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5.xml" ContentType="application/vnd.openxmlformats-officedocument.themeOverride+xml"/>
  <Override PartName="/ppt/charts/chart9.xml" ContentType="application/vnd.openxmlformats-officedocument.drawingml.chart+xml"/>
  <Override PartName="/ppt/theme/themeOverride6.xml" ContentType="application/vnd.openxmlformats-officedocument.themeOverrid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7.xml" ContentType="application/vnd.openxmlformats-officedocument.themeOverrid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8.xml" ContentType="application/vnd.openxmlformats-officedocument.themeOverrid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7.xml" ContentType="application/vnd.openxmlformats-officedocument.presentationml.notesSlide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8.xml" ContentType="application/vnd.openxmlformats-officedocument.presentationml.notesSlide+xml"/>
  <Override PartName="/ppt/charts/chart1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6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notesSlides/notesSlide11.xml" ContentType="application/vnd.openxmlformats-officedocument.presentationml.notesSlide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notesSlides/notesSlide12.xml" ContentType="application/vnd.openxmlformats-officedocument.presentationml.notesSlide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notesSlides/notesSlide13.xml" ContentType="application/vnd.openxmlformats-officedocument.presentationml.notesSlide+xml"/>
  <Override PartName="/ppt/charts/chart35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36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37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6" r:id="rId1"/>
  </p:sldMasterIdLst>
  <p:notesMasterIdLst>
    <p:notesMasterId r:id="rId31"/>
  </p:notesMasterIdLst>
  <p:sldIdLst>
    <p:sldId id="317" r:id="rId2"/>
    <p:sldId id="258" r:id="rId3"/>
    <p:sldId id="257" r:id="rId4"/>
    <p:sldId id="261" r:id="rId5"/>
    <p:sldId id="295" r:id="rId6"/>
    <p:sldId id="296" r:id="rId7"/>
    <p:sldId id="259" r:id="rId8"/>
    <p:sldId id="297" r:id="rId9"/>
    <p:sldId id="298" r:id="rId10"/>
    <p:sldId id="300" r:id="rId11"/>
    <p:sldId id="302" r:id="rId12"/>
    <p:sldId id="318" r:id="rId13"/>
    <p:sldId id="304" r:id="rId14"/>
    <p:sldId id="305" r:id="rId15"/>
    <p:sldId id="306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</p:sldIdLst>
  <p:sldSz cx="9144000" cy="5143500" type="screen16x9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7929"/>
    <a:srgbClr val="CC99FF"/>
    <a:srgbClr val="FF99CC"/>
    <a:srgbClr val="FF9999"/>
    <a:srgbClr val="CFD2EB"/>
    <a:srgbClr val="F3FEBC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67D95E-0110-4A2A-A33A-0BE30447C289}">
  <a:tblStyle styleId="{3B67D95E-0110-4A2A-A33A-0BE30447C28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80" autoAdjust="0"/>
  </p:normalViewPr>
  <p:slideViewPr>
    <p:cSldViewPr snapToGrid="0">
      <p:cViewPr varScale="1">
        <p:scale>
          <a:sx n="136" d="100"/>
          <a:sy n="136" d="100"/>
        </p:scale>
        <p:origin x="18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6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7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2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2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4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5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6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7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8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2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9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0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1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2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3.xlsx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4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5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6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8227208653471835E-2"/>
          <c:y val="1.3657441262248682E-2"/>
          <c:w val="0.67895634501517577"/>
          <c:h val="0.699536292230529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000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-1.846120441571027E-2"/>
                  <c:y val="5.074373621401501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67609935982649"/>
                      <c:h val="0.254795337573460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67A3-40BF-A934-EC44BC9793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Лист1!$A$2</c:f>
              <c:numCache>
                <c:formatCode>General</c:formatCode>
                <c:ptCount val="1"/>
                <c:pt idx="0">
                  <c:v>163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A3-40BF-A934-EC44BC9793B0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00CC66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6046655968417825E-2"/>
                  <c:y val="0.101488500753248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07071693955869"/>
                      <c:h val="0.359273179735823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67A3-40BF-A934-EC44BC9793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Лист1!$B$2</c:f>
              <c:numCache>
                <c:formatCode>General</c:formatCode>
                <c:ptCount val="1"/>
                <c:pt idx="0">
                  <c:v>162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7A3-40BF-A934-EC44BC9793B0}"/>
            </c:ext>
          </c:extLst>
        </c:ser>
        <c:ser>
          <c:idx val="2"/>
          <c:order val="2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33CCFF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 prst="angle"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8004043402502168E-2"/>
                  <c:y val="4.42138710788674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508292417950871"/>
                      <c:h val="0.163377225681393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67A3-40BF-A934-EC44BC9793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Лист1!$C$2</c:f>
              <c:numCache>
                <c:formatCode>General</c:formatCode>
                <c:ptCount val="1"/>
                <c:pt idx="0">
                  <c:v>174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7A3-40BF-A934-EC44BC9793B0}"/>
            </c:ext>
          </c:extLst>
        </c:ser>
        <c:ser>
          <c:idx val="3"/>
          <c:order val="3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-6.0727544675389759E-3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67A3-40BF-A934-EC44BC9793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Лист1!$D$2</c:f>
              <c:numCache>
                <c:formatCode>General</c:formatCode>
                <c:ptCount val="1"/>
                <c:pt idx="0">
                  <c:v>185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7A3-40BF-A934-EC44BC9793B0}"/>
            </c:ext>
          </c:extLst>
        </c:ser>
        <c:ser>
          <c:idx val="4"/>
          <c:order val="4"/>
          <c:tx>
            <c:strRef>
              <c:f>Лист1!$E$1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9-67A3-40BF-A934-EC44BC9793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Лист1!$E$2</c:f>
              <c:numCache>
                <c:formatCode>General</c:formatCode>
                <c:ptCount val="1"/>
                <c:pt idx="0">
                  <c:v>197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7A3-40BF-A934-EC44BC9793B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015711808"/>
        <c:axId val="1015712200"/>
      </c:barChart>
      <c:catAx>
        <c:axId val="1015711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15712200"/>
        <c:crosses val="autoZero"/>
        <c:auto val="1"/>
        <c:lblAlgn val="ctr"/>
        <c:lblOffset val="100"/>
        <c:noMultiLvlLbl val="0"/>
      </c:catAx>
      <c:valAx>
        <c:axId val="1015712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15711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5880147814583228E-2"/>
          <c:y val="0.70188816813923283"/>
          <c:w val="0.84744638053502341"/>
          <c:h val="0.29811150410663051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8227208653471835E-2"/>
          <c:y val="1.3657441262248682E-2"/>
          <c:w val="0.67895634501517577"/>
          <c:h val="0.699536292230529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000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-1.8461237597846101E-2"/>
                  <c:y val="2.516315513837972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67609935982649"/>
                      <c:h val="0.254795337573460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62C-4AD3-9B78-E82909FDEF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Лист1!$A$2</c:f>
              <c:numCache>
                <c:formatCode>General</c:formatCode>
                <c:ptCount val="1"/>
                <c:pt idx="0">
                  <c:v>543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62C-4AD3-9B78-E82909FDEF8D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EEFF41">
                <a:lumMod val="50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-4.3946992398455715E-3"/>
                  <c:y val="5.03253031462756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07071693955869"/>
                      <c:h val="0.359273179735823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062C-4AD3-9B78-E82909FDEF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Лист1!$B$2</c:f>
              <c:numCache>
                <c:formatCode>General</c:formatCode>
                <c:ptCount val="1"/>
                <c:pt idx="0">
                  <c:v>584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62C-4AD3-9B78-E82909FDEF8D}"/>
            </c:ext>
          </c:extLst>
        </c:ser>
        <c:ser>
          <c:idx val="2"/>
          <c:order val="2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00B0F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 prst="angle"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2.6728736621044595E-3"/>
                  <c:y val="-3.25303146275631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508292417950871"/>
                      <c:h val="0.163377225681393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062C-4AD3-9B78-E82909FDEF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Лист1!$C$2</c:f>
              <c:numCache>
                <c:formatCode>General</c:formatCode>
                <c:ptCount val="1"/>
                <c:pt idx="0">
                  <c:v>630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62C-4AD3-9B78-E82909FDEF8D}"/>
            </c:ext>
          </c:extLst>
        </c:ser>
        <c:ser>
          <c:idx val="3"/>
          <c:order val="3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FFAB40">
                <a:lumMod val="7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1.5926584801821055E-3"/>
                  <c:y val="1.44385248450423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590272309189817"/>
                      <c:h val="0.3021129597550658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062C-4AD3-9B78-E82909FDEF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Лист1!$D$2</c:f>
              <c:numCache>
                <c:formatCode>General</c:formatCode>
                <c:ptCount val="1"/>
                <c:pt idx="0">
                  <c:v>677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62C-4AD3-9B78-E82909FDEF8D}"/>
            </c:ext>
          </c:extLst>
        </c:ser>
        <c:ser>
          <c:idx val="4"/>
          <c:order val="4"/>
          <c:tx>
            <c:strRef>
              <c:f>Лист1!$E$1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70C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5.1103493426761923E-3"/>
                  <c:y val="4.941305507237630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8-062C-4AD3-9B78-E82909FDEF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Лист1!$E$2</c:f>
              <c:numCache>
                <c:formatCode>General</c:formatCode>
                <c:ptCount val="1"/>
                <c:pt idx="0">
                  <c:v>725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062C-4AD3-9B78-E82909FDEF8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015711808"/>
        <c:axId val="1015712200"/>
      </c:barChart>
      <c:catAx>
        <c:axId val="1015711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15712200"/>
        <c:crosses val="autoZero"/>
        <c:auto val="1"/>
        <c:lblAlgn val="ctr"/>
        <c:lblOffset val="100"/>
        <c:noMultiLvlLbl val="0"/>
      </c:catAx>
      <c:valAx>
        <c:axId val="1015712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15711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5880147814583228E-2"/>
          <c:y val="0.70188816813923283"/>
          <c:w val="0.84744638053502341"/>
          <c:h val="0.29811150410663051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955159300051144"/>
          <c:y val="3.5516106601675729E-2"/>
          <c:w val="0.67895634501517577"/>
          <c:h val="0.699536292230529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000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-1.8461237597846101E-2"/>
                  <c:y val="2.516315513837972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67609935982649"/>
                      <c:h val="0.254795337573460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95B1-4E5F-BE49-A2AACE4F9D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Лист1!$A$2</c:f>
              <c:numCache>
                <c:formatCode>General</c:formatCode>
                <c:ptCount val="1"/>
                <c:pt idx="0">
                  <c:v>3170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B1-4E5F-BE49-A2AACE4F9D73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EEFF41">
                <a:lumMod val="50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-4.3946992398455715E-3"/>
                  <c:y val="5.03253031462756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07071693955869"/>
                      <c:h val="0.359273179735823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95B1-4E5F-BE49-A2AACE4F9D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Лист1!$B$2</c:f>
              <c:numCache>
                <c:formatCode>General</c:formatCode>
                <c:ptCount val="1"/>
                <c:pt idx="0">
                  <c:v>3395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5B1-4E5F-BE49-A2AACE4F9D73}"/>
            </c:ext>
          </c:extLst>
        </c:ser>
        <c:ser>
          <c:idx val="2"/>
          <c:order val="2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00B0F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 prst="angle"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2.6728736621044595E-3"/>
                  <c:y val="-3.25303146275631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508292417950871"/>
                      <c:h val="0.163377225681393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95B1-4E5F-BE49-A2AACE4F9D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Лист1!$C$2</c:f>
              <c:numCache>
                <c:formatCode>General</c:formatCode>
                <c:ptCount val="1"/>
                <c:pt idx="0">
                  <c:v>3618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5B1-4E5F-BE49-A2AACE4F9D73}"/>
            </c:ext>
          </c:extLst>
        </c:ser>
        <c:ser>
          <c:idx val="3"/>
          <c:order val="3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FFAB40">
                <a:lumMod val="7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-8.6280402051704657E-3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700621651866102"/>
                      <c:h val="0.345830665537586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95B1-4E5F-BE49-A2AACE4F9D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Лист1!$D$2</c:f>
              <c:numCache>
                <c:formatCode>General</c:formatCode>
                <c:ptCount val="1"/>
                <c:pt idx="0">
                  <c:v>3849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5B1-4E5F-BE49-A2AACE4F9D73}"/>
            </c:ext>
          </c:extLst>
        </c:ser>
        <c:ser>
          <c:idx val="4"/>
          <c:order val="4"/>
          <c:tx>
            <c:strRef>
              <c:f>Лист1!$E$1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70C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1.0220698685352572E-2"/>
                  <c:y val="1.116687664800930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8-95B1-4E5F-BE49-A2AACE4F9D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Лист1!$E$2</c:f>
              <c:numCache>
                <c:formatCode>General</c:formatCode>
                <c:ptCount val="1"/>
                <c:pt idx="0">
                  <c:v>4098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95B1-4E5F-BE49-A2AACE4F9D7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015711808"/>
        <c:axId val="1015712200"/>
      </c:barChart>
      <c:catAx>
        <c:axId val="1015711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15712200"/>
        <c:crosses val="autoZero"/>
        <c:auto val="1"/>
        <c:lblAlgn val="ctr"/>
        <c:lblOffset val="100"/>
        <c:noMultiLvlLbl val="0"/>
      </c:catAx>
      <c:valAx>
        <c:axId val="1015712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15711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5880147814583228E-2"/>
          <c:y val="0.70188816813923283"/>
          <c:w val="0.84744638053502341"/>
          <c:h val="0.29811150410663051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052887632166861E-2"/>
          <c:y val="0.10873990147246436"/>
          <c:w val="0.98894711236783317"/>
          <c:h val="0.576452245903183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slope"/>
            </a:sp3d>
          </c:spPr>
          <c:invertIfNegative val="0"/>
          <c:dLbls>
            <c:dLbl>
              <c:idx val="0"/>
              <c:layout>
                <c:manualLayout>
                  <c:x val="1.657933144825029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3379-436D-A17B-A89811728A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4.6349999999999998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79-436D-A17B-A89811728A6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slope"/>
            </a:sp3d>
          </c:spPr>
          <c:invertIfNegative val="0"/>
          <c:dLbls>
            <c:dLbl>
              <c:idx val="0"/>
              <c:layout>
                <c:manualLayout>
                  <c:x val="1.1053105208695055E-2"/>
                  <c:y val="-3.8919077119708074E-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301126785324199"/>
                      <c:h val="0.100782506964568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3379-436D-A17B-A89811728A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4.9749999999999996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79-436D-A17B-A89811728A6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slope"/>
            </a:sp3d>
          </c:spPr>
          <c:invertIfNegative val="0"/>
          <c:dLbls>
            <c:dLbl>
              <c:idx val="0"/>
              <c:layout>
                <c:manualLayout>
                  <c:x val="2.2105775264333723E-2"/>
                  <c:y val="9.88544558840585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3379-436D-A17B-A89811728A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4.9989999999999997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79-436D-A17B-A89811728A6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slope"/>
            </a:sp3d>
          </c:spPr>
          <c:invertIfNegative val="0"/>
          <c:dLbls>
            <c:dLbl>
              <c:idx val="0"/>
              <c:layout>
                <c:manualLayout>
                  <c:x val="1.6579331448250294E-2"/>
                  <c:y val="-9.88544558840585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379-436D-A17B-A89811728A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5.024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379-436D-A17B-A89811728A69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slope"/>
            </a:sp3d>
          </c:spPr>
          <c:invertIfNegative val="0"/>
          <c:dLbls>
            <c:dLbl>
              <c:idx val="0"/>
              <c:layout>
                <c:manualLayout>
                  <c:x val="1.1052887632166861E-2"/>
                  <c:y val="-1.97708911768117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3379-436D-A17B-A89811728A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5.048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379-436D-A17B-A89811728A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91123071"/>
        <c:axId val="291123399"/>
      </c:barChart>
      <c:catAx>
        <c:axId val="29112307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91123399"/>
        <c:crosses val="autoZero"/>
        <c:auto val="1"/>
        <c:lblAlgn val="ctr"/>
        <c:lblOffset val="100"/>
        <c:noMultiLvlLbl val="0"/>
      </c:catAx>
      <c:valAx>
        <c:axId val="291123399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911230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2479458599973368E-3"/>
          <c:y val="0.6555358106104302"/>
          <c:w val="0.70801775939386791"/>
          <c:h val="0.120378286333793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4520733403189174"/>
          <c:y val="3.3481960495968528E-2"/>
          <c:w val="0.48738905782904879"/>
          <c:h val="0.8026945612304108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slope"/>
            </a:sp3d>
          </c:spPr>
          <c:dPt>
            <c:idx val="0"/>
            <c:bubble3D val="0"/>
            <c:spPr>
              <a:solidFill>
                <a:schemeClr val="accent6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  <c:extLst>
              <c:ext xmlns:c16="http://schemas.microsoft.com/office/drawing/2014/chart" uri="{C3380CC4-5D6E-409C-BE32-E72D297353CC}">
                <c16:uniqueId val="{00000000-92C4-467D-A7C9-161EF7895F5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  <c:extLst>
              <c:ext xmlns:c16="http://schemas.microsoft.com/office/drawing/2014/chart" uri="{C3380CC4-5D6E-409C-BE32-E72D297353CC}">
                <c16:uniqueId val="{00000003-9225-427F-AE7A-C1B9306E1CA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  <c:extLst>
              <c:ext xmlns:c16="http://schemas.microsoft.com/office/drawing/2014/chart" uri="{C3380CC4-5D6E-409C-BE32-E72D297353CC}">
                <c16:uniqueId val="{00000005-9225-427F-AE7A-C1B9306E1CA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  <c:extLst>
              <c:ext xmlns:c16="http://schemas.microsoft.com/office/drawing/2014/chart" uri="{C3380CC4-5D6E-409C-BE32-E72D297353CC}">
                <c16:uniqueId val="{00000007-9225-427F-AE7A-C1B9306E1CA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  <c:extLst>
              <c:ext xmlns:c16="http://schemas.microsoft.com/office/drawing/2014/chart" uri="{C3380CC4-5D6E-409C-BE32-E72D297353CC}">
                <c16:uniqueId val="{00000009-9225-427F-AE7A-C1B9306E1CA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2068</c:v>
                </c:pt>
                <c:pt idx="1">
                  <c:v>2262</c:v>
                </c:pt>
                <c:pt idx="2">
                  <c:v>2449</c:v>
                </c:pt>
                <c:pt idx="3">
                  <c:v>2660</c:v>
                </c:pt>
                <c:pt idx="4">
                  <c:v>2840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50-4F63-9CD5-AF31A08A1C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174243570623253"/>
          <c:y val="0.83898534964286409"/>
          <c:w val="0.75435951796003786"/>
          <c:h val="0.114669697942819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solidFill>
          <a:schemeClr val="accent6">
            <a:lumMod val="20000"/>
            <a:lumOff val="80000"/>
          </a:schemeClr>
        </a:solidFill>
        <a:ln>
          <a:noFill/>
        </a:ln>
        <a:effectLst/>
        <a:sp3d/>
      </c:spPr>
    </c:sideWall>
    <c:backWall>
      <c:thickness val="0"/>
      <c:spPr>
        <a:solidFill>
          <a:schemeClr val="accent6">
            <a:lumMod val="20000"/>
            <a:lumOff val="80000"/>
          </a:schemeClr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4290977216928231E-2"/>
          <c:y val="0.1668540552478423"/>
          <c:w val="0.93319981265344742"/>
          <c:h val="0.3236016754546892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 на прибыль, доходы</c:v>
                </c:pt>
              </c:strCache>
            </c:strRef>
          </c:tx>
          <c:spPr>
            <a:solidFill>
              <a:srgbClr val="FF999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convex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83.5</c:v>
                </c:pt>
                <c:pt idx="1">
                  <c:v>83.8</c:v>
                </c:pt>
                <c:pt idx="2">
                  <c:v>85.1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D5-408C-96D8-4BA3E00EB87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 на совокупный доход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14300" prst="hardEdge"/>
            </a:sp3d>
          </c:spPr>
          <c:invertIfNegative val="0"/>
          <c:dLbls>
            <c:dLbl>
              <c:idx val="0"/>
              <c:layout>
                <c:manualLayout>
                  <c:x val="6.072744304232029E-3"/>
                  <c:y val="-6.9388939039072284E-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8728164120935589E-2"/>
                      <c:h val="8.903132651874678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BCD5-408C-96D8-4BA3E00EB870}"/>
                </c:ext>
              </c:extLst>
            </c:dLbl>
            <c:dLbl>
              <c:idx val="1"/>
              <c:layout>
                <c:manualLayout>
                  <c:x val="1.2145488608464058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8728164120935589E-2"/>
                      <c:h val="9.965558982647315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BCD5-408C-96D8-4BA3E00EB870}"/>
                </c:ext>
              </c:extLst>
            </c:dLbl>
            <c:dLbl>
              <c:idx val="2"/>
              <c:layout>
                <c:manualLayout>
                  <c:x val="1.2145488608464115E-2"/>
                  <c:y val="-5.31213165386317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BCD5-408C-96D8-4BA3E00EB8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0.7</c:v>
                </c:pt>
                <c:pt idx="1">
                  <c:v>0.7</c:v>
                </c:pt>
                <c:pt idx="2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CD5-408C-96D8-4BA3E00EB87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Государственная пошлина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convex"/>
            </a:sp3d>
          </c:spPr>
          <c:invertIfNegative val="0"/>
          <c:dLbls>
            <c:dLbl>
              <c:idx val="0"/>
              <c:layout>
                <c:manualLayout>
                  <c:x val="2.4290977216928231E-2"/>
                  <c:y val="-1.0624263307726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BCD5-408C-96D8-4BA3E00EB870}"/>
                </c:ext>
              </c:extLst>
            </c:dLbl>
            <c:dLbl>
              <c:idx val="1"/>
              <c:layout>
                <c:manualLayout>
                  <c:x val="2.4290977216928231E-2"/>
                  <c:y val="-2.1248526615452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CD5-408C-96D8-4BA3E00EB870}"/>
                </c:ext>
              </c:extLst>
            </c:dLbl>
            <c:dLbl>
              <c:idx val="2"/>
              <c:layout>
                <c:manualLayout>
                  <c:x val="3.6436465825392235E-2"/>
                  <c:y val="-2.1248526615452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CD5-408C-96D8-4BA3E00EB8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15.8</c:v>
                </c:pt>
                <c:pt idx="1">
                  <c:v>15.5</c:v>
                </c:pt>
                <c:pt idx="2">
                  <c:v>14.3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CD5-408C-96D8-4BA3E00EB8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91132255"/>
        <c:axId val="291133567"/>
        <c:axId val="0"/>
      </c:bar3DChart>
      <c:catAx>
        <c:axId val="291132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1133567"/>
        <c:crosses val="autoZero"/>
        <c:auto val="1"/>
        <c:lblAlgn val="ctr"/>
        <c:lblOffset val="100"/>
        <c:noMultiLvlLbl val="0"/>
      </c:catAx>
      <c:valAx>
        <c:axId val="291133567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911322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809562324885604"/>
          <c:y val="0.58454278441027396"/>
          <c:w val="0.55173344573488936"/>
          <c:h val="0.4137014318957890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98021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57-41B9-96F6-74F9DCB4460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48150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57-41B9-96F6-74F9DCB4460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48263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57-41B9-96F6-74F9DCB446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2946263"/>
        <c:axId val="302939703"/>
      </c:barChart>
      <c:catAx>
        <c:axId val="3029462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2939703"/>
        <c:crosses val="autoZero"/>
        <c:auto val="1"/>
        <c:lblAlgn val="ctr"/>
        <c:lblOffset val="100"/>
        <c:noMultiLvlLbl val="0"/>
      </c:catAx>
      <c:valAx>
        <c:axId val="302939703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029462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73536.800000000003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D1-4D07-9FF5-28D156FD2BB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73536.800000000003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D1-4D07-9FF5-28D156FD2BB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73536.800000000003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2D1-4D07-9FF5-28D156FD2B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2946263"/>
        <c:axId val="302939703"/>
      </c:barChart>
      <c:catAx>
        <c:axId val="3029462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2939703"/>
        <c:crosses val="autoZero"/>
        <c:auto val="1"/>
        <c:lblAlgn val="ctr"/>
        <c:lblOffset val="100"/>
        <c:noMultiLvlLbl val="0"/>
      </c:catAx>
      <c:valAx>
        <c:axId val="302939703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029462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22062.9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B7-42FE-82F9-2B322FB6CC1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20538.2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B7-42FE-82F9-2B322FB6CC1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20406.3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4B7-42FE-82F9-2B322FB6CC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2946263"/>
        <c:axId val="302939703"/>
      </c:barChart>
      <c:catAx>
        <c:axId val="3029462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2939703"/>
        <c:crosses val="autoZero"/>
        <c:auto val="1"/>
        <c:lblAlgn val="ctr"/>
        <c:lblOffset val="100"/>
        <c:noMultiLvlLbl val="0"/>
      </c:catAx>
      <c:valAx>
        <c:axId val="302939703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029462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D555-4764-9208-504AB8711AD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185971.1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5-4764-9208-504AB8711AD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180429.6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555-4764-9208-504AB8711AD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177902.5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555-4764-9208-504AB8711A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2946263"/>
        <c:axId val="302939703"/>
      </c:barChart>
      <c:catAx>
        <c:axId val="3029462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2939703"/>
        <c:crosses val="autoZero"/>
        <c:auto val="1"/>
        <c:lblAlgn val="ctr"/>
        <c:lblOffset val="100"/>
        <c:noMultiLvlLbl val="0"/>
      </c:catAx>
      <c:valAx>
        <c:axId val="302939703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029462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60"/>
      <c:rotY val="20"/>
      <c:rAngAx val="1"/>
    </c:view3D>
    <c:floor>
      <c:thickness val="0"/>
      <c:spPr>
        <a:solidFill>
          <a:srgbClr val="FFFFCC"/>
        </a:solidFill>
        <a:scene3d>
          <a:camera prst="orthographicFront"/>
          <a:lightRig rig="threePt" dir="t"/>
        </a:scene3d>
        <a:sp3d>
          <a:bevelT w="152400" h="50800" prst="softRound"/>
          <a:contourClr>
            <a:srgbClr val="000000"/>
          </a:contourClr>
        </a:sp3d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8442875582179866E-3"/>
          <c:y val="2.0533488182257272E-3"/>
          <c:w val="0.68970385879244822"/>
          <c:h val="0.8920079318024504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Функционирование высшего должностного лица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2363.1</c:v>
                </c:pt>
                <c:pt idx="1">
                  <c:v>2363.1</c:v>
                </c:pt>
                <c:pt idx="2">
                  <c:v>2363.1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93-4A5D-B305-17BF7877D88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Функционирование  местных администраций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1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4893-4A5D-B305-17BF7877D884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1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4893-4A5D-B305-17BF7877D884}"/>
                </c:ext>
              </c:extLst>
            </c:dLbl>
            <c:dLbl>
              <c:idx val="2"/>
              <c:layout>
                <c:manualLayout>
                  <c:x val="0"/>
                  <c:y val="-3.10077645558463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893-4A5D-B305-17BF7877D8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21094.400000000001</c:v>
                </c:pt>
                <c:pt idx="1">
                  <c:v>20978</c:v>
                </c:pt>
                <c:pt idx="2">
                  <c:v>21158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893-4A5D-B305-17BF7877D88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Судебная система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35.1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893-4A5D-B305-17BF7877D88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Обеспечение деятельности финансовых,  органов финансового  надзора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10870.9</c:v>
                </c:pt>
                <c:pt idx="1">
                  <c:v>10885.4</c:v>
                </c:pt>
                <c:pt idx="2">
                  <c:v>10932.3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893-4A5D-B305-17BF7877D884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Резервные фонды</c:v>
                </c:pt>
              </c:strCache>
            </c:strRef>
          </c:tx>
          <c:spPr>
            <a:solidFill>
              <a:srgbClr val="C444BB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300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4893-4A5D-B305-17BF7877D884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Другие общегосударственные вопросы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2.06718430372308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4893-4A5D-B305-17BF7877D884}"/>
                </c:ext>
              </c:extLst>
            </c:dLbl>
            <c:dLbl>
              <c:idx val="1"/>
              <c:layout>
                <c:manualLayout>
                  <c:x val="2.2560635705421339E-3"/>
                  <c:y val="-2.58398037965386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4893-4A5D-B305-17BF7877D884}"/>
                </c:ext>
              </c:extLst>
            </c:dLbl>
            <c:dLbl>
              <c:idx val="2"/>
              <c:layout>
                <c:manualLayout>
                  <c:x val="0"/>
                  <c:y val="-4.65116468337694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4893-4A5D-B305-17BF7877D8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Лист1!$G$2:$G$4</c:f>
              <c:numCache>
                <c:formatCode>General</c:formatCode>
                <c:ptCount val="3"/>
                <c:pt idx="0">
                  <c:v>43411.4</c:v>
                </c:pt>
                <c:pt idx="1">
                  <c:v>37474.300000000003</c:v>
                </c:pt>
                <c:pt idx="2">
                  <c:v>39053.199999999997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4893-4A5D-B305-17BF7877D8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6632832"/>
        <c:axId val="96634368"/>
        <c:axId val="0"/>
      </c:bar3DChart>
      <c:catAx>
        <c:axId val="96632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100" b="1"/>
            </a:pPr>
            <a:endParaRPr lang="ru-RU"/>
          </a:p>
        </c:txPr>
        <c:crossAx val="96634368"/>
        <c:crosses val="autoZero"/>
        <c:auto val="1"/>
        <c:lblAlgn val="ctr"/>
        <c:lblOffset val="100"/>
        <c:noMultiLvlLbl val="0"/>
      </c:catAx>
      <c:valAx>
        <c:axId val="96634368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966328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859137575770899"/>
          <c:y val="0"/>
          <c:w val="0.33140862424229101"/>
          <c:h val="1"/>
        </c:manualLayout>
      </c:layout>
      <c:overlay val="0"/>
      <c:spPr>
        <a:ln>
          <a:noFill/>
        </a:ln>
      </c:spPr>
      <c:txPr>
        <a:bodyPr/>
        <a:lstStyle/>
        <a:p>
          <a:pPr>
            <a:defRPr sz="1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9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8227208653471835E-2"/>
          <c:y val="1.3657441262248682E-2"/>
          <c:w val="0.67895634501517577"/>
          <c:h val="0.699536292230529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EEFF41">
                <a:lumMod val="40000"/>
                <a:lumOff val="60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-1.8461237597846101E-2"/>
                  <c:y val="2.516315513837972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67609935982649"/>
                      <c:h val="0.254795337573460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971C-4E22-AA85-D9274AFCA1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Лист1!$A$2</c:f>
              <c:numCache>
                <c:formatCode>General</c:formatCode>
                <c:ptCount val="1"/>
                <c:pt idx="0">
                  <c:v>4112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1C-4E22-AA85-D9274AFCA157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AB40">
                <a:lumMod val="40000"/>
                <a:lumOff val="60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6046655968417825E-2"/>
                  <c:y val="0.101488500753248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07071693955869"/>
                      <c:h val="0.359273179735823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971C-4E22-AA85-D9274AFCA1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Лист1!$B$2</c:f>
              <c:numCache>
                <c:formatCode>General</c:formatCode>
                <c:ptCount val="1"/>
                <c:pt idx="0">
                  <c:v>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71C-4E22-AA85-D9274AFCA157}"/>
            </c:ext>
          </c:extLst>
        </c:ser>
        <c:ser>
          <c:idx val="2"/>
          <c:order val="2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0097A7">
                <a:lumMod val="20000"/>
                <a:lumOff val="80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 prst="angle"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8004043402502168E-2"/>
                  <c:y val="4.42138710788674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508292417950871"/>
                      <c:h val="0.163377225681393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971C-4E22-AA85-D9274AFCA1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Лист1!$C$2</c:f>
              <c:numCache>
                <c:formatCode>General</c:formatCode>
                <c:ptCount val="1"/>
                <c:pt idx="0">
                  <c:v>3223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71C-4E22-AA85-D9274AFCA157}"/>
            </c:ext>
          </c:extLst>
        </c:ser>
        <c:ser>
          <c:idx val="3"/>
          <c:order val="3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EEFF41">
                <a:lumMod val="60000"/>
                <a:lumOff val="40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1.436853183687282E-2"/>
                  <c:y val="5.116222857833460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71C-4E22-AA85-D9274AFCA1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Лист1!$D$2</c:f>
              <c:numCache>
                <c:formatCode>General</c:formatCode>
                <c:ptCount val="1"/>
                <c:pt idx="0">
                  <c:v>3460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71C-4E22-AA85-D9274AFCA157}"/>
            </c:ext>
          </c:extLst>
        </c:ser>
        <c:ser>
          <c:idx val="4"/>
          <c:order val="4"/>
          <c:tx>
            <c:strRef>
              <c:f>Лист1!$E$1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212121">
                <a:lumMod val="10000"/>
                <a:lumOff val="90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2.555174671338143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  <c:ext xmlns:c16="http://schemas.microsoft.com/office/drawing/2014/chart" uri="{C3380CC4-5D6E-409C-BE32-E72D297353CC}">
                  <c16:uniqueId val="{00000008-971C-4E22-AA85-D9274AFCA1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Лист1!$E$2</c:f>
              <c:numCache>
                <c:formatCode>General</c:formatCode>
                <c:ptCount val="1"/>
                <c:pt idx="0">
                  <c:v>3731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971C-4E22-AA85-D9274AFCA15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015711808"/>
        <c:axId val="1015712200"/>
      </c:barChart>
      <c:catAx>
        <c:axId val="1015711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15712200"/>
        <c:crosses val="autoZero"/>
        <c:auto val="1"/>
        <c:lblAlgn val="ctr"/>
        <c:lblOffset val="100"/>
        <c:noMultiLvlLbl val="0"/>
      </c:catAx>
      <c:valAx>
        <c:axId val="1015712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15711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5880147814583228E-2"/>
          <c:y val="0.70188816813923283"/>
          <c:w val="0.84744638053502341"/>
          <c:h val="0.29811150410663051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1904761904761904E-2"/>
          <c:y val="2.3762379702537181E-2"/>
          <c:w val="0.63158821430263068"/>
          <c:h val="0.81298492445387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органы юстиции</c:v>
                </c:pt>
              </c:strCache>
            </c:strRef>
          </c:tx>
          <c:spPr>
            <a:solidFill>
              <a:srgbClr val="FF66FF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673.8</c:v>
                </c:pt>
                <c:pt idx="1">
                  <c:v>673.8</c:v>
                </c:pt>
                <c:pt idx="2">
                  <c:v>673.8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19-4E5C-A964-1365F7832D3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Защита населения и территории от чрезвычайных ситуаций природного и техногенного характера, пожарная безопасность</c:v>
                </c:pt>
              </c:strCache>
            </c:strRef>
          </c:tx>
          <c:spPr>
            <a:solidFill>
              <a:srgbClr val="00B0F0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4739.5</c:v>
                </c:pt>
                <c:pt idx="1">
                  <c:v>4800</c:v>
                </c:pt>
                <c:pt idx="2">
                  <c:v>4916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C19-4E5C-A964-1365F7832D3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Другие вопросы в области национальной безопасности и правоохранительной деятельности</c:v>
                </c:pt>
              </c:strCache>
            </c:strRef>
          </c:tx>
          <c:spPr>
            <a:solidFill>
              <a:srgbClr val="FF6600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215</c:v>
                </c:pt>
                <c:pt idx="1">
                  <c:v>200</c:v>
                </c:pt>
                <c:pt idx="2">
                  <c:v>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C19-4E5C-A964-1365F7832D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6814592"/>
        <c:axId val="96816128"/>
      </c:barChart>
      <c:catAx>
        <c:axId val="96814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6816128"/>
        <c:crosses val="autoZero"/>
        <c:auto val="1"/>
        <c:lblAlgn val="ctr"/>
        <c:lblOffset val="100"/>
        <c:noMultiLvlLbl val="0"/>
      </c:catAx>
      <c:valAx>
        <c:axId val="96816128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96814592"/>
        <c:crosses val="autoZero"/>
        <c:crossBetween val="between"/>
      </c:valAx>
      <c:spPr>
        <a:solidFill>
          <a:schemeClr val="accent3">
            <a:lumMod val="20000"/>
            <a:lumOff val="80000"/>
          </a:schemeClr>
        </a:solidFill>
      </c:spPr>
    </c:plotArea>
    <c:legend>
      <c:legendPos val="r"/>
      <c:layout>
        <c:manualLayout>
          <c:xMode val="edge"/>
          <c:yMode val="edge"/>
          <c:x val="0.65986285746595064"/>
          <c:y val="4.4444314066335824E-2"/>
          <c:w val="0.33627965555020872"/>
          <c:h val="0.95539434302424497"/>
        </c:manualLayout>
      </c:layout>
      <c:overlay val="0"/>
      <c:txPr>
        <a:bodyPr/>
        <a:lstStyle/>
        <a:p>
          <a:pPr>
            <a:defRPr sz="8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solidFill>
          <a:srgbClr val="FFCCFF"/>
        </a:solidFill>
        <a:scene3d>
          <a:camera prst="orthographicFront"/>
          <a:lightRig rig="threePt" dir="t"/>
        </a:scene3d>
        <a:sp3d>
          <a:bevelT w="139700" prst="cross"/>
          <a:contourClr>
            <a:srgbClr val="000000"/>
          </a:contourClr>
        </a:sp3d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7.2607222989411496E-2"/>
          <c:w val="0.6978857314116016"/>
          <c:h val="0.75682089508022465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Сельское хозяйство </c:v>
                </c:pt>
              </c:strCache>
            </c:strRef>
          </c:tx>
          <c:spPr>
            <a:solidFill>
              <a:srgbClr val="CC00FF"/>
            </a:solidFill>
          </c:spPr>
          <c:invertIfNegative val="0"/>
          <c:dLbls>
            <c:dLbl>
              <c:idx val="0"/>
              <c:layout>
                <c:manualLayout>
                  <c:x val="-4.613610149942331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D83-4402-B928-CFA13B2D90BD}"/>
                </c:ext>
              </c:extLst>
            </c:dLbl>
            <c:dLbl>
              <c:idx val="1"/>
              <c:layout>
                <c:manualLayout>
                  <c:x val="-4.8442906574394456E-2"/>
                  <c:y val="1.32013132708020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D83-4402-B928-CFA13B2D90BD}"/>
                </c:ext>
              </c:extLst>
            </c:dLbl>
            <c:dLbl>
              <c:idx val="2"/>
              <c:layout>
                <c:manualLayout>
                  <c:x val="-5.0749711649365634E-2"/>
                  <c:y val="6.60065663540104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D83-4402-B928-CFA13B2D90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5334.1</c:v>
                </c:pt>
                <c:pt idx="1">
                  <c:v>5769.1</c:v>
                </c:pt>
                <c:pt idx="2">
                  <c:v>5769.1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D83-4402-B928-CFA13B2D90B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Транспорт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7.8431372549019607E-2"/>
                  <c:y val="-1.3201313270802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D83-4402-B928-CFA13B2D90BD}"/>
                </c:ext>
              </c:extLst>
            </c:dLbl>
            <c:dLbl>
              <c:idx val="1"/>
              <c:layout>
                <c:manualLayout>
                  <c:x val="6.459054209919261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D83-4402-B928-CFA13B2D90BD}"/>
                </c:ext>
              </c:extLst>
            </c:dLbl>
            <c:dLbl>
              <c:idx val="2"/>
              <c:layout>
                <c:manualLayout>
                  <c:x val="6.920415224913487E-2"/>
                  <c:y val="6.60065663540103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D83-4402-B928-CFA13B2D90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1300</c:v>
                </c:pt>
                <c:pt idx="1">
                  <c:v>1500</c:v>
                </c:pt>
                <c:pt idx="2">
                  <c:v>1500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D83-4402-B928-CFA13B2D90B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Другие вопросы в области национальной экономики</c:v>
                </c:pt>
              </c:strCache>
            </c:strRef>
          </c:tx>
          <c:spPr>
            <a:solidFill>
              <a:srgbClr val="FF0000"/>
            </a:solidFill>
            <a:scene3d>
              <a:camera prst="orthographicFront"/>
              <a:lightRig rig="threePt" dir="t"/>
            </a:scene3d>
            <a:sp3d/>
          </c:spPr>
          <c:invertIfNegative val="0"/>
          <c:dLbls>
            <c:dLbl>
              <c:idx val="0"/>
              <c:layout>
                <c:manualLayout>
                  <c:x val="-3.2295271049596321E-2"/>
                  <c:y val="-3.96039398124062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ED83-4402-B928-CFA13B2D90BD}"/>
                </c:ext>
              </c:extLst>
            </c:dLbl>
            <c:dLbl>
              <c:idx val="1"/>
              <c:layout>
                <c:manualLayout>
                  <c:x val="-3.9215686274509803E-2"/>
                  <c:y val="-1.98019699062031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ED83-4402-B928-CFA13B2D90BD}"/>
                </c:ext>
              </c:extLst>
            </c:dLbl>
            <c:dLbl>
              <c:idx val="2"/>
              <c:layout>
                <c:manualLayout>
                  <c:x val="-3.4602076124567477E-2"/>
                  <c:y val="-2.64026265416041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ED83-4402-B928-CFA13B2D90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5163.3</c:v>
                </c:pt>
                <c:pt idx="1">
                  <c:v>3513</c:v>
                </c:pt>
                <c:pt idx="2">
                  <c:v>3913.1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ED83-4402-B928-CFA13B2D90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96663424"/>
        <c:axId val="96664960"/>
        <c:axId val="0"/>
      </c:bar3DChart>
      <c:catAx>
        <c:axId val="96663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 b="1"/>
            </a:pPr>
            <a:endParaRPr lang="ru-RU"/>
          </a:p>
        </c:txPr>
        <c:crossAx val="96664960"/>
        <c:crosses val="autoZero"/>
        <c:auto val="1"/>
        <c:lblAlgn val="ctr"/>
        <c:lblOffset val="100"/>
        <c:noMultiLvlLbl val="0"/>
      </c:catAx>
      <c:valAx>
        <c:axId val="96664960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96663424"/>
        <c:crosses val="autoZero"/>
        <c:crossBetween val="between"/>
      </c:valAx>
      <c:spPr>
        <a:noFill/>
        <a:ln>
          <a:noFill/>
        </a:ln>
        <a:scene3d>
          <a:camera prst="orthographicFront"/>
          <a:lightRig rig="threePt" dir="t"/>
        </a:scene3d>
        <a:sp3d>
          <a:bevelT/>
        </a:sp3d>
      </c:spPr>
    </c:plotArea>
    <c:legend>
      <c:legendPos val="r"/>
      <c:legendEntry>
        <c:idx val="0"/>
        <c:txPr>
          <a:bodyPr/>
          <a:lstStyle/>
          <a:p>
            <a:pPr>
              <a:defRPr sz="105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05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05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7481768066188963"/>
          <c:y val="2.7225369805686021E-2"/>
          <c:w val="0.30859568162695666"/>
          <c:h val="0.93234742738108289"/>
        </c:manualLayout>
      </c:layout>
      <c:overlay val="0"/>
      <c:txPr>
        <a:bodyPr/>
        <a:lstStyle/>
        <a:p>
          <a:pPr>
            <a:defRPr sz="105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900"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6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05854431070861E-4"/>
          <c:y val="0"/>
          <c:w val="0.99267353725022323"/>
          <c:h val="0.8848213078402891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Пенсионное обеспечение</c:v>
                </c:pt>
              </c:strCache>
            </c:strRef>
          </c:tx>
          <c:spPr>
            <a:solidFill>
              <a:srgbClr val="993366"/>
            </a:solidFill>
            <a:ln>
              <a:noFill/>
            </a:ln>
            <a:effectLst>
              <a:innerShdw blurRad="114300">
                <a:scrgbClr r="0" g="0" b="0"/>
              </a:innerShdw>
            </a:effectLst>
            <a:sp3d/>
          </c:spPr>
          <c:invertIfNegative val="0"/>
          <c:dLbls>
            <c:dLbl>
              <c:idx val="0"/>
              <c:layout>
                <c:manualLayout>
                  <c:x val="3.2870719889600141E-3"/>
                  <c:y val="-6.876676165844353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8411060898246333E-2"/>
                      <c:h val="0.1088454277789918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6F69-4CBC-A9F9-2F4F496AA751}"/>
                </c:ext>
              </c:extLst>
            </c:dLbl>
            <c:dLbl>
              <c:idx val="1"/>
              <c:layout>
                <c:manualLayout>
                  <c:x val="5.9438015639117518E-3"/>
                  <c:y val="-7.606144506180254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061634565856319"/>
                      <c:h val="9.75450722674380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F69-4CBC-A9F9-2F4F496AA751}"/>
                </c:ext>
              </c:extLst>
            </c:dLbl>
            <c:dLbl>
              <c:idx val="2"/>
              <c:layout>
                <c:manualLayout>
                  <c:x val="3.91741440296829E-3"/>
                  <c:y val="-7.1709384020057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F69-4CBC-A9F9-2F4F496AA7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1420</c:v>
                </c:pt>
                <c:pt idx="1">
                  <c:v>1500</c:v>
                </c:pt>
                <c:pt idx="2">
                  <c:v>1500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F69-4CBC-A9F9-2F4F496AA75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Охрана семьи и детства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scrgbClr r="0" g="0" b="0"/>
              </a:innerShdw>
            </a:effectLst>
            <a:sp3d/>
          </c:spPr>
          <c:invertIfNegative val="0"/>
          <c:dLbls>
            <c:dLbl>
              <c:idx val="0"/>
              <c:layout>
                <c:manualLayout>
                  <c:x val="-1.1936913357628628E-2"/>
                  <c:y val="-1.376868281052897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2416426904605"/>
                      <c:h val="0.1057656333345223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6F69-4CBC-A9F9-2F4F496AA751}"/>
                </c:ext>
              </c:extLst>
            </c:dLbl>
            <c:dLbl>
              <c:idx val="1"/>
              <c:layout>
                <c:manualLayout>
                  <c:x val="-2.2905102896214995E-3"/>
                  <c:y val="-6.3834923468609572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6F69-4CBC-A9F9-2F4F496AA751}"/>
                </c:ext>
              </c:extLst>
            </c:dLbl>
            <c:dLbl>
              <c:idx val="2"/>
              <c:layout>
                <c:manualLayout>
                  <c:x val="1.4498781372508047E-2"/>
                  <c:y val="-4.18755014325956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6F69-4CBC-A9F9-2F4F496AA7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28145.7</c:v>
                </c:pt>
                <c:pt idx="1">
                  <c:v>28208</c:v>
                </c:pt>
                <c:pt idx="2">
                  <c:v>28208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F69-4CBC-A9F9-2F4F496AA75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Другие вопросы в области соц.политики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114300">
                <a:scrgbClr r="0" g="0" b="0"/>
              </a:innerShdw>
            </a:effectLst>
            <a:sp3d/>
          </c:spPr>
          <c:invertIfNegative val="0"/>
          <c:dLbls>
            <c:dLbl>
              <c:idx val="0"/>
              <c:layout>
                <c:manualLayout>
                  <c:x val="-8.3260950803446081E-3"/>
                  <c:y val="-7.734001242686361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6873283920834196E-2"/>
                      <c:h val="9.52301748803146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6F69-4CBC-A9F9-2F4F496AA751}"/>
                </c:ext>
              </c:extLst>
            </c:dLbl>
            <c:dLbl>
              <c:idx val="1"/>
              <c:layout>
                <c:manualLayout>
                  <c:x val="1.460239526909711E-2"/>
                  <c:y val="-8.40840653722364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0263843139853195E-2"/>
                      <c:h val="8.174165420774011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6F69-4CBC-A9F9-2F4F496AA751}"/>
                </c:ext>
              </c:extLst>
            </c:dLbl>
            <c:dLbl>
              <c:idx val="2"/>
              <c:layout>
                <c:manualLayout>
                  <c:x val="-8.5551092157846748E-3"/>
                  <c:y val="-7.8199121868805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6F69-4CBC-A9F9-2F4F496AA7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300</c:v>
                </c:pt>
                <c:pt idx="1">
                  <c:v>350</c:v>
                </c:pt>
                <c:pt idx="2">
                  <c:v>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6F69-4CBC-A9F9-2F4F496AA75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4"/>
        <c:shape val="box"/>
        <c:axId val="106516864"/>
        <c:axId val="106518784"/>
        <c:axId val="107022080"/>
      </c:bar3DChart>
      <c:catAx>
        <c:axId val="106516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106518784"/>
        <c:crosses val="autoZero"/>
        <c:auto val="1"/>
        <c:lblAlgn val="ctr"/>
        <c:lblOffset val="100"/>
        <c:noMultiLvlLbl val="0"/>
      </c:catAx>
      <c:valAx>
        <c:axId val="1065187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6516864"/>
        <c:crosses val="autoZero"/>
        <c:crossBetween val="between"/>
      </c:valAx>
      <c:serAx>
        <c:axId val="107022080"/>
        <c:scaling>
          <c:orientation val="minMax"/>
        </c:scaling>
        <c:delete val="1"/>
        <c:axPos val="b"/>
        <c:majorTickMark val="out"/>
        <c:minorTickMark val="none"/>
        <c:tickLblPos val="nextTo"/>
        <c:crossAx val="106518784"/>
        <c:crosses val="autoZero"/>
      </c:ser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8.2124046181273232E-3"/>
          <c:y val="4.7608178350251974E-2"/>
          <c:w val="0.28490977991128058"/>
          <c:h val="0.83740504476368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20"/>
      <c:rAngAx val="0"/>
      <c:perspective val="0"/>
    </c:view3D>
    <c:floor>
      <c:thickness val="0"/>
      <c:spPr>
        <a:solidFill>
          <a:srgbClr val="00FF00"/>
        </a:solidFill>
        <a:scene3d>
          <a:camera prst="orthographicFront"/>
          <a:lightRig rig="threePt" dir="t"/>
        </a:scene3d>
        <a:sp3d>
          <a:bevelT prst="convex"/>
          <a:contourClr>
            <a:srgbClr val="000000"/>
          </a:contourClr>
        </a:sp3d>
      </c:spPr>
    </c:floor>
    <c:sideWall>
      <c:thickness val="0"/>
      <c:spPr>
        <a:ln>
          <a:noFill/>
        </a:ln>
      </c:spPr>
    </c:sideWall>
    <c:backWall>
      <c:thickness val="0"/>
      <c:spPr>
        <a:ln>
          <a:noFill/>
        </a:ln>
      </c:spPr>
    </c:backWall>
    <c:plotArea>
      <c:layout>
        <c:manualLayout>
          <c:layoutTarget val="inner"/>
          <c:xMode val="edge"/>
          <c:yMode val="edge"/>
          <c:x val="0.14443683150084632"/>
          <c:y val="0.13809646417771945"/>
          <c:w val="0.81043797500260173"/>
          <c:h val="0.83359140943884003"/>
        </c:manualLayout>
      </c:layout>
      <c:area3D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Физическая культура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dLbl>
              <c:idx val="0"/>
              <c:layout>
                <c:manualLayout>
                  <c:x val="-8.2135523613963042E-3"/>
                  <c:y val="-0.1176470588235294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BF1-43CB-A222-36CC2FBA70A4}"/>
                </c:ext>
              </c:extLst>
            </c:dLbl>
            <c:dLbl>
              <c:idx val="1"/>
              <c:layout>
                <c:manualLayout>
                  <c:x val="-2.7378507871321056E-3"/>
                  <c:y val="-0.1176470588235294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BF1-43CB-A222-36CC2FBA70A4}"/>
                </c:ext>
              </c:extLst>
            </c:dLbl>
            <c:dLbl>
              <c:idx val="2"/>
              <c:layout>
                <c:manualLayout>
                  <c:x val="0"/>
                  <c:y val="-0.10457516339869288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BF1-43CB-A222-36CC2FBA70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454.9</c:v>
                </c:pt>
                <c:pt idx="1">
                  <c:v>454.9</c:v>
                </c:pt>
                <c:pt idx="2">
                  <c:v>469.9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BF1-43CB-A222-36CC2FBA70A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Массовый спорт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-1.0951403148528415E-2"/>
                  <c:y val="-0.20261437908496729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BF1-43CB-A222-36CC2FBA70A4}"/>
                </c:ext>
              </c:extLst>
            </c:dLbl>
            <c:dLbl>
              <c:idx val="1"/>
              <c:layout>
                <c:manualLayout>
                  <c:x val="2.7378507871321568E-3"/>
                  <c:y val="-0.20915032679738571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6BF1-43CB-A222-36CC2FBA70A4}"/>
                </c:ext>
              </c:extLst>
            </c:dLbl>
            <c:dLbl>
              <c:idx val="2"/>
              <c:layout>
                <c:manualLayout>
                  <c:x val="1.0951403148528405E-2"/>
                  <c:y val="-0.27450980392156865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6BF1-43CB-A222-36CC2FBA70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145</c:v>
                </c:pt>
                <c:pt idx="1">
                  <c:v>145</c:v>
                </c:pt>
                <c:pt idx="2">
                  <c:v>145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BF1-43CB-A222-36CC2FBA70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210"/>
        <c:axId val="106922368"/>
        <c:axId val="106925056"/>
        <c:axId val="106986560"/>
      </c:area3DChart>
      <c:catAx>
        <c:axId val="106922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200" b="1"/>
            </a:pPr>
            <a:endParaRPr lang="ru-RU"/>
          </a:p>
        </c:txPr>
        <c:crossAx val="106925056"/>
        <c:crosses val="autoZero"/>
        <c:auto val="1"/>
        <c:lblAlgn val="ctr"/>
        <c:lblOffset val="100"/>
        <c:noMultiLvlLbl val="0"/>
      </c:catAx>
      <c:valAx>
        <c:axId val="106925056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06922368"/>
        <c:crosses val="autoZero"/>
        <c:crossBetween val="midCat"/>
      </c:valAx>
      <c:serAx>
        <c:axId val="106986560"/>
        <c:scaling>
          <c:orientation val="minMax"/>
        </c:scaling>
        <c:delete val="0"/>
        <c:axPos val="b"/>
        <c:majorTickMark val="out"/>
        <c:minorTickMark val="none"/>
        <c:tickLblPos val="low"/>
        <c:spPr>
          <a:gradFill>
            <a:gsLst>
              <a:gs pos="44000">
                <a:schemeClr val="accent6">
                  <a:lumMod val="40000"/>
                  <a:lumOff val="60000"/>
                </a:schemeClr>
              </a:gs>
              <a:gs pos="50000">
                <a:schemeClr val="bg1">
                  <a:tint val="98000"/>
                  <a:satMod val="130000"/>
                  <a:shade val="90000"/>
                  <a:lumMod val="103000"/>
                </a:schemeClr>
              </a:gs>
              <a:gs pos="100000">
                <a:schemeClr val="bg1">
                  <a:shade val="63000"/>
                  <a:satMod val="120000"/>
                </a:schemeClr>
              </a:gs>
            </a:gsLst>
            <a:lin ang="5400000" scaled="0"/>
          </a:gradFill>
        </c:spPr>
        <c:txPr>
          <a:bodyPr/>
          <a:lstStyle/>
          <a:p>
            <a:pPr>
              <a:defRPr sz="900" b="1"/>
            </a:pPr>
            <a:endParaRPr lang="ru-RU"/>
          </a:p>
        </c:txPr>
        <c:crossAx val="106925056"/>
        <c:crosses val="autoZero"/>
      </c:serAx>
    </c:plotArea>
    <c:plotVisOnly val="1"/>
    <c:dispBlanksAs val="zero"/>
    <c:showDLblsOverMax val="0"/>
  </c:chart>
  <c:txPr>
    <a:bodyPr/>
    <a:lstStyle/>
    <a:p>
      <a:pPr>
        <a:defRPr sz="10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solidFill>
          <a:schemeClr val="accent4">
            <a:lumMod val="20000"/>
            <a:lumOff val="80000"/>
          </a:schemeClr>
        </a:solidFill>
        <a:scene3d>
          <a:camera prst="orthographicFront"/>
          <a:lightRig rig="threePt" dir="t"/>
        </a:scene3d>
        <a:sp3d>
          <a:bevelT prst="slope"/>
          <a:contourClr>
            <a:srgbClr val="000000"/>
          </a:contourClr>
        </a:sp3d>
      </c:spPr>
    </c:floor>
    <c:sideWall>
      <c:thickness val="0"/>
      <c:spPr>
        <a:noFill/>
        <a:ln w="25400">
          <a:noFill/>
        </a:ln>
        <a:scene3d>
          <a:camera prst="orthographicFront"/>
          <a:lightRig rig="threePt" dir="t"/>
        </a:scene3d>
        <a:sp3d>
          <a:bevelT w="152400" h="50800" prst="softRound"/>
        </a:sp3d>
      </c:spPr>
    </c:sideWall>
    <c:backWall>
      <c:thickness val="0"/>
      <c:spPr>
        <a:noFill/>
        <a:ln w="25400">
          <a:noFill/>
        </a:ln>
        <a:scene3d>
          <a:camera prst="orthographicFront"/>
          <a:lightRig rig="threePt" dir="t"/>
        </a:scene3d>
        <a:sp3d>
          <a:bevelT w="152400" h="50800" prst="softRound"/>
        </a:sp3d>
      </c:spPr>
    </c:backWall>
    <c:plotArea>
      <c:layout>
        <c:manualLayout>
          <c:layoutTarget val="inner"/>
          <c:xMode val="edge"/>
          <c:yMode val="edge"/>
          <c:x val="0"/>
          <c:y val="7.2607222989411524E-2"/>
          <c:w val="0.75888790096788661"/>
          <c:h val="0.7568208950802246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 на выравнивание</c:v>
                </c:pt>
              </c:strCache>
            </c:strRef>
          </c:tx>
          <c:spPr>
            <a:solidFill>
              <a:srgbClr val="33CCFF"/>
            </a:solidFill>
          </c:spPr>
          <c:invertIfNegative val="0"/>
          <c:dLbls>
            <c:dLbl>
              <c:idx val="0"/>
              <c:layout>
                <c:manualLayout>
                  <c:x val="6.1515094176814479E-3"/>
                  <c:y val="-2.33100233100233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700-40B9-AFB7-7F11F6A49534}"/>
                </c:ext>
              </c:extLst>
            </c:dLbl>
            <c:dLbl>
              <c:idx val="1"/>
              <c:layout>
                <c:manualLayout>
                  <c:x val="8.2020125569085851E-3"/>
                  <c:y val="-3.3418864599966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700-40B9-AFB7-7F11F6A49534}"/>
                </c:ext>
              </c:extLst>
            </c:dLbl>
            <c:dLbl>
              <c:idx val="2"/>
              <c:layout>
                <c:manualLayout>
                  <c:x val="2.7175998533164113E-2"/>
                  <c:y val="-1.363523346308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700-40B9-AFB7-7F11F6A495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34427</c:v>
                </c:pt>
                <c:pt idx="1">
                  <c:v>28343</c:v>
                </c:pt>
                <c:pt idx="2">
                  <c:v>25835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700-40B9-AFB7-7F11F6A4953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Иные дотации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7.9456477874759943E-3"/>
                  <c:y val="-0.240509636078472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700-40B9-AFB7-7F11F6A49534}"/>
                </c:ext>
              </c:extLst>
            </c:dLbl>
            <c:dLbl>
              <c:idx val="1"/>
              <c:layout>
                <c:manualLayout>
                  <c:x val="1.8838965426557965E-2"/>
                  <c:y val="-0.158508158508158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700-40B9-AFB7-7F11F6A49534}"/>
                </c:ext>
              </c:extLst>
            </c:dLbl>
            <c:dLbl>
              <c:idx val="2"/>
              <c:layout>
                <c:manualLayout>
                  <c:x val="2.7040806436311925E-2"/>
                  <c:y val="-0.167832167832167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700-40B9-AFB7-7F11F6A495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32813</c:v>
                </c:pt>
                <c:pt idx="1">
                  <c:v>17717</c:v>
                </c:pt>
                <c:pt idx="2">
                  <c:v>19717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700-40B9-AFB7-7F11F6A495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6675200"/>
        <c:axId val="106709760"/>
        <c:axId val="0"/>
      </c:bar3DChart>
      <c:catAx>
        <c:axId val="106675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200" b="1"/>
            </a:pPr>
            <a:endParaRPr lang="ru-RU"/>
          </a:p>
        </c:txPr>
        <c:crossAx val="106709760"/>
        <c:crosses val="autoZero"/>
        <c:auto val="1"/>
        <c:lblAlgn val="ctr"/>
        <c:lblOffset val="100"/>
        <c:noMultiLvlLbl val="0"/>
      </c:catAx>
      <c:valAx>
        <c:axId val="106709760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066752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286453899018068"/>
          <c:y val="0.14872198667474257"/>
          <c:w val="0.23671225761030376"/>
          <c:h val="0.73974781124387601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9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pPr>
            <a:r>
              <a:rPr lang="ru-RU" sz="1600" dirty="0" smtClean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Условно утвержденные расходы</a:t>
            </a:r>
            <a:endParaRPr lang="ru-RU" sz="1600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9501316093083674"/>
          <c:y val="5.890227576974564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5.0376674877815407E-2"/>
          <c:y val="0.32351937935468994"/>
          <c:w val="0.91935741417801442"/>
          <c:h val="0.48838292803761063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условно утвержденные</c:v>
                </c:pt>
              </c:strCache>
            </c:strRef>
          </c:tx>
          <c:spPr>
            <a:ln w="76200">
              <a:solidFill>
                <a:srgbClr val="EB1759"/>
              </a:solidFill>
              <a:prstDash val="solid"/>
            </a:ln>
          </c:spPr>
          <c:marker>
            <c:symbol val="none"/>
          </c:marker>
          <c:dLbls>
            <c:dLbl>
              <c:idx val="2"/>
              <c:layout>
                <c:manualLayout>
                  <c:x val="-3.7308888755950315E-2"/>
                  <c:y val="-4.81927710843373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234-432D-B6AE-38A25221A3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6540.4</c:v>
                </c:pt>
                <c:pt idx="2">
                  <c:v>14062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234-432D-B6AE-38A25221A3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6762624"/>
        <c:axId val="106764160"/>
      </c:lineChart>
      <c:catAx>
        <c:axId val="1067626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6764160"/>
        <c:crosses val="autoZero"/>
        <c:auto val="1"/>
        <c:lblAlgn val="ctr"/>
        <c:lblOffset val="100"/>
        <c:noMultiLvlLbl val="0"/>
      </c:catAx>
      <c:valAx>
        <c:axId val="10676416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06762624"/>
        <c:crosses val="autoZero"/>
        <c:crossBetween val="between"/>
      </c:valAx>
      <c:spPr>
        <a:solidFill>
          <a:srgbClr val="FFFFCC"/>
        </a:solidFill>
        <a:scene3d>
          <a:camera prst="orthographicFront"/>
          <a:lightRig rig="threePt" dir="t"/>
        </a:scene3d>
        <a:sp3d>
          <a:bevelT w="139700" h="139700" prst="divot"/>
        </a:sp3d>
      </c:spPr>
    </c:plotArea>
    <c:plotVisOnly val="1"/>
    <c:dispBlanksAs val="zero"/>
    <c:showDLblsOverMax val="0"/>
  </c:chart>
  <c:txPr>
    <a:bodyPr/>
    <a:lstStyle/>
    <a:p>
      <a:pPr>
        <a:defRPr sz="1200"/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8260217114649236E-2"/>
          <c:y val="3.3333026382430131E-2"/>
          <c:w val="0.66809562393091426"/>
          <c:h val="0.81448853661504261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Дошкольное образование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0"/>
              <c:layout>
                <c:manualLayout>
                  <c:x val="1.7133161066100945E-2"/>
                  <c:y val="-0.107603020396887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C93-4717-82A6-1FF7B4C5D24E}"/>
                </c:ext>
              </c:extLst>
            </c:dLbl>
            <c:dLbl>
              <c:idx val="1"/>
              <c:layout>
                <c:manualLayout>
                  <c:x val="2.0492130299796546E-2"/>
                  <c:y val="-0.117807910124775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C93-4717-82A6-1FF7B4C5D24E}"/>
                </c:ext>
              </c:extLst>
            </c:dLbl>
            <c:dLbl>
              <c:idx val="2"/>
              <c:layout>
                <c:manualLayout>
                  <c:x val="2.1906443740187031E-2"/>
                  <c:y val="-0.112729407431281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C93-4717-82A6-1FF7B4C5D2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57178.2</c:v>
                </c:pt>
                <c:pt idx="1">
                  <c:v>48169.2</c:v>
                </c:pt>
                <c:pt idx="2">
                  <c:v>48194.9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C93-4717-82A6-1FF7B4C5D24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Общее образование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5.8393756189447374E-3"/>
                  <c:y val="-9.30410169317070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8C93-4717-82A6-1FF7B4C5D24E}"/>
                </c:ext>
              </c:extLst>
            </c:dLbl>
            <c:dLbl>
              <c:idx val="1"/>
              <c:layout>
                <c:manualLayout>
                  <c:x val="-2.3214842208048557E-3"/>
                  <c:y val="-9.842382447292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8C93-4717-82A6-1FF7B4C5D24E}"/>
                </c:ext>
              </c:extLst>
            </c:dLbl>
            <c:dLbl>
              <c:idx val="2"/>
              <c:layout>
                <c:manualLayout>
                  <c:x val="8.7950747581354467E-3"/>
                  <c:y val="-0.10688212992983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8C93-4717-82A6-1FF7B4C5D2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213763.6</c:v>
                </c:pt>
                <c:pt idx="1">
                  <c:v>192758.7</c:v>
                </c:pt>
                <c:pt idx="2">
                  <c:v>198592.4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C93-4717-82A6-1FF7B4C5D24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Дополнительное образование детей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-5.2770448548812021E-3"/>
                  <c:y val="5.66448801742918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8C93-4717-82A6-1FF7B4C5D24E}"/>
                </c:ext>
              </c:extLst>
            </c:dLbl>
            <c:dLbl>
              <c:idx val="1"/>
              <c:layout>
                <c:manualLayout>
                  <c:x val="0"/>
                  <c:y val="5.66448801742918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8C93-4717-82A6-1FF7B4C5D24E}"/>
                </c:ext>
              </c:extLst>
            </c:dLbl>
            <c:dLbl>
              <c:idx val="2"/>
              <c:layout>
                <c:manualLayout>
                  <c:x val="-5.2770448548812021E-3"/>
                  <c:y val="7.8431372549019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8C93-4717-82A6-1FF7B4C5D2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43190.9</c:v>
                </c:pt>
                <c:pt idx="1">
                  <c:v>41661.199999999997</c:v>
                </c:pt>
                <c:pt idx="2">
                  <c:v>41539.199999999997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8C93-4717-82A6-1FF7B4C5D24E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Молодежная политика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895551163857603E-3"/>
                  <c:y val="-9.86804590602645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8C93-4717-82A6-1FF7B4C5D24E}"/>
                </c:ext>
              </c:extLst>
            </c:dLbl>
            <c:dLbl>
              <c:idx val="1"/>
              <c:layout>
                <c:manualLayout>
                  <c:x val="6.4017063830082077E-3"/>
                  <c:y val="-9.35539430120255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8C93-4717-82A6-1FF7B4C5D24E}"/>
                </c:ext>
              </c:extLst>
            </c:dLbl>
            <c:dLbl>
              <c:idx val="2"/>
              <c:layout>
                <c:manualLayout>
                  <c:x val="9.3574055221989326E-3"/>
                  <c:y val="-0.107651004408762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8C93-4717-82A6-1FF7B4C5D2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475.2</c:v>
                </c:pt>
                <c:pt idx="1">
                  <c:v>525.20000000000005</c:v>
                </c:pt>
                <c:pt idx="2">
                  <c:v>525.20000000000005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8C93-4717-82A6-1FF7B4C5D24E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Другие вопросы в области образования</c:v>
                </c:pt>
              </c:strCache>
            </c:strRef>
          </c:tx>
          <c:spPr>
            <a:solidFill>
              <a:srgbClr val="27E1B5"/>
            </a:solidFill>
          </c:spPr>
          <c:invertIfNegative val="0"/>
          <c:dLbls>
            <c:dLbl>
              <c:idx val="0"/>
              <c:layout>
                <c:manualLayout>
                  <c:x val="5.6877763824914766E-2"/>
                  <c:y val="-7.43347137076042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8C93-4717-82A6-1FF7B4C5D24E}"/>
                </c:ext>
              </c:extLst>
            </c:dLbl>
            <c:dLbl>
              <c:idx val="1"/>
              <c:layout>
                <c:manualLayout>
                  <c:x val="7.2350635800028887E-2"/>
                  <c:y val="-1.70754349618231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8C93-4717-82A6-1FF7B4C5D24E}"/>
                </c:ext>
              </c:extLst>
            </c:dLbl>
            <c:dLbl>
              <c:idx val="2"/>
              <c:layout>
                <c:manualLayout>
                  <c:x val="6.2287441809898453E-2"/>
                  <c:y val="-1.53786860510767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8C93-4717-82A6-1FF7B4C5D2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9362.7000000000007</c:v>
                </c:pt>
                <c:pt idx="1">
                  <c:v>8224.1</c:v>
                </c:pt>
                <c:pt idx="2">
                  <c:v>8434.1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8C93-4717-82A6-1FF7B4C5D2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6782080"/>
        <c:axId val="106787968"/>
        <c:axId val="0"/>
      </c:bar3DChart>
      <c:catAx>
        <c:axId val="1067820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6787968"/>
        <c:crosses val="autoZero"/>
        <c:auto val="1"/>
        <c:lblAlgn val="ctr"/>
        <c:lblOffset val="100"/>
        <c:noMultiLvlLbl val="0"/>
      </c:catAx>
      <c:valAx>
        <c:axId val="106787968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067820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474678937853633"/>
          <c:y val="5.2604813425585727E-2"/>
          <c:w val="0.24870981845132528"/>
          <c:h val="0.92156859895870358"/>
        </c:manualLayout>
      </c:layout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1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7099374687263615E-3"/>
          <c:y val="3.3012943298791779E-2"/>
          <c:w val="0.75888790096788661"/>
          <c:h val="0.756820895080224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Культура</c:v>
                </c:pt>
              </c:strCache>
            </c:strRef>
          </c:tx>
          <c:spPr>
            <a:solidFill>
              <a:srgbClr val="FCA810"/>
            </a:solidFill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1.0508807145144846E-2"/>
                  <c:y val="-3.4042553191489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B34-4E45-8B24-BDAE17BAF4E6}"/>
                </c:ext>
              </c:extLst>
            </c:dLbl>
            <c:dLbl>
              <c:idx val="1"/>
              <c:layout>
                <c:manualLayout>
                  <c:x val="2.1273905739298719E-2"/>
                  <c:y val="-5.48840118389456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B34-4E45-8B24-BDAE17BAF4E6}"/>
                </c:ext>
              </c:extLst>
            </c:dLbl>
            <c:dLbl>
              <c:idx val="2"/>
              <c:layout>
                <c:manualLayout>
                  <c:x val="2.1145760014794148E-2"/>
                  <c:y val="-5.01368180041324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B34-4E45-8B24-BDAE17BAF4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54216.800000000003</c:v>
                </c:pt>
                <c:pt idx="1">
                  <c:v>53237.5</c:v>
                </c:pt>
                <c:pt idx="2">
                  <c:v>54422.5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B34-4E45-8B24-BDAE17BAF4E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Другие вопросы в области культуры, кинематографии</c:v>
                </c:pt>
              </c:strCache>
            </c:strRef>
          </c:tx>
          <c:spPr>
            <a:solidFill>
              <a:srgbClr val="FF6D85"/>
            </a:solidFill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3.1910858608948142E-2"/>
                  <c:y val="-3.40425531914894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B34-4E45-8B24-BDAE17BAF4E6}"/>
                </c:ext>
              </c:extLst>
            </c:dLbl>
            <c:dLbl>
              <c:idx val="1"/>
              <c:layout>
                <c:manualLayout>
                  <c:x val="4.0625454063874897E-2"/>
                  <c:y val="-3.97163120567376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B34-4E45-8B24-BDAE17BAF4E6}"/>
                </c:ext>
              </c:extLst>
            </c:dLbl>
            <c:dLbl>
              <c:idx val="2"/>
              <c:layout>
                <c:manualLayout>
                  <c:x val="2.4862157572580236E-2"/>
                  <c:y val="-3.40425531914894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B34-4E45-8B24-BDAE17BAF4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17468.400000000001</c:v>
                </c:pt>
                <c:pt idx="1">
                  <c:v>17643.8</c:v>
                </c:pt>
                <c:pt idx="2">
                  <c:v>18038.8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B34-4E45-8B24-BDAE17BAF4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818176"/>
        <c:axId val="106819968"/>
      </c:barChart>
      <c:catAx>
        <c:axId val="106818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6819968"/>
        <c:crosses val="autoZero"/>
        <c:auto val="1"/>
        <c:lblAlgn val="ctr"/>
        <c:lblOffset val="100"/>
        <c:noMultiLvlLbl val="0"/>
      </c:catAx>
      <c:valAx>
        <c:axId val="106819968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06818176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74286453899018146"/>
          <c:y val="5.548176690679632E-2"/>
          <c:w val="0.25713551074319502"/>
          <c:h val="0.58582867119182014"/>
        </c:manualLayout>
      </c:layout>
      <c:overlay val="0"/>
      <c:txPr>
        <a:bodyPr/>
        <a:lstStyle/>
        <a:p>
          <a:pPr>
            <a:defRPr sz="1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900"/>
      </a:pPr>
      <a:endParaRPr lang="ru-RU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Жилищное хозяйство</a:t>
            </a:r>
          </a:p>
        </c:rich>
      </c:tx>
      <c:layout>
        <c:manualLayout>
          <c:xMode val="edge"/>
          <c:yMode val="edge"/>
          <c:x val="0.22367153011227872"/>
          <c:y val="0"/>
        </c:manualLayout>
      </c:layout>
      <c:overlay val="0"/>
    </c:title>
    <c:autoTitleDeleted val="0"/>
    <c:view3D>
      <c:rotX val="15"/>
      <c:rotY val="20"/>
      <c:rAngAx val="0"/>
    </c:view3D>
    <c:floor>
      <c:thickness val="0"/>
      <c:spPr>
        <a:solidFill>
          <a:schemeClr val="bg1"/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443687351930426"/>
          <c:y val="0.13809628148312739"/>
          <c:w val="0.81043797500260195"/>
          <c:h val="0.83359140943883991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Жилищное хозяйство</c:v>
                </c:pt>
              </c:strCache>
            </c:strRef>
          </c:tx>
          <c:spPr>
            <a:solidFill>
              <a:srgbClr val="99FF33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2440.9</c:v>
                </c:pt>
                <c:pt idx="1">
                  <c:v>2440.9</c:v>
                </c:pt>
                <c:pt idx="2">
                  <c:v>2440.9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19-4454-9798-1B57FFCEE4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06877312"/>
        <c:axId val="106878848"/>
        <c:axId val="0"/>
      </c:bar3DChart>
      <c:catAx>
        <c:axId val="1068773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106878848"/>
        <c:crosses val="autoZero"/>
        <c:auto val="1"/>
        <c:lblAlgn val="ctr"/>
        <c:lblOffset val="100"/>
        <c:noMultiLvlLbl val="0"/>
      </c:catAx>
      <c:valAx>
        <c:axId val="106878848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06877312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000"/>
      </a:pPr>
      <a:endParaRPr lang="ru-RU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  <a:scene3d>
          <a:camera prst="orthographicFront"/>
          <a:lightRig rig="threePt" dir="t"/>
        </a:scene3d>
        <a:sp3d>
          <a:bevelT w="139700" prst="cross"/>
          <a:contourClr>
            <a:srgbClr val="000000"/>
          </a:contourClr>
        </a:sp3d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7.2607222989411496E-2"/>
          <c:w val="0.6978857314116016"/>
          <c:h val="0.75682089508022465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Сельское хозяйство </c:v>
                </c:pt>
              </c:strCache>
            </c:strRef>
          </c:tx>
          <c:spPr>
            <a:solidFill>
              <a:srgbClr val="FF99CC"/>
            </a:solidFill>
          </c:spPr>
          <c:invertIfNegative val="0"/>
          <c:dLbls>
            <c:dLbl>
              <c:idx val="0"/>
              <c:layout>
                <c:manualLayout>
                  <c:x val="-4.6136101499423314E-2"/>
                  <c:y val="0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900" b="1"/>
                    </a:pPr>
                    <a:fld id="{B2D599FC-6092-4BDA-9A9E-BC1042D371AB}" type="VALUE">
                      <a:rPr lang="en-US" sz="900"/>
                      <a:pPr>
                        <a:defRPr sz="900" b="1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1A77-4344-ABE7-0B84FADB7553}"/>
                </c:ext>
              </c:extLst>
            </c:dLbl>
            <c:dLbl>
              <c:idx val="1"/>
              <c:layout>
                <c:manualLayout>
                  <c:x val="-4.8442906574394456E-2"/>
                  <c:y val="1.3201313270802081E-2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900" b="1"/>
                    </a:pPr>
                    <a:fld id="{53DE43FF-895D-4736-9ADD-E56EBCADC40C}" type="VALUE">
                      <a:rPr lang="en-US" sz="900" dirty="0"/>
                      <a:pPr>
                        <a:defRPr sz="900" b="1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A77-4344-ABE7-0B84FADB7553}"/>
                </c:ext>
              </c:extLst>
            </c:dLbl>
            <c:dLbl>
              <c:idx val="2"/>
              <c:layout>
                <c:manualLayout>
                  <c:x val="-5.0749711649365634E-2"/>
                  <c:y val="6.6006566354010442E-3"/>
                </c:manualLayout>
              </c:layout>
              <c:tx>
                <c:rich>
                  <a:bodyPr/>
                  <a:lstStyle/>
                  <a:p>
                    <a:fld id="{6AFF604B-53DB-482A-9F2D-CFC01AA02095}" type="VALUE">
                      <a:rPr lang="en-US" sz="90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1A77-4344-ABE7-0B84FADB75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1872.2</c:v>
                </c:pt>
                <c:pt idx="1">
                  <c:v>1872.2</c:v>
                </c:pt>
                <c:pt idx="2">
                  <c:v>1872.2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A77-4344-ABE7-0B84FADB75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626326312"/>
        <c:axId val="629088072"/>
        <c:axId val="0"/>
      </c:bar3DChart>
      <c:catAx>
        <c:axId val="626326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800" b="1"/>
            </a:pPr>
            <a:endParaRPr lang="ru-RU"/>
          </a:p>
        </c:txPr>
        <c:crossAx val="629088072"/>
        <c:crosses val="autoZero"/>
        <c:auto val="1"/>
        <c:lblAlgn val="ctr"/>
        <c:lblOffset val="100"/>
        <c:noMultiLvlLbl val="0"/>
      </c:catAx>
      <c:valAx>
        <c:axId val="62908807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626326312"/>
        <c:crosses val="autoZero"/>
        <c:crossBetween val="between"/>
      </c:valAx>
      <c:spPr>
        <a:noFill/>
        <a:ln>
          <a:noFill/>
        </a:ln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txPr>
    <a:bodyPr/>
    <a:lstStyle/>
    <a:p>
      <a:pPr>
        <a:defRPr sz="9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8227208653471835E-2"/>
          <c:y val="1.3657441262248682E-2"/>
          <c:w val="0.67895634501517577"/>
          <c:h val="0.699536292230529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000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-1.8461237597846101E-2"/>
                  <c:y val="2.516315513837972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67609935982649"/>
                      <c:h val="0.254795337573460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62C-4AD3-9B78-E82909FDEF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Лист1!$A$2</c:f>
              <c:numCache>
                <c:formatCode>General</c:formatCode>
                <c:ptCount val="1"/>
                <c:pt idx="0">
                  <c:v>1.774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62C-4AD3-9B78-E82909FDEF8D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EEFF41">
                <a:lumMod val="50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-4.3946992398455715E-3"/>
                  <c:y val="5.03253031462756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07071693955869"/>
                      <c:h val="0.359273179735823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062C-4AD3-9B78-E82909FDEF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Лист1!$B$2</c:f>
              <c:numCache>
                <c:formatCode>General</c:formatCode>
                <c:ptCount val="1"/>
                <c:pt idx="0">
                  <c:v>2.056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62C-4AD3-9B78-E82909FDEF8D}"/>
            </c:ext>
          </c:extLst>
        </c:ser>
        <c:ser>
          <c:idx val="2"/>
          <c:order val="2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00B0F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 prst="angle"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2.6728736621044595E-3"/>
                  <c:y val="-3.25303146275631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508292417950871"/>
                      <c:h val="0.163377225681393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062C-4AD3-9B78-E82909FDEF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Лист1!$C$2</c:f>
              <c:numCache>
                <c:formatCode>General</c:formatCode>
                <c:ptCount val="1"/>
                <c:pt idx="0">
                  <c:v>2.21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62C-4AD3-9B78-E82909FDEF8D}"/>
            </c:ext>
          </c:extLst>
        </c:ser>
        <c:ser>
          <c:idx val="3"/>
          <c:order val="3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FFAB40">
                <a:lumMod val="7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1.5926584801821055E-3"/>
                  <c:y val="3.83716714337509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590272309189817"/>
                      <c:h val="0.3021129597550658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062C-4AD3-9B78-E82909FDEF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Лист1!$D$2</c:f>
              <c:numCache>
                <c:formatCode>General</c:formatCode>
                <c:ptCount val="1"/>
                <c:pt idx="0">
                  <c:v>2.21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62C-4AD3-9B78-E82909FDEF8D}"/>
            </c:ext>
          </c:extLst>
        </c:ser>
        <c:ser>
          <c:idx val="4"/>
          <c:order val="4"/>
          <c:tx>
            <c:strRef>
              <c:f>Лист1!$E$1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70C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5.1103493426762859E-3"/>
                  <c:y val="7.6743342867501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8-062C-4AD3-9B78-E82909FDEF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Лист1!$E$2</c:f>
              <c:numCache>
                <c:formatCode>General</c:formatCode>
                <c:ptCount val="1"/>
                <c:pt idx="0">
                  <c:v>2.2599999999999998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062C-4AD3-9B78-E82909FDEF8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015711808"/>
        <c:axId val="1015712200"/>
      </c:barChart>
      <c:catAx>
        <c:axId val="1015711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15712200"/>
        <c:crosses val="autoZero"/>
        <c:auto val="1"/>
        <c:lblAlgn val="ctr"/>
        <c:lblOffset val="100"/>
        <c:noMultiLvlLbl val="0"/>
      </c:catAx>
      <c:valAx>
        <c:axId val="1015712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15711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5880147814583228E-2"/>
          <c:y val="0.70188816813923283"/>
          <c:w val="0.84744638053502341"/>
          <c:h val="0.29811150410663051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  <a:scene3d>
          <a:camera prst="orthographicFront"/>
          <a:lightRig rig="threePt" dir="t"/>
        </a:scene3d>
        <a:sp3d>
          <a:bevelT w="139700" prst="cross"/>
          <a:contourClr>
            <a:srgbClr val="000000"/>
          </a:contourClr>
        </a:sp3d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7.2607222989411496E-2"/>
          <c:w val="0.6978857314116016"/>
          <c:h val="0.75682089508022465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Сельское хозяйство 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4.6136101499423314E-2"/>
                  <c:y val="0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900" b="1"/>
                    </a:pPr>
                    <a:fld id="{B2D599FC-6092-4BDA-9A9E-BC1042D371AB}" type="VALUE">
                      <a:rPr lang="en-US" sz="900"/>
                      <a:pPr>
                        <a:defRPr sz="900" b="1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D6DC-44A6-8237-C161A28BE14A}"/>
                </c:ext>
              </c:extLst>
            </c:dLbl>
            <c:dLbl>
              <c:idx val="1"/>
              <c:layout>
                <c:manualLayout>
                  <c:x val="-4.8442906574394456E-2"/>
                  <c:y val="1.3201313270802081E-2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900" b="1"/>
                    </a:pPr>
                    <a:fld id="{53DE43FF-895D-4736-9ADD-E56EBCADC40C}" type="VALUE">
                      <a:rPr lang="en-US" sz="900" dirty="0"/>
                      <a:pPr>
                        <a:defRPr sz="900" b="1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6DC-44A6-8237-C161A28BE14A}"/>
                </c:ext>
              </c:extLst>
            </c:dLbl>
            <c:dLbl>
              <c:idx val="2"/>
              <c:layout>
                <c:manualLayout>
                  <c:x val="-5.0749711649365634E-2"/>
                  <c:y val="6.6006566354010442E-3"/>
                </c:manualLayout>
              </c:layout>
              <c:tx>
                <c:rich>
                  <a:bodyPr/>
                  <a:lstStyle/>
                  <a:p>
                    <a:fld id="{6AFF604B-53DB-482A-9F2D-CFC01AA02095}" type="VALUE">
                      <a:rPr lang="en-US" sz="90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D6DC-44A6-8237-C161A28BE1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1420</c:v>
                </c:pt>
                <c:pt idx="1">
                  <c:v>1500</c:v>
                </c:pt>
                <c:pt idx="2">
                  <c:v>1500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6DC-44A6-8237-C161A28BE1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629088856"/>
        <c:axId val="629089248"/>
        <c:axId val="0"/>
      </c:bar3DChart>
      <c:catAx>
        <c:axId val="629088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800" b="1"/>
            </a:pPr>
            <a:endParaRPr lang="ru-RU"/>
          </a:p>
        </c:txPr>
        <c:crossAx val="629089248"/>
        <c:crosses val="autoZero"/>
        <c:auto val="1"/>
        <c:lblAlgn val="ctr"/>
        <c:lblOffset val="100"/>
        <c:noMultiLvlLbl val="0"/>
      </c:catAx>
      <c:valAx>
        <c:axId val="629089248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629088856"/>
        <c:crosses val="autoZero"/>
        <c:crossBetween val="between"/>
      </c:valAx>
      <c:spPr>
        <a:noFill/>
        <a:ln>
          <a:noFill/>
        </a:ln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txPr>
    <a:bodyPr/>
    <a:lstStyle/>
    <a:p>
      <a:pPr>
        <a:defRPr sz="900"/>
      </a:pPr>
      <a:endParaRPr lang="ru-RU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  <a:scene3d>
          <a:camera prst="orthographicFront"/>
          <a:lightRig rig="threePt" dir="t"/>
        </a:scene3d>
        <a:sp3d>
          <a:bevelT w="139700" prst="cross"/>
          <a:contourClr>
            <a:srgbClr val="000000"/>
          </a:contourClr>
        </a:sp3d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7.2607222989411496E-2"/>
          <c:w val="0.6978857314116016"/>
          <c:h val="0.75682089508022465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Сельское хозяйство 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-4.6136101499423314E-2"/>
                  <c:y val="0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900" b="1"/>
                    </a:pPr>
                    <a:fld id="{B2D599FC-6092-4BDA-9A9E-BC1042D371AB}" type="VALUE">
                      <a:rPr lang="en-US" sz="900"/>
                      <a:pPr>
                        <a:defRPr sz="900" b="1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7C40-4BFA-8B0C-53A56C30F50C}"/>
                </c:ext>
              </c:extLst>
            </c:dLbl>
            <c:dLbl>
              <c:idx val="1"/>
              <c:layout>
                <c:manualLayout>
                  <c:x val="-4.8442906574394456E-2"/>
                  <c:y val="1.3201313270802081E-2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900" b="1"/>
                    </a:pPr>
                    <a:fld id="{53DE43FF-895D-4736-9ADD-E56EBCADC40C}" type="VALUE">
                      <a:rPr lang="en-US" sz="900" dirty="0"/>
                      <a:pPr>
                        <a:defRPr sz="900" b="1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C40-4BFA-8B0C-53A56C30F50C}"/>
                </c:ext>
              </c:extLst>
            </c:dLbl>
            <c:dLbl>
              <c:idx val="2"/>
              <c:layout>
                <c:manualLayout>
                  <c:x val="-5.0749711649365634E-2"/>
                  <c:y val="6.6006566354010442E-3"/>
                </c:manualLayout>
              </c:layout>
              <c:tx>
                <c:rich>
                  <a:bodyPr/>
                  <a:lstStyle/>
                  <a:p>
                    <a:fld id="{6AFF604B-53DB-482A-9F2D-CFC01AA02095}" type="VALUE">
                      <a:rPr lang="en-US" sz="90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7C40-4BFA-8B0C-53A56C30F50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72</c:v>
                </c:pt>
                <c:pt idx="1">
                  <c:v>72</c:v>
                </c:pt>
                <c:pt idx="2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C40-4BFA-8B0C-53A56C30F5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629090032"/>
        <c:axId val="629090424"/>
        <c:axId val="0"/>
      </c:bar3DChart>
      <c:catAx>
        <c:axId val="629090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800" b="1"/>
            </a:pPr>
            <a:endParaRPr lang="ru-RU"/>
          </a:p>
        </c:txPr>
        <c:crossAx val="629090424"/>
        <c:crosses val="autoZero"/>
        <c:auto val="1"/>
        <c:lblAlgn val="ctr"/>
        <c:lblOffset val="100"/>
        <c:noMultiLvlLbl val="0"/>
      </c:catAx>
      <c:valAx>
        <c:axId val="62909042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629090032"/>
        <c:crosses val="autoZero"/>
        <c:crossBetween val="between"/>
      </c:valAx>
      <c:spPr>
        <a:noFill/>
        <a:ln>
          <a:noFill/>
        </a:ln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txPr>
    <a:bodyPr/>
    <a:lstStyle/>
    <a:p>
      <a:pPr>
        <a:defRPr sz="900"/>
      </a:pPr>
      <a:endParaRPr lang="ru-RU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  <a:scene3d>
          <a:camera prst="orthographicFront"/>
          <a:lightRig rig="threePt" dir="t"/>
        </a:scene3d>
        <a:sp3d>
          <a:bevelT w="139700" prst="cross"/>
          <a:contourClr>
            <a:srgbClr val="000000"/>
          </a:contourClr>
        </a:sp3d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7.2607222989411496E-2"/>
          <c:w val="0.6978857314116016"/>
          <c:h val="0.75682089508022465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Сельское хозяйство 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4.6136101499423314E-2"/>
                  <c:y val="0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900" b="1"/>
                    </a:pPr>
                    <a:fld id="{B2D599FC-6092-4BDA-9A9E-BC1042D371AB}" type="VALUE">
                      <a:rPr lang="en-US" sz="900"/>
                      <a:pPr>
                        <a:defRPr sz="900" b="1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80EF-4627-806C-A446318E1D47}"/>
                </c:ext>
              </c:extLst>
            </c:dLbl>
            <c:dLbl>
              <c:idx val="1"/>
              <c:layout>
                <c:manualLayout>
                  <c:x val="-4.8442906574394456E-2"/>
                  <c:y val="1.3201313270802081E-2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900" b="1"/>
                    </a:pPr>
                    <a:fld id="{53DE43FF-895D-4736-9ADD-E56EBCADC40C}" type="VALUE">
                      <a:rPr lang="en-US" sz="900" dirty="0"/>
                      <a:pPr>
                        <a:defRPr sz="900" b="1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0EF-4627-806C-A446318E1D47}"/>
                </c:ext>
              </c:extLst>
            </c:dLbl>
            <c:dLbl>
              <c:idx val="2"/>
              <c:layout>
                <c:manualLayout>
                  <c:x val="-5.0749711649365634E-2"/>
                  <c:y val="6.6006566354010442E-3"/>
                </c:manualLayout>
              </c:layout>
              <c:tx>
                <c:rich>
                  <a:bodyPr/>
                  <a:lstStyle/>
                  <a:p>
                    <a:fld id="{6AFF604B-53DB-482A-9F2D-CFC01AA02095}" type="VALUE">
                      <a:rPr lang="en-US" sz="90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0EF-4627-806C-A446318E1D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1003.8</c:v>
                </c:pt>
                <c:pt idx="1">
                  <c:v>1076.0999999999999</c:v>
                </c:pt>
                <c:pt idx="2">
                  <c:v>1086.0999999999999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0EF-4627-806C-A446318E1D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629091600"/>
        <c:axId val="629091992"/>
        <c:axId val="0"/>
      </c:bar3DChart>
      <c:catAx>
        <c:axId val="629091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800" b="1"/>
            </a:pPr>
            <a:endParaRPr lang="ru-RU"/>
          </a:p>
        </c:txPr>
        <c:crossAx val="629091992"/>
        <c:crosses val="autoZero"/>
        <c:auto val="1"/>
        <c:lblAlgn val="ctr"/>
        <c:lblOffset val="100"/>
        <c:noMultiLvlLbl val="0"/>
      </c:catAx>
      <c:valAx>
        <c:axId val="62909199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629091600"/>
        <c:crosses val="autoZero"/>
        <c:crossBetween val="between"/>
      </c:valAx>
      <c:spPr>
        <a:noFill/>
        <a:ln>
          <a:noFill/>
        </a:ln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txPr>
    <a:bodyPr/>
    <a:lstStyle/>
    <a:p>
      <a:pPr>
        <a:defRPr sz="900"/>
      </a:pPr>
      <a:endParaRPr lang="ru-RU"/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  <a:scene3d>
          <a:camera prst="orthographicFront"/>
          <a:lightRig rig="threePt" dir="t"/>
        </a:scene3d>
        <a:sp3d>
          <a:bevelT w="139700" prst="cross"/>
          <a:contourClr>
            <a:srgbClr val="000000"/>
          </a:contourClr>
        </a:sp3d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7.2607222989411496E-2"/>
          <c:w val="0.6978857314116016"/>
          <c:h val="0.75682089508022465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Сельское хозяйство </c:v>
                </c:pt>
              </c:strCache>
            </c:strRef>
          </c:tx>
          <c:spPr>
            <a:solidFill>
              <a:srgbClr val="CC99FF"/>
            </a:solidFill>
          </c:spPr>
          <c:invertIfNegative val="0"/>
          <c:dLbls>
            <c:dLbl>
              <c:idx val="0"/>
              <c:layout>
                <c:manualLayout>
                  <c:x val="-4.6136101499423314E-2"/>
                  <c:y val="0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900" b="1"/>
                    </a:pPr>
                    <a:fld id="{B2D599FC-6092-4BDA-9A9E-BC1042D371AB}" type="VALUE">
                      <a:rPr lang="en-US" sz="900"/>
                      <a:pPr>
                        <a:defRPr sz="900" b="1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88AA-4ECC-BDE3-798BFE9CC8B4}"/>
                </c:ext>
              </c:extLst>
            </c:dLbl>
            <c:dLbl>
              <c:idx val="1"/>
              <c:layout>
                <c:manualLayout>
                  <c:x val="-4.8442906574394456E-2"/>
                  <c:y val="1.3201313270802081E-2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900" b="1"/>
                    </a:pPr>
                    <a:fld id="{53DE43FF-895D-4736-9ADD-E56EBCADC40C}" type="VALUE">
                      <a:rPr lang="en-US" sz="900" dirty="0"/>
                      <a:pPr>
                        <a:defRPr sz="900" b="1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8AA-4ECC-BDE3-798BFE9CC8B4}"/>
                </c:ext>
              </c:extLst>
            </c:dLbl>
            <c:dLbl>
              <c:idx val="2"/>
              <c:layout>
                <c:manualLayout>
                  <c:x val="-5.0749711649365634E-2"/>
                  <c:y val="6.6006566354010442E-3"/>
                </c:manualLayout>
              </c:layout>
              <c:tx>
                <c:rich>
                  <a:bodyPr/>
                  <a:lstStyle/>
                  <a:p>
                    <a:fld id="{6AFF604B-53DB-482A-9F2D-CFC01AA02095}" type="VALUE">
                      <a:rPr lang="en-US" sz="90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8AA-4ECC-BDE3-798BFE9CC8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300</c:v>
                </c:pt>
                <c:pt idx="1">
                  <c:v>350</c:v>
                </c:pt>
                <c:pt idx="2">
                  <c:v>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8AA-4ECC-BDE3-798BFE9CC8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629092776"/>
        <c:axId val="629093168"/>
        <c:axId val="0"/>
      </c:bar3DChart>
      <c:catAx>
        <c:axId val="629092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800" b="1"/>
            </a:pPr>
            <a:endParaRPr lang="ru-RU"/>
          </a:p>
        </c:txPr>
        <c:crossAx val="629093168"/>
        <c:crosses val="autoZero"/>
        <c:auto val="1"/>
        <c:lblAlgn val="ctr"/>
        <c:lblOffset val="100"/>
        <c:noMultiLvlLbl val="0"/>
      </c:catAx>
      <c:valAx>
        <c:axId val="629093168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629092776"/>
        <c:crosses val="autoZero"/>
        <c:crossBetween val="between"/>
      </c:valAx>
      <c:spPr>
        <a:noFill/>
        <a:ln>
          <a:noFill/>
        </a:ln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txPr>
    <a:bodyPr/>
    <a:lstStyle/>
    <a:p>
      <a:pPr>
        <a:defRPr sz="900"/>
      </a:pPr>
      <a:endParaRPr lang="ru-RU"/>
    </a:p>
  </c:txPr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  <a:scene3d>
          <a:camera prst="orthographicFront"/>
          <a:lightRig rig="threePt" dir="t"/>
        </a:scene3d>
        <a:sp3d>
          <a:bevelT w="139700" prst="cross"/>
          <a:contourClr>
            <a:srgbClr val="000000"/>
          </a:contourClr>
        </a:sp3d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7.2607222989411496E-2"/>
          <c:w val="0.6978857314116016"/>
          <c:h val="0.75682089508022465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Сельское хозяйство 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4.6136101499423314E-2"/>
                  <c:y val="0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900" b="1"/>
                    </a:pPr>
                    <a:fld id="{B2D599FC-6092-4BDA-9A9E-BC1042D371AB}" type="VALUE">
                      <a:rPr lang="en-US" sz="900"/>
                      <a:pPr>
                        <a:defRPr sz="900" b="1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8680-4E0E-9F84-91C92A721D06}"/>
                </c:ext>
              </c:extLst>
            </c:dLbl>
            <c:dLbl>
              <c:idx val="1"/>
              <c:layout>
                <c:manualLayout>
                  <c:x val="-4.8442906574394456E-2"/>
                  <c:y val="1.3201313270802081E-2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900" b="1"/>
                    </a:pPr>
                    <a:fld id="{53DE43FF-895D-4736-9ADD-E56EBCADC40C}" type="VALUE">
                      <a:rPr lang="en-US" sz="900" dirty="0"/>
                      <a:pPr>
                        <a:defRPr sz="900" b="1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680-4E0E-9F84-91C92A721D06}"/>
                </c:ext>
              </c:extLst>
            </c:dLbl>
            <c:dLbl>
              <c:idx val="2"/>
              <c:layout>
                <c:manualLayout>
                  <c:x val="-5.0749711649365634E-2"/>
                  <c:y val="6.6006566354010442E-3"/>
                </c:manualLayout>
              </c:layout>
              <c:tx>
                <c:rich>
                  <a:bodyPr/>
                  <a:lstStyle/>
                  <a:p>
                    <a:fld id="{6AFF604B-53DB-482A-9F2D-CFC01AA02095}" type="VALUE">
                      <a:rPr lang="en-US" sz="90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680-4E0E-9F84-91C92A721D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5985.9</c:v>
                </c:pt>
                <c:pt idx="1">
                  <c:v>5985.9</c:v>
                </c:pt>
                <c:pt idx="2">
                  <c:v>5985.9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680-4E0E-9F84-91C92A721D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629093952"/>
        <c:axId val="629094344"/>
        <c:axId val="0"/>
      </c:bar3DChart>
      <c:catAx>
        <c:axId val="629093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800" b="1"/>
            </a:pPr>
            <a:endParaRPr lang="ru-RU"/>
          </a:p>
        </c:txPr>
        <c:crossAx val="629094344"/>
        <c:crosses val="autoZero"/>
        <c:auto val="1"/>
        <c:lblAlgn val="ctr"/>
        <c:lblOffset val="100"/>
        <c:noMultiLvlLbl val="0"/>
      </c:catAx>
      <c:valAx>
        <c:axId val="62909434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629093952"/>
        <c:crosses val="autoZero"/>
        <c:crossBetween val="between"/>
      </c:valAx>
      <c:spPr>
        <a:noFill/>
        <a:ln>
          <a:noFill/>
        </a:ln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txPr>
    <a:bodyPr/>
    <a:lstStyle/>
    <a:p>
      <a:pPr>
        <a:defRPr sz="900"/>
      </a:pPr>
      <a:endParaRPr lang="ru-RU"/>
    </a:p>
  </c:tx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spPr>
            <a:solidFill>
              <a:schemeClr val="accent1">
                <a:alpha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3-B4BD-4DEF-9816-B385D4F9EAF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2-B4BD-4DEF-9816-B385D4F9EAF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1-B4BD-4DEF-9816-B385D4F9EAF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1094.5999999999999</c:v>
                </c:pt>
                <c:pt idx="1">
                  <c:v>1094.5999999999999</c:v>
                </c:pt>
                <c:pt idx="2">
                  <c:v>1094.5999999999999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BD-4DEF-9816-B385D4F9EAF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83190592"/>
        <c:axId val="683190984"/>
      </c:barChart>
      <c:catAx>
        <c:axId val="683190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3190984"/>
        <c:crosses val="autoZero"/>
        <c:auto val="1"/>
        <c:lblAlgn val="ctr"/>
        <c:lblOffset val="100"/>
        <c:noMultiLvlLbl val="0"/>
      </c:catAx>
      <c:valAx>
        <c:axId val="68319098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683190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spPr>
            <a:solidFill>
              <a:schemeClr val="accent1">
                <a:alpha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1-1D8C-4B7C-A2E9-9FC9512BA8A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3-1D8C-4B7C-A2E9-9FC9512BA8A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5-1D8C-4B7C-A2E9-9FC9512BA8A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D8C-4B7C-A2E9-9FC9512BA8A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83191768"/>
        <c:axId val="683192160"/>
      </c:barChart>
      <c:catAx>
        <c:axId val="683191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3192160"/>
        <c:crosses val="autoZero"/>
        <c:auto val="1"/>
        <c:lblAlgn val="ctr"/>
        <c:lblOffset val="100"/>
        <c:noMultiLvlLbl val="0"/>
      </c:catAx>
      <c:valAx>
        <c:axId val="68319216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683191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spPr>
            <a:solidFill>
              <a:schemeClr val="accent1">
                <a:alpha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1-DF6E-4281-9ADF-4BE6D16965D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3-DF6E-4281-9ADF-4BE6D16965D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5-DF6E-4281-9ADF-4BE6D16965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F6E-4281-9ADF-4BE6D16965D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83192944"/>
        <c:axId val="683193336"/>
      </c:barChart>
      <c:catAx>
        <c:axId val="683192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3193336"/>
        <c:crosses val="autoZero"/>
        <c:auto val="1"/>
        <c:lblAlgn val="ctr"/>
        <c:lblOffset val="100"/>
        <c:noMultiLvlLbl val="0"/>
      </c:catAx>
      <c:valAx>
        <c:axId val="68319333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683192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8227208653471835E-2"/>
          <c:y val="1.3657441262248682E-2"/>
          <c:w val="0.67895634501517577"/>
          <c:h val="0.699536292230529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000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-1.8461237597846101E-2"/>
                  <c:y val="2.516315513837972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67609935982649"/>
                      <c:h val="0.254795337573460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95B1-4E5F-BE49-A2AACE4F9D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Лист1!$A$2</c:f>
              <c:numCache>
                <c:formatCode>General</c:formatCode>
                <c:ptCount val="1"/>
                <c:pt idx="0">
                  <c:v>979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B1-4E5F-BE49-A2AACE4F9D73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EEFF41">
                <a:lumMod val="50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-4.3946992398455715E-3"/>
                  <c:y val="5.03253031462756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07071693955869"/>
                      <c:h val="0.359273179735823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95B1-4E5F-BE49-A2AACE4F9D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Лист1!$B$2</c:f>
              <c:numCache>
                <c:formatCode>General</c:formatCode>
                <c:ptCount val="1"/>
                <c:pt idx="0">
                  <c:v>1075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5B1-4E5F-BE49-A2AACE4F9D73}"/>
            </c:ext>
          </c:extLst>
        </c:ser>
        <c:ser>
          <c:idx val="2"/>
          <c:order val="2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00B0F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 prst="angle"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2.6728736621044595E-3"/>
                  <c:y val="-3.25303146275631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508292417950871"/>
                      <c:h val="0.163377225681393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95B1-4E5F-BE49-A2AACE4F9D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Лист1!$C$2</c:f>
              <c:numCache>
                <c:formatCode>General</c:formatCode>
                <c:ptCount val="1"/>
                <c:pt idx="0">
                  <c:v>1173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5B1-4E5F-BE49-A2AACE4F9D73}"/>
            </c:ext>
          </c:extLst>
        </c:ser>
        <c:ser>
          <c:idx val="3"/>
          <c:order val="3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FFAB40">
                <a:lumMod val="7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-8.6280402051704657E-3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700621651866102"/>
                      <c:h val="0.345830665537586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95B1-4E5F-BE49-A2AACE4F9D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Лист1!$D$2</c:f>
              <c:numCache>
                <c:formatCode>General</c:formatCode>
                <c:ptCount val="1"/>
                <c:pt idx="0">
                  <c:v>1267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5B1-4E5F-BE49-A2AACE4F9D73}"/>
            </c:ext>
          </c:extLst>
        </c:ser>
        <c:ser>
          <c:idx val="4"/>
          <c:order val="4"/>
          <c:tx>
            <c:strRef>
              <c:f>Лист1!$E$1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70C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5.1103493426761923E-3"/>
                  <c:y val="1.116687664800930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8-95B1-4E5F-BE49-A2AACE4F9D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Лист1!$E$2</c:f>
              <c:numCache>
                <c:formatCode>General</c:formatCode>
                <c:ptCount val="1"/>
                <c:pt idx="0">
                  <c:v>1369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95B1-4E5F-BE49-A2AACE4F9D7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015711808"/>
        <c:axId val="1015712200"/>
      </c:barChart>
      <c:catAx>
        <c:axId val="1015711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15712200"/>
        <c:crosses val="autoZero"/>
        <c:auto val="1"/>
        <c:lblAlgn val="ctr"/>
        <c:lblOffset val="100"/>
        <c:noMultiLvlLbl val="0"/>
      </c:catAx>
      <c:valAx>
        <c:axId val="1015712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15711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5880147814583228E-2"/>
          <c:y val="0.70188816813923283"/>
          <c:w val="0.84744638053502341"/>
          <c:h val="0.29811150410663051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052887632166861E-2"/>
          <c:y val="0.10873990147246436"/>
          <c:w val="0.98894711236783317"/>
          <c:h val="0.576452245903183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slope"/>
            </a:sp3d>
          </c:spPr>
          <c:invertIfNegative val="0"/>
          <c:dLbls>
            <c:dLbl>
              <c:idx val="0"/>
              <c:layout>
                <c:manualLayout>
                  <c:x val="1.657933144825029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3379-436D-A17B-A89811728A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28949.599999999999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79-436D-A17B-A89811728A6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slope"/>
            </a:sp3d>
          </c:spPr>
          <c:invertIfNegative val="0"/>
          <c:dLbls>
            <c:dLbl>
              <c:idx val="0"/>
              <c:layout>
                <c:manualLayout>
                  <c:x val="1.1053105208695055E-2"/>
                  <c:y val="-3.8919077119708074E-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301126785324199"/>
                      <c:h val="0.100782506964568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3379-436D-A17B-A89811728A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33052.1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79-436D-A17B-A89811728A6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slope"/>
            </a:sp3d>
          </c:spPr>
          <c:invertIfNegative val="0"/>
          <c:dLbls>
            <c:dLbl>
              <c:idx val="0"/>
              <c:layout>
                <c:manualLayout>
                  <c:x val="2.2105775264333723E-2"/>
                  <c:y val="9.88544558840585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3379-436D-A17B-A89811728A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35093.800000000003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79-436D-A17B-A89811728A6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slope"/>
            </a:sp3d>
          </c:spPr>
          <c:invertIfNegative val="0"/>
          <c:dLbls>
            <c:dLbl>
              <c:idx val="0"/>
              <c:layout>
                <c:manualLayout>
                  <c:x val="1.6579331448250294E-2"/>
                  <c:y val="-9.88544558840585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379-436D-A17B-A89811728A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37777.1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379-436D-A17B-A89811728A69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slope"/>
            </a:sp3d>
          </c:spPr>
          <c:invertIfNegative val="0"/>
          <c:dLbls>
            <c:dLbl>
              <c:idx val="0"/>
              <c:layout>
                <c:manualLayout>
                  <c:x val="1.1052887632166861E-2"/>
                  <c:y val="-1.97708911768117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3379-436D-A17B-A89811728A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40435.4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379-436D-A17B-A89811728A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91123071"/>
        <c:axId val="291123399"/>
      </c:barChart>
      <c:catAx>
        <c:axId val="29112307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91123399"/>
        <c:crosses val="autoZero"/>
        <c:auto val="1"/>
        <c:lblAlgn val="ctr"/>
        <c:lblOffset val="100"/>
        <c:noMultiLvlLbl val="0"/>
      </c:catAx>
      <c:valAx>
        <c:axId val="291123399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911230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2479458599973368E-3"/>
          <c:y val="0.6555358106104302"/>
          <c:w val="0.70801775939386791"/>
          <c:h val="0.1467552776214528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4520733403189174"/>
          <c:y val="0.18780770147625725"/>
          <c:w val="0.32988946384416667"/>
          <c:h val="0.6102679646199866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slope"/>
            </a:sp3d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  <c:extLst>
              <c:ext xmlns:c16="http://schemas.microsoft.com/office/drawing/2014/chart" uri="{C3380CC4-5D6E-409C-BE32-E72D297353CC}">
                <c16:uniqueId val="{00000001-CE7D-4709-B446-190DB6192AF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  <c:extLst>
              <c:ext xmlns:c16="http://schemas.microsoft.com/office/drawing/2014/chart" uri="{C3380CC4-5D6E-409C-BE32-E72D297353CC}">
                <c16:uniqueId val="{00000003-CE7D-4709-B446-190DB6192AF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  <c:extLst>
              <c:ext xmlns:c16="http://schemas.microsoft.com/office/drawing/2014/chart" uri="{C3380CC4-5D6E-409C-BE32-E72D297353CC}">
                <c16:uniqueId val="{00000005-CE7D-4709-B446-190DB6192AF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  <c:extLst>
              <c:ext xmlns:c16="http://schemas.microsoft.com/office/drawing/2014/chart" uri="{C3380CC4-5D6E-409C-BE32-E72D297353CC}">
                <c16:uniqueId val="{00000007-CE7D-4709-B446-190DB6192AF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  <c:extLst>
              <c:ext xmlns:c16="http://schemas.microsoft.com/office/drawing/2014/chart" uri="{C3380CC4-5D6E-409C-BE32-E72D297353CC}">
                <c16:uniqueId val="{00000009-CE7D-4709-B446-190DB6192AF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10.9</c:v>
                </c:pt>
                <c:pt idx="1">
                  <c:v>10.6</c:v>
                </c:pt>
                <c:pt idx="2">
                  <c:v>10.6</c:v>
                </c:pt>
                <c:pt idx="3">
                  <c:v>10.5</c:v>
                </c:pt>
                <c:pt idx="4">
                  <c:v>10.4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50-4F63-9CD5-AF31A08A1C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tx2">
            <a:lumMod val="75000"/>
          </a:schemeClr>
        </a:solidFill>
        <a:ln>
          <a:solidFill>
            <a:schemeClr val="tx2">
              <a:lumMod val="90000"/>
            </a:schemeClr>
          </a:solidFill>
        </a:ln>
        <a:effectLst/>
        <a:sp3d>
          <a:contourClr>
            <a:schemeClr val="tx2">
              <a:lumMod val="90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4243488601011599E-2"/>
          <c:y val="0"/>
          <c:w val="0.89184925008641613"/>
          <c:h val="0.7367631701956259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2">
                  <a:lumMod val="10000"/>
                  <a:lumOff val="90000"/>
                </a:schemeClr>
              </a:solidFill>
            </a:ln>
            <a:effectLst/>
            <a:sp3d>
              <a:contourClr>
                <a:schemeClr val="accent2">
                  <a:lumMod val="10000"/>
                  <a:lumOff val="90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1.6</c:v>
                </c:pt>
                <c:pt idx="1">
                  <c:v>1.4</c:v>
                </c:pt>
                <c:pt idx="2">
                  <c:v>1.3</c:v>
                </c:pt>
                <c:pt idx="3">
                  <c:v>1.3</c:v>
                </c:pt>
                <c:pt idx="4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5C-48D1-A06F-0305D79BE7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12445936"/>
        <c:axId val="1712447904"/>
        <c:axId val="0"/>
      </c:bar3DChart>
      <c:catAx>
        <c:axId val="171244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12447904"/>
        <c:crosses val="autoZero"/>
        <c:auto val="1"/>
        <c:lblAlgn val="ctr"/>
        <c:lblOffset val="100"/>
        <c:noMultiLvlLbl val="0"/>
      </c:catAx>
      <c:valAx>
        <c:axId val="171244790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712445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8227208653471835E-2"/>
          <c:y val="1.3657441262248682E-2"/>
          <c:w val="0.67895634501517577"/>
          <c:h val="0.699536292230529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000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-1.846120441571027E-2"/>
                  <c:y val="5.074373621401501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67609935982649"/>
                      <c:h val="0.254795337573460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67A3-40BF-A934-EC44BC9793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Лист1!$A$2</c:f>
              <c:numCache>
                <c:formatCode>General</c:formatCode>
                <c:ptCount val="1"/>
                <c:pt idx="0">
                  <c:v>335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A3-40BF-A934-EC44BC9793B0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00CC66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6046655968417825E-2"/>
                  <c:y val="0.101488500753248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07071693955869"/>
                      <c:h val="0.359273179735823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67A3-40BF-A934-EC44BC9793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Лист1!$B$2</c:f>
              <c:numCache>
                <c:formatCode>General</c:formatCode>
                <c:ptCount val="1"/>
                <c:pt idx="0">
                  <c:v>390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7A3-40BF-A934-EC44BC9793B0}"/>
            </c:ext>
          </c:extLst>
        </c:ser>
        <c:ser>
          <c:idx val="2"/>
          <c:order val="2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33CCFF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 prst="angle"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8004043402502168E-2"/>
                  <c:y val="4.42138710788674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508292417950871"/>
                      <c:h val="0.163377225681393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67A3-40BF-A934-EC44BC9793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Лист1!$C$2</c:f>
              <c:numCache>
                <c:formatCode>General</c:formatCode>
                <c:ptCount val="1"/>
                <c:pt idx="0">
                  <c:v>419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7A3-40BF-A934-EC44BC9793B0}"/>
            </c:ext>
          </c:extLst>
        </c:ser>
        <c:ser>
          <c:idx val="3"/>
          <c:order val="3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-6.0727544675389759E-3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67A3-40BF-A934-EC44BC9793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Лист1!$D$2</c:f>
              <c:numCache>
                <c:formatCode>General</c:formatCode>
                <c:ptCount val="1"/>
                <c:pt idx="0">
                  <c:v>449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7A3-40BF-A934-EC44BC9793B0}"/>
            </c:ext>
          </c:extLst>
        </c:ser>
        <c:ser>
          <c:idx val="4"/>
          <c:order val="4"/>
          <c:tx>
            <c:strRef>
              <c:f>Лист1!$E$1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886325687081959"/>
                      <c:h val="0.1542354144921873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67A3-40BF-A934-EC44BC9793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Лист1!$E$2</c:f>
              <c:numCache>
                <c:formatCode>General</c:formatCode>
                <c:ptCount val="1"/>
                <c:pt idx="0">
                  <c:v>480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7A3-40BF-A934-EC44BC9793B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015711808"/>
        <c:axId val="1015712200"/>
      </c:barChart>
      <c:catAx>
        <c:axId val="1015711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15712200"/>
        <c:crosses val="autoZero"/>
        <c:auto val="1"/>
        <c:lblAlgn val="ctr"/>
        <c:lblOffset val="100"/>
        <c:noMultiLvlLbl val="0"/>
      </c:catAx>
      <c:valAx>
        <c:axId val="1015712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15711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5880147814583228E-2"/>
          <c:y val="0.70188816813923283"/>
          <c:w val="0.84744638053502341"/>
          <c:h val="0.29811150410663051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8227208653471835E-2"/>
          <c:y val="1.3657441262248682E-2"/>
          <c:w val="0.67895634501517577"/>
          <c:h val="0.699536292230529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EEFF41">
                <a:lumMod val="40000"/>
                <a:lumOff val="60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-1.8461237597846101E-2"/>
                  <c:y val="2.516315513837972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67609935982649"/>
                      <c:h val="0.254795337573460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971C-4E22-AA85-D9274AFCA1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Лист1!$A$2</c:f>
              <c:numCache>
                <c:formatCode>General</c:formatCode>
                <c:ptCount val="1"/>
                <c:pt idx="0">
                  <c:v>504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1C-4E22-AA85-D9274AFCA157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AB40">
                <a:lumMod val="40000"/>
                <a:lumOff val="60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6046655968417825E-2"/>
                  <c:y val="0.101488500753248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07071693955869"/>
                      <c:h val="0.359273179735823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971C-4E22-AA85-D9274AFCA1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Лист1!$B$2</c:f>
              <c:numCache>
                <c:formatCode>General</c:formatCode>
                <c:ptCount val="1"/>
                <c:pt idx="0">
                  <c:v>505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71C-4E22-AA85-D9274AFCA157}"/>
            </c:ext>
          </c:extLst>
        </c:ser>
        <c:ser>
          <c:idx val="2"/>
          <c:order val="2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0097A7">
                <a:lumMod val="20000"/>
                <a:lumOff val="80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 contourW="9525">
              <a:bevelT prst="angle"/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8004043402502168E-2"/>
                  <c:y val="4.42138710788674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508292417950871"/>
                      <c:h val="0.163377225681393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971C-4E22-AA85-D9274AFCA1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Лист1!$C$2</c:f>
              <c:numCache>
                <c:formatCode>General</c:formatCode>
                <c:ptCount val="1"/>
                <c:pt idx="0">
                  <c:v>507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71C-4E22-AA85-D9274AFCA157}"/>
            </c:ext>
          </c:extLst>
        </c:ser>
        <c:ser>
          <c:idx val="3"/>
          <c:order val="3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EEFF41">
                <a:lumMod val="60000"/>
                <a:lumOff val="40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1.436853183687282E-2"/>
                  <c:y val="5.116222857833460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71C-4E22-AA85-D9274AFCA1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Лист1!$D$2</c:f>
              <c:numCache>
                <c:formatCode>General</c:formatCode>
                <c:ptCount val="1"/>
                <c:pt idx="0">
                  <c:v>510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71C-4E22-AA85-D9274AFCA157}"/>
            </c:ext>
          </c:extLst>
        </c:ser>
        <c:ser>
          <c:idx val="4"/>
          <c:order val="4"/>
          <c:tx>
            <c:strRef>
              <c:f>Лист1!$E$1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212121">
                <a:lumMod val="10000"/>
                <a:lumOff val="90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2.555174671338143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  <c:ext xmlns:c16="http://schemas.microsoft.com/office/drawing/2014/chart" uri="{C3380CC4-5D6E-409C-BE32-E72D297353CC}">
                  <c16:uniqueId val="{00000008-971C-4E22-AA85-D9274AFCA1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Лист1!$E$2</c:f>
              <c:numCache>
                <c:formatCode>General</c:formatCode>
                <c:ptCount val="1"/>
                <c:pt idx="0">
                  <c:v>516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971C-4E22-AA85-D9274AFCA15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015711808"/>
        <c:axId val="1015712200"/>
      </c:barChart>
      <c:catAx>
        <c:axId val="1015711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15712200"/>
        <c:crosses val="autoZero"/>
        <c:auto val="1"/>
        <c:lblAlgn val="ctr"/>
        <c:lblOffset val="100"/>
        <c:noMultiLvlLbl val="0"/>
      </c:catAx>
      <c:valAx>
        <c:axId val="1015712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15711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5880147814583228E-2"/>
          <c:y val="0.70188816813923283"/>
          <c:w val="0.84744638053502341"/>
          <c:h val="0.29811150410663051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0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00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00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00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00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300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023054216_2_138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8" name="Google Shape;138;g2023054216_2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614088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023054216_2_176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g2023054216_2_1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136430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2023054216_2_18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g2023054216_2_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84977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54648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564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023054216_2_156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7" name="Google Shape;157;g2023054216_2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023054216_2_146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g2023054216_2_1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2023054216_2_197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g2023054216_2_1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2023054216_2_197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1" name="Google Shape;201;g2023054216_2_1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48832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2023054216_2_197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1" name="Google Shape;201;g2023054216_2_1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21552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023054216_2_176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g2023054216_2_1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98607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023054216_2_156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7" name="Google Shape;157;g2023054216_2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2936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Slide layout">
  <p:cSld name="Cover Slide layout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oogle Shape;8;p2"/>
          <p:cNvGrpSpPr/>
          <p:nvPr/>
        </p:nvGrpSpPr>
        <p:grpSpPr>
          <a:xfrm>
            <a:off x="1944229" y="-24"/>
            <a:ext cx="5255065" cy="5143175"/>
            <a:chOff x="1619672" y="548680"/>
            <a:chExt cx="5904568" cy="5778848"/>
          </a:xfrm>
        </p:grpSpPr>
        <p:sp>
          <p:nvSpPr>
            <p:cNvPr id="9" name="Google Shape;9;p2"/>
            <p:cNvSpPr/>
            <p:nvPr/>
          </p:nvSpPr>
          <p:spPr>
            <a:xfrm>
              <a:off x="2411760" y="1268760"/>
              <a:ext cx="4320600" cy="4320600"/>
            </a:xfrm>
            <a:prstGeom prst="ellipse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10;p2"/>
            <p:cNvSpPr/>
            <p:nvPr/>
          </p:nvSpPr>
          <p:spPr>
            <a:xfrm>
              <a:off x="2483656" y="1340698"/>
              <a:ext cx="4176600" cy="4176600"/>
            </a:xfrm>
            <a:prstGeom prst="ellipse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" name="Google Shape;11;p2"/>
            <p:cNvCxnSpPr/>
            <p:nvPr/>
          </p:nvCxnSpPr>
          <p:spPr>
            <a:xfrm>
              <a:off x="4572000" y="548680"/>
              <a:ext cx="0" cy="7200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" name="Google Shape;12;p2"/>
            <p:cNvCxnSpPr/>
            <p:nvPr/>
          </p:nvCxnSpPr>
          <p:spPr>
            <a:xfrm>
              <a:off x="4572000" y="5607528"/>
              <a:ext cx="0" cy="7200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" name="Google Shape;13;p2"/>
            <p:cNvCxnSpPr/>
            <p:nvPr/>
          </p:nvCxnSpPr>
          <p:spPr>
            <a:xfrm>
              <a:off x="6732240" y="3429000"/>
              <a:ext cx="792000" cy="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" name="Google Shape;14;p2"/>
            <p:cNvCxnSpPr/>
            <p:nvPr/>
          </p:nvCxnSpPr>
          <p:spPr>
            <a:xfrm>
              <a:off x="1619672" y="3429000"/>
              <a:ext cx="792000" cy="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" name="Google Shape;15;p2"/>
            <p:cNvCxnSpPr/>
            <p:nvPr/>
          </p:nvCxnSpPr>
          <p:spPr>
            <a:xfrm rot="10800000" flipH="1">
              <a:off x="6156176" y="2378320"/>
              <a:ext cx="792000" cy="3306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" name="Google Shape;16;p2"/>
            <p:cNvCxnSpPr/>
            <p:nvPr/>
          </p:nvCxnSpPr>
          <p:spPr>
            <a:xfrm rot="10800000" flipH="1">
              <a:off x="5431496" y="1124832"/>
              <a:ext cx="432000" cy="7920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3094136" y="1131624"/>
              <a:ext cx="613800" cy="7851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" name="Google Shape;18;p2"/>
            <p:cNvCxnSpPr/>
            <p:nvPr/>
          </p:nvCxnSpPr>
          <p:spPr>
            <a:xfrm>
              <a:off x="2195736" y="2090992"/>
              <a:ext cx="898500" cy="4923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" name="Google Shape;19;p2"/>
            <p:cNvCxnSpPr/>
            <p:nvPr/>
          </p:nvCxnSpPr>
          <p:spPr>
            <a:xfrm rot="10800000" flipH="1">
              <a:off x="3180984" y="4941232"/>
              <a:ext cx="526800" cy="5760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0" name="Google Shape;20;p2"/>
            <p:cNvCxnSpPr/>
            <p:nvPr/>
          </p:nvCxnSpPr>
          <p:spPr>
            <a:xfrm rot="10800000" flipH="1">
              <a:off x="2456304" y="4329144"/>
              <a:ext cx="637800" cy="3960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21;p2"/>
            <p:cNvCxnSpPr/>
            <p:nvPr/>
          </p:nvCxnSpPr>
          <p:spPr>
            <a:xfrm>
              <a:off x="5979584" y="4142812"/>
              <a:ext cx="968700" cy="5103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22;p2"/>
            <p:cNvCxnSpPr/>
            <p:nvPr/>
          </p:nvCxnSpPr>
          <p:spPr>
            <a:xfrm>
              <a:off x="5431496" y="4875464"/>
              <a:ext cx="490200" cy="7320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23" name="Google Shape;23;p2"/>
          <p:cNvSpPr txBox="1">
            <a:spLocks noGrp="1"/>
          </p:cNvSpPr>
          <p:nvPr>
            <p:ph type="title"/>
          </p:nvPr>
        </p:nvSpPr>
        <p:spPr>
          <a:xfrm>
            <a:off x="2686700" y="1478025"/>
            <a:ext cx="3764100" cy="11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3600"/>
            </a:lvl9pPr>
          </a:lstStyle>
          <a:p>
            <a:endParaRPr/>
          </a:p>
        </p:txBody>
      </p:sp>
      <p:sp>
        <p:nvSpPr>
          <p:cNvPr id="24" name="Google Shape;24;p2"/>
          <p:cNvSpPr txBox="1">
            <a:spLocks noGrp="1"/>
          </p:cNvSpPr>
          <p:nvPr>
            <p:ph type="subTitle" idx="1"/>
          </p:nvPr>
        </p:nvSpPr>
        <p:spPr>
          <a:xfrm>
            <a:off x="2686775" y="2647425"/>
            <a:ext cx="3764100" cy="7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Layout">
  <p:cSld name="Agenda Layout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Break Layout">
  <p:cSld name="Section Break Layout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oogle Shape;27;p4"/>
          <p:cNvGrpSpPr/>
          <p:nvPr/>
        </p:nvGrpSpPr>
        <p:grpSpPr>
          <a:xfrm>
            <a:off x="941861" y="1244852"/>
            <a:ext cx="2693664" cy="2636311"/>
            <a:chOff x="1619672" y="548680"/>
            <a:chExt cx="5904568" cy="5778848"/>
          </a:xfrm>
        </p:grpSpPr>
        <p:sp>
          <p:nvSpPr>
            <p:cNvPr id="28" name="Google Shape;28;p4"/>
            <p:cNvSpPr/>
            <p:nvPr/>
          </p:nvSpPr>
          <p:spPr>
            <a:xfrm>
              <a:off x="2411760" y="1268760"/>
              <a:ext cx="4320600" cy="4320600"/>
            </a:xfrm>
            <a:prstGeom prst="ellipse">
              <a:avLst/>
            </a:prstGeom>
            <a:noFill/>
            <a:ln w="19050" cap="flat" cmpd="sng">
              <a:solidFill>
                <a:srgbClr val="DAEEF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2483768" y="1340768"/>
              <a:ext cx="4176600" cy="4176600"/>
            </a:xfrm>
            <a:prstGeom prst="ellipse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 w="19050" cap="flat" cmpd="sng">
              <a:solidFill>
                <a:srgbClr val="DAEEF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0" name="Google Shape;30;p4"/>
            <p:cNvCxnSpPr/>
            <p:nvPr/>
          </p:nvCxnSpPr>
          <p:spPr>
            <a:xfrm>
              <a:off x="4572000" y="548680"/>
              <a:ext cx="0" cy="720000"/>
            </a:xfrm>
            <a:prstGeom prst="straightConnector1">
              <a:avLst/>
            </a:prstGeom>
            <a:noFill/>
            <a:ln w="19050" cap="flat" cmpd="sng">
              <a:solidFill>
                <a:srgbClr val="DAEEF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1" name="Google Shape;31;p4"/>
            <p:cNvCxnSpPr/>
            <p:nvPr/>
          </p:nvCxnSpPr>
          <p:spPr>
            <a:xfrm>
              <a:off x="4572000" y="5607528"/>
              <a:ext cx="0" cy="720000"/>
            </a:xfrm>
            <a:prstGeom prst="straightConnector1">
              <a:avLst/>
            </a:prstGeom>
            <a:noFill/>
            <a:ln w="19050" cap="flat" cmpd="sng">
              <a:solidFill>
                <a:srgbClr val="DAEEF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" name="Google Shape;32;p4"/>
            <p:cNvCxnSpPr/>
            <p:nvPr/>
          </p:nvCxnSpPr>
          <p:spPr>
            <a:xfrm>
              <a:off x="6732240" y="3429000"/>
              <a:ext cx="792000" cy="0"/>
            </a:xfrm>
            <a:prstGeom prst="straightConnector1">
              <a:avLst/>
            </a:prstGeom>
            <a:noFill/>
            <a:ln w="19050" cap="flat" cmpd="sng">
              <a:solidFill>
                <a:srgbClr val="DAEEF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3" name="Google Shape;33;p4"/>
            <p:cNvCxnSpPr/>
            <p:nvPr/>
          </p:nvCxnSpPr>
          <p:spPr>
            <a:xfrm>
              <a:off x="1619672" y="3429000"/>
              <a:ext cx="792000" cy="0"/>
            </a:xfrm>
            <a:prstGeom prst="straightConnector1">
              <a:avLst/>
            </a:prstGeom>
            <a:noFill/>
            <a:ln w="19050" cap="flat" cmpd="sng">
              <a:solidFill>
                <a:srgbClr val="DAEEF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4" name="Google Shape;34;p4"/>
            <p:cNvCxnSpPr/>
            <p:nvPr/>
          </p:nvCxnSpPr>
          <p:spPr>
            <a:xfrm rot="10800000" flipH="1">
              <a:off x="6156176" y="2378320"/>
              <a:ext cx="792000" cy="330600"/>
            </a:xfrm>
            <a:prstGeom prst="straightConnector1">
              <a:avLst/>
            </a:prstGeom>
            <a:noFill/>
            <a:ln w="19050" cap="flat" cmpd="sng">
              <a:solidFill>
                <a:srgbClr val="DAEEF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5" name="Google Shape;35;p4"/>
            <p:cNvCxnSpPr/>
            <p:nvPr/>
          </p:nvCxnSpPr>
          <p:spPr>
            <a:xfrm rot="10800000" flipH="1">
              <a:off x="5431496" y="1124832"/>
              <a:ext cx="432000" cy="792000"/>
            </a:xfrm>
            <a:prstGeom prst="straightConnector1">
              <a:avLst/>
            </a:prstGeom>
            <a:noFill/>
            <a:ln w="19050" cap="flat" cmpd="sng">
              <a:solidFill>
                <a:srgbClr val="DAEEF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" name="Google Shape;36;p4"/>
            <p:cNvCxnSpPr/>
            <p:nvPr/>
          </p:nvCxnSpPr>
          <p:spPr>
            <a:xfrm>
              <a:off x="3094136" y="1131624"/>
              <a:ext cx="613800" cy="785100"/>
            </a:xfrm>
            <a:prstGeom prst="straightConnector1">
              <a:avLst/>
            </a:prstGeom>
            <a:noFill/>
            <a:ln w="19050" cap="flat" cmpd="sng">
              <a:solidFill>
                <a:srgbClr val="DAEEF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7" name="Google Shape;37;p4"/>
            <p:cNvCxnSpPr/>
            <p:nvPr/>
          </p:nvCxnSpPr>
          <p:spPr>
            <a:xfrm>
              <a:off x="2195736" y="2090992"/>
              <a:ext cx="898500" cy="492300"/>
            </a:xfrm>
            <a:prstGeom prst="straightConnector1">
              <a:avLst/>
            </a:prstGeom>
            <a:noFill/>
            <a:ln w="19050" cap="flat" cmpd="sng">
              <a:solidFill>
                <a:srgbClr val="DAEEF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" name="Google Shape;38;p4"/>
            <p:cNvCxnSpPr/>
            <p:nvPr/>
          </p:nvCxnSpPr>
          <p:spPr>
            <a:xfrm rot="10800000" flipH="1">
              <a:off x="3180984" y="4941232"/>
              <a:ext cx="526800" cy="576000"/>
            </a:xfrm>
            <a:prstGeom prst="straightConnector1">
              <a:avLst/>
            </a:prstGeom>
            <a:noFill/>
            <a:ln w="19050" cap="flat" cmpd="sng">
              <a:solidFill>
                <a:srgbClr val="DAEEF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9" name="Google Shape;39;p4"/>
            <p:cNvCxnSpPr/>
            <p:nvPr/>
          </p:nvCxnSpPr>
          <p:spPr>
            <a:xfrm rot="10800000" flipH="1">
              <a:off x="2456304" y="4329144"/>
              <a:ext cx="637800" cy="396000"/>
            </a:xfrm>
            <a:prstGeom prst="straightConnector1">
              <a:avLst/>
            </a:prstGeom>
            <a:noFill/>
            <a:ln w="19050" cap="flat" cmpd="sng">
              <a:solidFill>
                <a:srgbClr val="DAEEF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0" name="Google Shape;40;p4"/>
            <p:cNvCxnSpPr/>
            <p:nvPr/>
          </p:nvCxnSpPr>
          <p:spPr>
            <a:xfrm>
              <a:off x="5979584" y="4142812"/>
              <a:ext cx="968700" cy="510300"/>
            </a:xfrm>
            <a:prstGeom prst="straightConnector1">
              <a:avLst/>
            </a:prstGeom>
            <a:noFill/>
            <a:ln w="19050" cap="flat" cmpd="sng">
              <a:solidFill>
                <a:srgbClr val="DAEEF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1" name="Google Shape;41;p4"/>
            <p:cNvCxnSpPr/>
            <p:nvPr/>
          </p:nvCxnSpPr>
          <p:spPr>
            <a:xfrm>
              <a:off x="5431496" y="4875464"/>
              <a:ext cx="490200" cy="732000"/>
            </a:xfrm>
            <a:prstGeom prst="straightConnector1">
              <a:avLst/>
            </a:prstGeom>
            <a:noFill/>
            <a:ln w="19050" cap="flat" cmpd="sng">
              <a:solidFill>
                <a:srgbClr val="DAEEF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42" name="Google Shape;42;p4"/>
          <p:cNvSpPr txBox="1">
            <a:spLocks noGrp="1"/>
          </p:cNvSpPr>
          <p:nvPr>
            <p:ph type="title"/>
          </p:nvPr>
        </p:nvSpPr>
        <p:spPr>
          <a:xfrm>
            <a:off x="4039925" y="2208525"/>
            <a:ext cx="6194400" cy="55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3600"/>
            </a:lvl9pPr>
          </a:lstStyle>
          <a:p>
            <a:endParaRPr/>
          </a:p>
        </p:txBody>
      </p:sp>
      <p:sp>
        <p:nvSpPr>
          <p:cNvPr id="43" name="Google Shape;43;p4"/>
          <p:cNvSpPr txBox="1">
            <a:spLocks noGrp="1"/>
          </p:cNvSpPr>
          <p:nvPr>
            <p:ph type="subTitle" idx="1"/>
          </p:nvPr>
        </p:nvSpPr>
        <p:spPr>
          <a:xfrm>
            <a:off x="4020225" y="2709075"/>
            <a:ext cx="4585200" cy="30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d Slide Layout">
  <p:cSld name="End Slide Layout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>
              <a:alpha val="6669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6" name="Google Shape;46;p5"/>
          <p:cNvGrpSpPr/>
          <p:nvPr/>
        </p:nvGrpSpPr>
        <p:grpSpPr>
          <a:xfrm>
            <a:off x="1944229" y="-24"/>
            <a:ext cx="5255065" cy="5143175"/>
            <a:chOff x="1619672" y="548680"/>
            <a:chExt cx="5904568" cy="5778848"/>
          </a:xfrm>
        </p:grpSpPr>
        <p:sp>
          <p:nvSpPr>
            <p:cNvPr id="47" name="Google Shape;47;p5"/>
            <p:cNvSpPr/>
            <p:nvPr/>
          </p:nvSpPr>
          <p:spPr>
            <a:xfrm>
              <a:off x="2411760" y="1268760"/>
              <a:ext cx="4320600" cy="4320600"/>
            </a:xfrm>
            <a:prstGeom prst="ellipse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8;p5"/>
            <p:cNvSpPr/>
            <p:nvPr/>
          </p:nvSpPr>
          <p:spPr>
            <a:xfrm>
              <a:off x="2483768" y="1340768"/>
              <a:ext cx="4176600" cy="4176600"/>
            </a:xfrm>
            <a:prstGeom prst="ellipse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9" name="Google Shape;49;p5"/>
            <p:cNvCxnSpPr/>
            <p:nvPr/>
          </p:nvCxnSpPr>
          <p:spPr>
            <a:xfrm>
              <a:off x="4572000" y="548680"/>
              <a:ext cx="0" cy="7200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" name="Google Shape;50;p5"/>
            <p:cNvCxnSpPr/>
            <p:nvPr/>
          </p:nvCxnSpPr>
          <p:spPr>
            <a:xfrm>
              <a:off x="4572000" y="5607528"/>
              <a:ext cx="0" cy="7200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1" name="Google Shape;51;p5"/>
            <p:cNvCxnSpPr/>
            <p:nvPr/>
          </p:nvCxnSpPr>
          <p:spPr>
            <a:xfrm>
              <a:off x="6732240" y="3429000"/>
              <a:ext cx="792000" cy="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2" name="Google Shape;52;p5"/>
            <p:cNvCxnSpPr/>
            <p:nvPr/>
          </p:nvCxnSpPr>
          <p:spPr>
            <a:xfrm>
              <a:off x="1619672" y="3429000"/>
              <a:ext cx="792000" cy="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3" name="Google Shape;53;p5"/>
            <p:cNvCxnSpPr/>
            <p:nvPr/>
          </p:nvCxnSpPr>
          <p:spPr>
            <a:xfrm rot="10800000" flipH="1">
              <a:off x="6156176" y="2378320"/>
              <a:ext cx="792000" cy="3306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4" name="Google Shape;54;p5"/>
            <p:cNvCxnSpPr/>
            <p:nvPr/>
          </p:nvCxnSpPr>
          <p:spPr>
            <a:xfrm rot="10800000" flipH="1">
              <a:off x="5431496" y="1124832"/>
              <a:ext cx="432000" cy="7920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" name="Google Shape;55;p5"/>
            <p:cNvCxnSpPr/>
            <p:nvPr/>
          </p:nvCxnSpPr>
          <p:spPr>
            <a:xfrm>
              <a:off x="3094136" y="1131624"/>
              <a:ext cx="613800" cy="7851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6" name="Google Shape;56;p5"/>
            <p:cNvCxnSpPr/>
            <p:nvPr/>
          </p:nvCxnSpPr>
          <p:spPr>
            <a:xfrm>
              <a:off x="2195736" y="2090992"/>
              <a:ext cx="898500" cy="4923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7" name="Google Shape;57;p5"/>
            <p:cNvCxnSpPr/>
            <p:nvPr/>
          </p:nvCxnSpPr>
          <p:spPr>
            <a:xfrm rot="10800000" flipH="1">
              <a:off x="3180984" y="4941232"/>
              <a:ext cx="526800" cy="5760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8" name="Google Shape;58;p5"/>
            <p:cNvCxnSpPr/>
            <p:nvPr/>
          </p:nvCxnSpPr>
          <p:spPr>
            <a:xfrm rot="10800000" flipH="1">
              <a:off x="2456304" y="4329144"/>
              <a:ext cx="637800" cy="3960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9" name="Google Shape;59;p5"/>
            <p:cNvCxnSpPr/>
            <p:nvPr/>
          </p:nvCxnSpPr>
          <p:spPr>
            <a:xfrm>
              <a:off x="5979584" y="4142812"/>
              <a:ext cx="968700" cy="5103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0" name="Google Shape;60;p5"/>
            <p:cNvCxnSpPr/>
            <p:nvPr/>
          </p:nvCxnSpPr>
          <p:spPr>
            <a:xfrm>
              <a:off x="5431496" y="4875464"/>
              <a:ext cx="490200" cy="732000"/>
            </a:xfrm>
            <a:prstGeom prst="straightConnector1">
              <a:avLst/>
            </a:prstGeom>
            <a:noFill/>
            <a:ln w="19050" cap="flat" cmpd="sng">
              <a:solidFill>
                <a:schemeClr val="lt1">
                  <a:alpha val="698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61" name="Google Shape;61;p5"/>
          <p:cNvSpPr txBox="1">
            <a:spLocks noGrp="1"/>
          </p:cNvSpPr>
          <p:nvPr>
            <p:ph type="subTitle" idx="1"/>
          </p:nvPr>
        </p:nvSpPr>
        <p:spPr>
          <a:xfrm>
            <a:off x="0" y="2684107"/>
            <a:ext cx="9169200" cy="30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5"/>
          <p:cNvSpPr txBox="1">
            <a:spLocks noGrp="1"/>
          </p:cNvSpPr>
          <p:nvPr>
            <p:ph type="title"/>
          </p:nvPr>
        </p:nvSpPr>
        <p:spPr>
          <a:xfrm>
            <a:off x="25250" y="2087650"/>
            <a:ext cx="9144000" cy="6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sic Layout">
  <p:cSld name="Basic Layout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6"/>
          <p:cNvSpPr txBox="1">
            <a:spLocks noGrp="1"/>
          </p:cNvSpPr>
          <p:nvPr>
            <p:ph type="subTitle" idx="1"/>
          </p:nvPr>
        </p:nvSpPr>
        <p:spPr>
          <a:xfrm>
            <a:off x="0" y="716045"/>
            <a:ext cx="9169200" cy="30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6"/>
          <p:cNvSpPr txBox="1">
            <a:spLocks noGrp="1"/>
          </p:cNvSpPr>
          <p:nvPr>
            <p:ph type="title"/>
          </p:nvPr>
        </p:nvSpPr>
        <p:spPr>
          <a:xfrm>
            <a:off x="25250" y="132726"/>
            <a:ext cx="9144000" cy="6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image" Target="../media/image3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37.jpeg"/><Relationship Id="rId3" Type="http://schemas.openxmlformats.org/officeDocument/2006/relationships/image" Target="../media/image7.png"/><Relationship Id="rId7" Type="http://schemas.openxmlformats.org/officeDocument/2006/relationships/image" Target="../media/image35.jpeg"/><Relationship Id="rId12" Type="http://schemas.openxmlformats.org/officeDocument/2006/relationships/chart" Target="../charts/chart1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chart" Target="../charts/chart17.xml"/><Relationship Id="rId5" Type="http://schemas.openxmlformats.org/officeDocument/2006/relationships/image" Target="../media/image33.jpeg"/><Relationship Id="rId10" Type="http://schemas.openxmlformats.org/officeDocument/2006/relationships/chart" Target="../charts/chart16.xml"/><Relationship Id="rId4" Type="http://schemas.openxmlformats.org/officeDocument/2006/relationships/image" Target="../media/image8.gif"/><Relationship Id="rId9" Type="http://schemas.openxmlformats.org/officeDocument/2006/relationships/chart" Target="../charts/chart15.xml"/><Relationship Id="rId14" Type="http://schemas.openxmlformats.org/officeDocument/2006/relationships/image" Target="../media/image3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image" Target="../media/image41.png"/><Relationship Id="rId7" Type="http://schemas.openxmlformats.org/officeDocument/2006/relationships/chart" Target="../charts/chart1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11" Type="http://schemas.openxmlformats.org/officeDocument/2006/relationships/image" Target="../media/image8.gif"/><Relationship Id="rId5" Type="http://schemas.openxmlformats.org/officeDocument/2006/relationships/image" Target="../media/image43.png"/><Relationship Id="rId10" Type="http://schemas.openxmlformats.org/officeDocument/2006/relationships/image" Target="../media/image7.png"/><Relationship Id="rId4" Type="http://schemas.openxmlformats.org/officeDocument/2006/relationships/image" Target="../media/image42.jpeg"/><Relationship Id="rId9" Type="http://schemas.openxmlformats.org/officeDocument/2006/relationships/chart" Target="../charts/chart2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5.xml"/><Relationship Id="rId3" Type="http://schemas.openxmlformats.org/officeDocument/2006/relationships/image" Target="../media/image45.jpeg"/><Relationship Id="rId7" Type="http://schemas.openxmlformats.org/officeDocument/2006/relationships/chart" Target="../charts/chart2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23.xml"/><Relationship Id="rId5" Type="http://schemas.openxmlformats.org/officeDocument/2006/relationships/chart" Target="../charts/chart22.xml"/><Relationship Id="rId10" Type="http://schemas.openxmlformats.org/officeDocument/2006/relationships/image" Target="../media/image8.gif"/><Relationship Id="rId4" Type="http://schemas.openxmlformats.org/officeDocument/2006/relationships/image" Target="../media/image46.jpeg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chart" Target="../charts/chart26.xml"/><Relationship Id="rId7" Type="http://schemas.openxmlformats.org/officeDocument/2006/relationships/image" Target="../media/image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chart" Target="../charts/chart28.xml"/><Relationship Id="rId4" Type="http://schemas.openxmlformats.org/officeDocument/2006/relationships/chart" Target="../charts/chart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chart" Target="../charts/chart31.xml"/><Relationship Id="rId18" Type="http://schemas.openxmlformats.org/officeDocument/2006/relationships/chart" Target="../charts/chart34.xml"/><Relationship Id="rId3" Type="http://schemas.openxmlformats.org/officeDocument/2006/relationships/image" Target="../media/image49.png"/><Relationship Id="rId7" Type="http://schemas.openxmlformats.org/officeDocument/2006/relationships/image" Target="../media/image51.png"/><Relationship Id="rId12" Type="http://schemas.openxmlformats.org/officeDocument/2006/relationships/chart" Target="../charts/chart30.xml"/><Relationship Id="rId17" Type="http://schemas.openxmlformats.org/officeDocument/2006/relationships/chart" Target="../charts/chart33.xml"/><Relationship Id="rId2" Type="http://schemas.openxmlformats.org/officeDocument/2006/relationships/notesSlide" Target="../notesSlides/notesSlide12.xml"/><Relationship Id="rId16" Type="http://schemas.openxmlformats.org/officeDocument/2006/relationships/chart" Target="../charts/chart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chart" Target="../charts/chart29.xml"/><Relationship Id="rId5" Type="http://schemas.openxmlformats.org/officeDocument/2006/relationships/image" Target="../media/image8.gif"/><Relationship Id="rId15" Type="http://schemas.openxmlformats.org/officeDocument/2006/relationships/image" Target="../media/image56.jpeg"/><Relationship Id="rId10" Type="http://schemas.openxmlformats.org/officeDocument/2006/relationships/image" Target="../media/image54.png"/><Relationship Id="rId4" Type="http://schemas.openxmlformats.org/officeDocument/2006/relationships/image" Target="../media/image7.png"/><Relationship Id="rId9" Type="http://schemas.openxmlformats.org/officeDocument/2006/relationships/image" Target="../media/image53.png"/><Relationship Id="rId1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jpg"/><Relationship Id="rId4" Type="http://schemas.openxmlformats.org/officeDocument/2006/relationships/image" Target="../media/image8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7.xml"/><Relationship Id="rId3" Type="http://schemas.openxmlformats.org/officeDocument/2006/relationships/image" Target="../media/image7.png"/><Relationship Id="rId7" Type="http://schemas.openxmlformats.org/officeDocument/2006/relationships/chart" Target="../charts/chart36.xm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5.xml"/><Relationship Id="rId5" Type="http://schemas.openxmlformats.org/officeDocument/2006/relationships/image" Target="../media/image63.png"/><Relationship Id="rId4" Type="http://schemas.openxmlformats.org/officeDocument/2006/relationships/image" Target="../media/image8.gif"/><Relationship Id="rId9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image" Target="../media/image6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13" Type="http://schemas.openxmlformats.org/officeDocument/2006/relationships/chart" Target="../charts/chart3.xml"/><Relationship Id="rId3" Type="http://schemas.openxmlformats.org/officeDocument/2006/relationships/image" Target="../media/image7.png"/><Relationship Id="rId7" Type="http://schemas.openxmlformats.org/officeDocument/2006/relationships/image" Target="../media/image20.emf"/><Relationship Id="rId12" Type="http://schemas.openxmlformats.org/officeDocument/2006/relationships/chart" Target="../charts/chart2.xml"/><Relationship Id="rId17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6" Type="http://schemas.openxmlformats.org/officeDocument/2006/relationships/chart" Target="../charts/char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emf"/><Relationship Id="rId11" Type="http://schemas.openxmlformats.org/officeDocument/2006/relationships/chart" Target="../charts/chart1.xml"/><Relationship Id="rId5" Type="http://schemas.openxmlformats.org/officeDocument/2006/relationships/image" Target="../media/image18.png"/><Relationship Id="rId15" Type="http://schemas.openxmlformats.org/officeDocument/2006/relationships/chart" Target="../charts/chart5.xml"/><Relationship Id="rId10" Type="http://schemas.openxmlformats.org/officeDocument/2006/relationships/image" Target="../media/image23.emf"/><Relationship Id="rId4" Type="http://schemas.openxmlformats.org/officeDocument/2006/relationships/image" Target="../media/image8.gif"/><Relationship Id="rId9" Type="http://schemas.openxmlformats.org/officeDocument/2006/relationships/image" Target="../media/image22.emf"/><Relationship Id="rId1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13" Type="http://schemas.openxmlformats.org/officeDocument/2006/relationships/chart" Target="../charts/chart10.xml"/><Relationship Id="rId3" Type="http://schemas.openxmlformats.org/officeDocument/2006/relationships/image" Target="../media/image7.png"/><Relationship Id="rId7" Type="http://schemas.openxmlformats.org/officeDocument/2006/relationships/image" Target="../media/image20.emf"/><Relationship Id="rId12" Type="http://schemas.openxmlformats.org/officeDocument/2006/relationships/chart" Target="../charts/chart9.xml"/><Relationship Id="rId2" Type="http://schemas.openxmlformats.org/officeDocument/2006/relationships/notesSlide" Target="../notesSlides/notesSlide6.xml"/><Relationship Id="rId16" Type="http://schemas.openxmlformats.org/officeDocument/2006/relationships/chart" Target="../charts/chart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emf"/><Relationship Id="rId11" Type="http://schemas.openxmlformats.org/officeDocument/2006/relationships/chart" Target="../charts/chart8.xml"/><Relationship Id="rId5" Type="http://schemas.openxmlformats.org/officeDocument/2006/relationships/image" Target="../media/image18.png"/><Relationship Id="rId15" Type="http://schemas.openxmlformats.org/officeDocument/2006/relationships/chart" Target="../charts/chart12.xml"/><Relationship Id="rId10" Type="http://schemas.openxmlformats.org/officeDocument/2006/relationships/image" Target="../media/image23.emf"/><Relationship Id="rId4" Type="http://schemas.openxmlformats.org/officeDocument/2006/relationships/image" Target="../media/image8.gif"/><Relationship Id="rId9" Type="http://schemas.openxmlformats.org/officeDocument/2006/relationships/image" Target="../media/image22.emf"/><Relationship Id="rId14" Type="http://schemas.openxmlformats.org/officeDocument/2006/relationships/chart" Target="../charts/char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5d8bce8c181a32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106" name="Picture 10" descr="http://sport-1990.ucoz.ru/shakh_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21" y="399683"/>
            <a:ext cx="2499354" cy="165894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98" y="130542"/>
            <a:ext cx="591820" cy="76648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4" descr="https://i.gifer.com/H0bB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56" y="-95098"/>
            <a:ext cx="703950" cy="698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ic.pics.livejournal.com/orener/59986168/76815/76815_90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275" y="3631980"/>
            <a:ext cx="2015361" cy="151152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bibli-grach.oren.muzkult.ru/media/2019/04/03/1259944148/Voinam_afganczam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621" y="631433"/>
            <a:ext cx="3824482" cy="38806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81543" y="1"/>
            <a:ext cx="2557935" cy="17715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4" name="Picture 8" descr="https://sun9-41.userapi.com/impg/pZljVATEEjczpU3YdIWXMbBwuor9-frEqyylFQ/uC96nCunCOw.jpg?size=2560x1920&amp;quality=95&amp;sign=1b99a9b63458bafa1ad14071751a9a0d&amp;type=album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965" y="1907489"/>
            <a:ext cx="2498035" cy="18735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79141" y="1974162"/>
            <a:ext cx="3028494" cy="1806854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ПРОЕКТ БЮДЖЕТА МУНИЦИПАЛЬНОГО ОБРАЗОВАНИЯ ГРАЧЕВСКИЙ РАЙОН</a:t>
            </a:r>
            <a:endParaRPr lang="ru-RU" sz="2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64087" y="4149378"/>
            <a:ext cx="4988967" cy="6446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НА 2024 ГОД И НА ПЛАНОВЫЙ ПЕРИОД 2025 И 2026 ГОДОВ</a:t>
            </a:r>
            <a:endParaRPr lang="ru-RU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72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numSld="999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21A655-2D41-4286-B2E4-BA93F358B094}"/>
              </a:ext>
            </a:extLst>
          </p:cNvPr>
          <p:cNvSpPr txBox="1">
            <a:spLocks/>
          </p:cNvSpPr>
          <p:nvPr/>
        </p:nvSpPr>
        <p:spPr>
          <a:xfrm>
            <a:off x="991400" y="111185"/>
            <a:ext cx="7776865" cy="648072"/>
          </a:xfrm>
          <a:prstGeom prst="rect">
            <a:avLst/>
          </a:prstGeom>
        </p:spPr>
        <p:txBody>
          <a:bodyPr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000" b="1" u="none" strike="noStrike" kern="0" cap="none" spc="-35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Неналоговые доходы</a:t>
            </a:r>
            <a:r>
              <a:rPr kumimoji="0" lang="ru-RU" sz="2000" b="1" u="none" strike="noStrike" kern="0" cap="none" spc="-3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бюджета Грачевского района</a:t>
            </a:r>
            <a:endParaRPr kumimoji="0" lang="ru-RU" sz="2000" b="1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4" descr="https://i.gifer.com/H0bB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7828362" y="451526"/>
            <a:ext cx="9412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>
                <a:solidFill>
                  <a:schemeClr val="accent3">
                    <a:lumMod val="75000"/>
                  </a:schemeClr>
                </a:solidFill>
              </a:rPr>
              <a:t>т</a:t>
            </a:r>
            <a:r>
              <a:rPr lang="ru-RU" sz="1200" b="1" i="1" dirty="0" smtClean="0">
                <a:solidFill>
                  <a:schemeClr val="accent3">
                    <a:lumMod val="75000"/>
                  </a:schemeClr>
                </a:solidFill>
              </a:rPr>
              <a:t>ыс. руб.</a:t>
            </a:r>
            <a:endParaRPr lang="ru-RU" sz="12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4262967" y="217487"/>
            <a:ext cx="3790949" cy="2397125"/>
            <a:chOff x="1837" y="436"/>
            <a:chExt cx="1791" cy="1510"/>
          </a:xfrm>
        </p:grpSpPr>
        <p:pic>
          <p:nvPicPr>
            <p:cNvPr id="7" name="Picture 58" descr="22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7" y="436"/>
              <a:ext cx="1791" cy="1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59"/>
            <p:cNvSpPr txBox="1">
              <a:spLocks noChangeArrowheads="1"/>
            </p:cNvSpPr>
            <p:nvPr/>
          </p:nvSpPr>
          <p:spPr bwMode="auto">
            <a:xfrm rot="21366488">
              <a:off x="2202" y="914"/>
              <a:ext cx="1125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zh-CN" sz="1100" b="1" dirty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ПЛАТЕЖИ ПРИ ПОЛЬЗОВАНИИ ПРИРОДНЫМИ РЕСУРСАМИ</a:t>
              </a:r>
              <a:endParaRPr lang="zh-CN" altLang="en-US" sz="1100" b="1" dirty="0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9" name="Group 48"/>
          <p:cNvGrpSpPr>
            <a:grpSpLocks/>
          </p:cNvGrpSpPr>
          <p:nvPr/>
        </p:nvGrpSpPr>
        <p:grpSpPr bwMode="auto">
          <a:xfrm>
            <a:off x="502595" y="691957"/>
            <a:ext cx="3657600" cy="2312987"/>
            <a:chOff x="532" y="1502"/>
            <a:chExt cx="1728" cy="1457"/>
          </a:xfrm>
        </p:grpSpPr>
        <p:pic>
          <p:nvPicPr>
            <p:cNvPr id="10" name="Picture 49" descr="22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" y="1502"/>
              <a:ext cx="1728" cy="1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50"/>
            <p:cNvSpPr txBox="1">
              <a:spLocks noChangeArrowheads="1"/>
            </p:cNvSpPr>
            <p:nvPr/>
          </p:nvSpPr>
          <p:spPr bwMode="auto">
            <a:xfrm rot="21362461">
              <a:off x="875" y="1939"/>
              <a:ext cx="1042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zh-CN" sz="800" b="1" dirty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ДОХОДЫ ОТ ИСПОЛЬЗОВАНИЯ ИМУЩЕСТВА, НАХОДЯЩЕГОСЯ В ГОСУДАРСТВЕННОЙ И МУНИЦИПАЛЬНОЙ СОБСТВЕННОСТИ</a:t>
              </a:r>
              <a:endParaRPr lang="zh-CN" altLang="en-US" sz="800" b="1" dirty="0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12" name="Group 54"/>
          <p:cNvGrpSpPr>
            <a:grpSpLocks/>
          </p:cNvGrpSpPr>
          <p:nvPr/>
        </p:nvGrpSpPr>
        <p:grpSpPr bwMode="auto">
          <a:xfrm>
            <a:off x="4641404" y="2425086"/>
            <a:ext cx="3657600" cy="2312988"/>
            <a:chOff x="2014" y="1588"/>
            <a:chExt cx="1728" cy="1457"/>
          </a:xfrm>
        </p:grpSpPr>
        <p:pic>
          <p:nvPicPr>
            <p:cNvPr id="13" name="Picture 55" descr="22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4" y="1588"/>
              <a:ext cx="1728" cy="1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 Box 56"/>
            <p:cNvSpPr txBox="1">
              <a:spLocks noChangeArrowheads="1"/>
            </p:cNvSpPr>
            <p:nvPr/>
          </p:nvSpPr>
          <p:spPr bwMode="auto">
            <a:xfrm rot="21367714">
              <a:off x="2329" y="2035"/>
              <a:ext cx="1098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zh-CN" sz="1100" b="1" dirty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ДОХОДЫ ОТ ПРОДАЖИ МАТЕРИАЛЬНЫХ И НЕМАТЕРИАЛЬНЫХ АКТИВОВ</a:t>
              </a:r>
              <a:endParaRPr lang="zh-CN" altLang="en-US" sz="1100" b="1" dirty="0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15" name="Picture 52" descr="22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725" y="2669899"/>
            <a:ext cx="3759200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 rot="21380162">
            <a:off x="1641080" y="3421252"/>
            <a:ext cx="2091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ШТРАФЫ, САНКЦИИ, ВОЗМЕЩЕНИЕ УЩЕРБА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2117" y="2105990"/>
            <a:ext cx="681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25803</a:t>
            </a: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45586" y="2037487"/>
            <a:ext cx="681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9999"/>
                </a:solidFill>
              </a:rPr>
              <a:t>26780</a:t>
            </a:r>
            <a:endParaRPr lang="ru-RU" b="1" dirty="0">
              <a:solidFill>
                <a:srgbClr val="FF9999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31745" y="1967560"/>
            <a:ext cx="681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26780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27835" y="1601432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9999"/>
                </a:solidFill>
              </a:rPr>
              <a:t>3617</a:t>
            </a:r>
            <a:endParaRPr lang="ru-RU" b="1" dirty="0">
              <a:solidFill>
                <a:srgbClr val="FF9999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72762" y="1703001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3617</a:t>
            </a: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61432" y="1540673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3617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04174" y="4129604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376</a:t>
            </a: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64919" y="4046747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9999"/>
                </a:solidFill>
              </a:rPr>
              <a:t>376</a:t>
            </a:r>
            <a:endParaRPr lang="ru-RU" b="1" dirty="0">
              <a:solidFill>
                <a:srgbClr val="FF9999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107454" y="3974227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376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89783" y="3820338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1000</a:t>
            </a: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53585" y="3775293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9999"/>
                </a:solidFill>
              </a:rPr>
              <a:t>1000</a:t>
            </a:r>
            <a:endParaRPr lang="ru-RU" b="1" dirty="0">
              <a:solidFill>
                <a:srgbClr val="FF9999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81667" y="3717277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1000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gray">
          <a:xfrm rot="165327">
            <a:off x="8009584" y="1241073"/>
            <a:ext cx="507035" cy="4415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ru-RU" b="1" dirty="0" smtClean="0"/>
              <a:t>2024</a:t>
            </a:r>
            <a:endParaRPr lang="en-US" b="1" dirty="0"/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gray">
          <a:xfrm rot="164246">
            <a:off x="7996166" y="2049620"/>
            <a:ext cx="519570" cy="481595"/>
          </a:xfrm>
          <a:prstGeom prst="rect">
            <a:avLst/>
          </a:prstGeom>
          <a:solidFill>
            <a:srgbClr val="FF9999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ru-RU" b="1" dirty="0" smtClean="0"/>
              <a:t>2025</a:t>
            </a:r>
            <a:endParaRPr lang="en-US" b="1" dirty="0"/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gray">
          <a:xfrm rot="204781">
            <a:off x="7998091" y="2883786"/>
            <a:ext cx="511207" cy="45628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ru-RU" b="1" dirty="0" smtClean="0"/>
              <a:t>2026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5812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250"/>
                            </p:stCondLst>
                            <p:childTnLst>
                              <p:par>
                                <p:cTn id="5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50"/>
                            </p:stCondLst>
                            <p:childTnLst>
                              <p:par>
                                <p:cTn id="6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250"/>
                            </p:stCondLst>
                            <p:childTnLst>
                              <p:par>
                                <p:cTn id="6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750"/>
                            </p:stCondLst>
                            <p:childTnLst>
                              <p:par>
                                <p:cTn id="7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250"/>
                            </p:stCondLst>
                            <p:childTnLst>
                              <p:par>
                                <p:cTn id="7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750"/>
                            </p:stCondLst>
                            <p:childTnLst>
                              <p:par>
                                <p:cTn id="8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250"/>
                            </p:stCondLst>
                            <p:childTnLst>
                              <p:par>
                                <p:cTn id="8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750"/>
                            </p:stCondLst>
                            <p:childTnLst>
                              <p:par>
                                <p:cTn id="8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2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2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4" grpId="0"/>
      <p:bldP spid="18" grpId="0"/>
      <p:bldP spid="19" grpId="0"/>
      <p:bldP spid="5" grpId="0"/>
      <p:bldP spid="21" grpId="0"/>
      <p:bldP spid="22" grpId="0"/>
      <p:bldP spid="16" grpId="0"/>
      <p:bldP spid="25" grpId="0"/>
      <p:bldP spid="26" grpId="0"/>
      <p:bldP spid="17" grpId="0"/>
      <p:bldP spid="27" grpId="0"/>
      <p:bldP spid="28" grpId="0"/>
      <p:bldP spid="29" grpId="0" animBg="1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21A655-2D41-4286-B2E4-BA93F358B094}"/>
              </a:ext>
            </a:extLst>
          </p:cNvPr>
          <p:cNvSpPr txBox="1">
            <a:spLocks/>
          </p:cNvSpPr>
          <p:nvPr/>
        </p:nvSpPr>
        <p:spPr>
          <a:xfrm>
            <a:off x="991400" y="111185"/>
            <a:ext cx="7776865" cy="648072"/>
          </a:xfrm>
          <a:prstGeom prst="rect">
            <a:avLst/>
          </a:prstGeom>
        </p:spPr>
        <p:txBody>
          <a:bodyPr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000" b="1" u="none" strike="noStrike" kern="0" cap="none" spc="-3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Безвозмездные поступления бюджета Грачевского района</a:t>
            </a:r>
            <a:endParaRPr kumimoji="0" lang="ru-RU" sz="2000" b="1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4" descr="https://i.gifer.com/H0bB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7850003" y="407021"/>
            <a:ext cx="9412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>
                <a:solidFill>
                  <a:schemeClr val="accent3">
                    <a:lumMod val="75000"/>
                  </a:schemeClr>
                </a:solidFill>
              </a:rPr>
              <a:t>т</a:t>
            </a:r>
            <a:r>
              <a:rPr lang="ru-RU" sz="1200" b="1" i="1" dirty="0" smtClean="0">
                <a:solidFill>
                  <a:schemeClr val="accent3">
                    <a:lumMod val="75000"/>
                  </a:schemeClr>
                </a:solidFill>
              </a:rPr>
              <a:t>ыс. руб.</a:t>
            </a:r>
            <a:endParaRPr lang="ru-RU" sz="12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上箭头 1"/>
          <p:cNvSpPr>
            <a:spLocks/>
          </p:cNvSpPr>
          <p:nvPr/>
        </p:nvSpPr>
        <p:spPr>
          <a:xfrm>
            <a:off x="5967942" y="979856"/>
            <a:ext cx="2880000" cy="1440000"/>
          </a:xfrm>
          <a:prstGeom prst="upArrow">
            <a:avLst>
              <a:gd name="adj1" fmla="val 73545"/>
              <a:gd name="adj2" fmla="val 49683"/>
            </a:avLst>
          </a:prstGeom>
          <a:blipFill>
            <a:blip r:embed="rId5"/>
            <a:tile tx="0" ty="0" sx="100000" sy="100000" flip="none" algn="tl"/>
          </a:blip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ood" dir="t"/>
          </a:scene3d>
          <a:sp3d extrusionH="304800" contourW="19050">
            <a:bevelT prst="convex"/>
            <a:bevelB w="0" h="381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indent="-363538" algn="ctr" fontAlgn="ctr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ru-RU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Субвенции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上箭头 2"/>
          <p:cNvSpPr>
            <a:spLocks/>
          </p:cNvSpPr>
          <p:nvPr/>
        </p:nvSpPr>
        <p:spPr>
          <a:xfrm>
            <a:off x="173054" y="684020"/>
            <a:ext cx="2658636" cy="1579884"/>
          </a:xfrm>
          <a:prstGeom prst="upArrow">
            <a:avLst>
              <a:gd name="adj1" fmla="val 71345"/>
              <a:gd name="adj2" fmla="val 49683"/>
            </a:avLst>
          </a:prstGeom>
          <a:blipFill>
            <a:blip r:embed="rId6"/>
            <a:tile tx="0" ty="0" sx="100000" sy="100000" flip="none" algn="tl"/>
          </a:blipFill>
          <a:ln w="25400" cap="flat" cmpd="sng" algn="ctr">
            <a:noFill/>
            <a:prstDash val="solid"/>
            <a:miter lim="800000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ood" dir="t"/>
          </a:scene3d>
          <a:sp3d extrusionH="304800" contourW="19050">
            <a:bevelT w="101600" prst="convex"/>
            <a:bevelB w="0" h="38100"/>
            <a:contourClr>
              <a:srgbClr val="AFEA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1" fontAlgn="ctr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ru-RU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Дотации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上箭头 3"/>
          <p:cNvSpPr>
            <a:spLocks/>
          </p:cNvSpPr>
          <p:nvPr/>
        </p:nvSpPr>
        <p:spPr>
          <a:xfrm>
            <a:off x="3140905" y="881270"/>
            <a:ext cx="2708982" cy="1491987"/>
          </a:xfrm>
          <a:prstGeom prst="upArrow">
            <a:avLst>
              <a:gd name="adj1" fmla="val 70246"/>
              <a:gd name="adj2" fmla="val 49683"/>
            </a:avLst>
          </a:prstGeom>
          <a:blipFill>
            <a:blip r:embed="rId7"/>
            <a:tile tx="0" ty="0" sx="100000" sy="100000" flip="none" algn="tl"/>
          </a:blipFill>
          <a:ln w="25400" cap="flat" cmpd="sng" algn="ctr">
            <a:noFill/>
            <a:prstDash val="solid"/>
            <a:miter lim="800000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ood" dir="t"/>
          </a:scene3d>
          <a:sp3d extrusionH="304800" contourW="19050">
            <a:bevelT w="101600" prst="convex"/>
            <a:bevelB w="0" h="38100"/>
            <a:contourClr>
              <a:srgbClr val="FFE593"/>
            </a:contourClr>
          </a:sp3d>
        </p:spPr>
        <p:txBody>
          <a:bodyPr anchor="ctr">
            <a:sp3d/>
          </a:bodyPr>
          <a:lstStyle/>
          <a:p>
            <a:pPr marL="0" marR="0" lvl="2" indent="-363538" algn="ctr" defTabSz="912813" eaLnBrk="1" fontAlgn="ctr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kumimoji="0" lang="ru-RU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Субсидии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上箭头 2"/>
          <p:cNvSpPr>
            <a:spLocks/>
          </p:cNvSpPr>
          <p:nvPr/>
        </p:nvSpPr>
        <p:spPr>
          <a:xfrm>
            <a:off x="1392325" y="3128662"/>
            <a:ext cx="2906640" cy="1708830"/>
          </a:xfrm>
          <a:prstGeom prst="upArrow">
            <a:avLst>
              <a:gd name="adj1" fmla="val 71345"/>
              <a:gd name="adj2" fmla="val 49683"/>
            </a:avLst>
          </a:prstGeom>
          <a:blipFill>
            <a:blip r:embed="rId8"/>
            <a:tile tx="0" ty="0" sx="100000" sy="100000" flip="none" algn="tl"/>
          </a:blipFill>
          <a:ln w="25400" cap="flat" cmpd="sng" algn="ctr">
            <a:noFill/>
            <a:prstDash val="solid"/>
            <a:miter lim="800000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ood" dir="t"/>
          </a:scene3d>
          <a:sp3d extrusionH="304800" contourW="19050">
            <a:bevelT w="101600" prst="convex"/>
            <a:bevelB w="0" h="38100"/>
            <a:contourClr>
              <a:srgbClr val="AFEA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1" fontAlgn="ctr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ru-RU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Межбюджетные трансферты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116809199"/>
              </p:ext>
            </p:extLst>
          </p:nvPr>
        </p:nvGraphicFramePr>
        <p:xfrm>
          <a:off x="-47558" y="2059024"/>
          <a:ext cx="3070408" cy="1227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064663652"/>
              </p:ext>
            </p:extLst>
          </p:nvPr>
        </p:nvGraphicFramePr>
        <p:xfrm>
          <a:off x="3617044" y="3948426"/>
          <a:ext cx="3359792" cy="1227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562980793"/>
              </p:ext>
            </p:extLst>
          </p:nvPr>
        </p:nvGraphicFramePr>
        <p:xfrm>
          <a:off x="2779479" y="2356947"/>
          <a:ext cx="3208305" cy="1227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3922236462"/>
              </p:ext>
            </p:extLst>
          </p:nvPr>
        </p:nvGraphicFramePr>
        <p:xfrm>
          <a:off x="5535001" y="2426157"/>
          <a:ext cx="3918162" cy="1227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pic>
        <p:nvPicPr>
          <p:cNvPr id="1026" name="Picture 2" descr="https://img2.freepng.ru/20180620/gvy/kisspng-market-penetration-marketing-strategy-positioning-5b2acec5a54ae9.3510060015295321016771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427" y="3584407"/>
            <a:ext cx="1638332" cy="1422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trafaret-decor.ru/sites/default/files/animatepeoples/emptybackground/%D0%93%D0%B8%D1%84%D0%BA%D0%B8%20%D0%B4%D0%BB%D1%8F%20%D0%BF%D1%80%D0%B5%D0%B7%D0%B5%D0%BD%D1%82%D0%B0%D1%86%D0%B8%D0%B8%20%2874%29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55" y="3362251"/>
            <a:ext cx="1523224" cy="169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66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5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325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4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4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825"/>
                            </p:stCondLst>
                            <p:childTnLst>
                              <p:par>
                                <p:cTn id="5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25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5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5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25"/>
                            </p:stCondLst>
                            <p:childTnLst>
                              <p:par>
                                <p:cTn id="7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25"/>
                            </p:stCondLst>
                            <p:childTnLst>
                              <p:par>
                                <p:cTn id="8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3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13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13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Graphic spid="5" grpId="0" uiExpand="1">
        <p:bldSub>
          <a:bldChart bld="categoryEl"/>
        </p:bldSub>
      </p:bldGraphic>
      <p:bldGraphic spid="13" grpId="0" uiExpand="1">
        <p:bldSub>
          <a:bldChart bld="seriesEl"/>
        </p:bldSub>
      </p:bldGraphic>
      <p:bldGraphic spid="14" grpId="0" uiExpand="1">
        <p:bldSub>
          <a:bldChart bld="categoryEl"/>
        </p:bldSub>
      </p:bldGraphic>
      <p:bldGraphic spid="15" grpId="0" uiExpand="1">
        <p:bldSub>
          <a:bldChart bld="categoryEl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2"/>
          <p:cNvSpPr txBox="1"/>
          <p:nvPr/>
        </p:nvSpPr>
        <p:spPr>
          <a:xfrm>
            <a:off x="420455" y="-49602"/>
            <a:ext cx="9592436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Font typeface="Arial"/>
              <a:buNone/>
            </a:pPr>
            <a:r>
              <a:rPr lang="ru-RU" sz="2400" b="1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Расходы бюджета </a:t>
            </a:r>
            <a:r>
              <a:rPr lang="ru-RU" sz="2400" b="1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2400" b="1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рачевского района</a:t>
            </a:r>
            <a:endParaRPr sz="2400" b="1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101" name="Shape 333">
            <a:extLst>
              <a:ext uri="{FF2B5EF4-FFF2-40B4-BE49-F238E27FC236}">
                <a16:creationId xmlns:a16="http://schemas.microsoft.com/office/drawing/2014/main" id="{0F6E3D31-097E-6843-A4B8-F3C4C814F9F8}"/>
              </a:ext>
            </a:extLst>
          </p:cNvPr>
          <p:cNvSpPr/>
          <p:nvPr/>
        </p:nvSpPr>
        <p:spPr>
          <a:xfrm>
            <a:off x="7464978" y="842184"/>
            <a:ext cx="1675526" cy="813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030" y="10904"/>
                </a:lnTo>
                <a:lnTo>
                  <a:pt x="0" y="21600"/>
                </a:lnTo>
                <a:lnTo>
                  <a:pt x="16497" y="21600"/>
                </a:lnTo>
                <a:lnTo>
                  <a:pt x="21600" y="10886"/>
                </a:lnTo>
                <a:lnTo>
                  <a:pt x="16483" y="28"/>
                </a:lnTo>
                <a:lnTo>
                  <a:pt x="0" y="0"/>
                </a:lnTo>
                <a:close/>
              </a:path>
            </a:pathLst>
          </a:custGeom>
          <a:solidFill>
            <a:srgbClr val="6186D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11200"/>
            </a:pPr>
            <a:endParaRPr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Shape 333">
            <a:extLst>
              <a:ext uri="{FF2B5EF4-FFF2-40B4-BE49-F238E27FC236}">
                <a16:creationId xmlns:a16="http://schemas.microsoft.com/office/drawing/2014/main" id="{0F6E3D31-097E-6843-A4B8-F3C4C814F9F8}"/>
              </a:ext>
            </a:extLst>
          </p:cNvPr>
          <p:cNvSpPr/>
          <p:nvPr/>
        </p:nvSpPr>
        <p:spPr>
          <a:xfrm>
            <a:off x="1541084" y="2843186"/>
            <a:ext cx="1675526" cy="813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030" y="10904"/>
                </a:lnTo>
                <a:lnTo>
                  <a:pt x="0" y="21600"/>
                </a:lnTo>
                <a:lnTo>
                  <a:pt x="16497" y="21600"/>
                </a:lnTo>
                <a:lnTo>
                  <a:pt x="21600" y="10886"/>
                </a:lnTo>
                <a:lnTo>
                  <a:pt x="16483" y="28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11200"/>
            </a:pPr>
            <a:endParaRPr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Shape 335">
            <a:extLst>
              <a:ext uri="{FF2B5EF4-FFF2-40B4-BE49-F238E27FC236}">
                <a16:creationId xmlns:a16="http://schemas.microsoft.com/office/drawing/2014/main" id="{50BDB279-6B96-FE4A-B8DE-9C698304A4B2}"/>
              </a:ext>
            </a:extLst>
          </p:cNvPr>
          <p:cNvSpPr/>
          <p:nvPr/>
        </p:nvSpPr>
        <p:spPr>
          <a:xfrm>
            <a:off x="7822241" y="874479"/>
            <a:ext cx="1127726" cy="6463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Культура и кинематография</a:t>
            </a:r>
          </a:p>
        </p:txBody>
      </p:sp>
      <p:sp>
        <p:nvSpPr>
          <p:cNvPr id="139" name="Shape 338">
            <a:extLst>
              <a:ext uri="{FF2B5EF4-FFF2-40B4-BE49-F238E27FC236}">
                <a16:creationId xmlns:a16="http://schemas.microsoft.com/office/drawing/2014/main" id="{84177865-23E4-1546-9D6E-7415BF9819B5}"/>
              </a:ext>
            </a:extLst>
          </p:cNvPr>
          <p:cNvSpPr/>
          <p:nvPr/>
        </p:nvSpPr>
        <p:spPr>
          <a:xfrm>
            <a:off x="3046349" y="2853065"/>
            <a:ext cx="1675526" cy="813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030" y="10904"/>
                </a:lnTo>
                <a:lnTo>
                  <a:pt x="0" y="21600"/>
                </a:lnTo>
                <a:lnTo>
                  <a:pt x="16497" y="21600"/>
                </a:lnTo>
                <a:lnTo>
                  <a:pt x="21600" y="10886"/>
                </a:lnTo>
                <a:lnTo>
                  <a:pt x="16483" y="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11200"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Shape 343">
            <a:extLst>
              <a:ext uri="{FF2B5EF4-FFF2-40B4-BE49-F238E27FC236}">
                <a16:creationId xmlns:a16="http://schemas.microsoft.com/office/drawing/2014/main" id="{5309A07B-3FAC-CF46-AC55-E3C96B904EF1}"/>
              </a:ext>
            </a:extLst>
          </p:cNvPr>
          <p:cNvSpPr/>
          <p:nvPr/>
        </p:nvSpPr>
        <p:spPr>
          <a:xfrm>
            <a:off x="4522612" y="2859254"/>
            <a:ext cx="1737520" cy="813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030" y="10904"/>
                </a:lnTo>
                <a:lnTo>
                  <a:pt x="0" y="21600"/>
                </a:lnTo>
                <a:lnTo>
                  <a:pt x="16497" y="21600"/>
                </a:lnTo>
                <a:lnTo>
                  <a:pt x="21600" y="10886"/>
                </a:lnTo>
                <a:lnTo>
                  <a:pt x="16483" y="28"/>
                </a:lnTo>
                <a:lnTo>
                  <a:pt x="0" y="0"/>
                </a:lnTo>
                <a:close/>
              </a:path>
            </a:pathLst>
          </a:custGeom>
          <a:solidFill>
            <a:srgbClr val="99336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11200"/>
            </a:pPr>
            <a:endParaRPr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Shape 348">
            <a:extLst>
              <a:ext uri="{FF2B5EF4-FFF2-40B4-BE49-F238E27FC236}">
                <a16:creationId xmlns:a16="http://schemas.microsoft.com/office/drawing/2014/main" id="{A5E6A87F-8D4A-EC41-8629-1457C5794FE6}"/>
              </a:ext>
            </a:extLst>
          </p:cNvPr>
          <p:cNvSpPr/>
          <p:nvPr/>
        </p:nvSpPr>
        <p:spPr>
          <a:xfrm>
            <a:off x="6042697" y="2853065"/>
            <a:ext cx="1675525" cy="813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030" y="10904"/>
                </a:lnTo>
                <a:lnTo>
                  <a:pt x="0" y="21600"/>
                </a:lnTo>
                <a:lnTo>
                  <a:pt x="16497" y="21600"/>
                </a:lnTo>
                <a:lnTo>
                  <a:pt x="21600" y="10886"/>
                </a:lnTo>
                <a:lnTo>
                  <a:pt x="16483" y="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11200"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Shape 350">
            <a:extLst>
              <a:ext uri="{FF2B5EF4-FFF2-40B4-BE49-F238E27FC236}">
                <a16:creationId xmlns:a16="http://schemas.microsoft.com/office/drawing/2014/main" id="{0EE5F6EB-54D8-0240-9C7C-C4837D85B8B1}"/>
              </a:ext>
            </a:extLst>
          </p:cNvPr>
          <p:cNvSpPr/>
          <p:nvPr/>
        </p:nvSpPr>
        <p:spPr>
          <a:xfrm>
            <a:off x="3332805" y="3189135"/>
            <a:ext cx="1216451" cy="1309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zh-CN" sz="1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Физическая культура и спорт</a:t>
            </a:r>
            <a:endParaRPr lang="id-ID" altLang="zh-CN" sz="1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4" name="Shape 355">
            <a:extLst>
              <a:ext uri="{FF2B5EF4-FFF2-40B4-BE49-F238E27FC236}">
                <a16:creationId xmlns:a16="http://schemas.microsoft.com/office/drawing/2014/main" id="{ED8FF62D-9A2E-D54E-974E-244F4A73CF4E}"/>
              </a:ext>
            </a:extLst>
          </p:cNvPr>
          <p:cNvSpPr/>
          <p:nvPr/>
        </p:nvSpPr>
        <p:spPr>
          <a:xfrm>
            <a:off x="7937837" y="3250037"/>
            <a:ext cx="1149766" cy="1046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altLang="zh-CN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31" name="Shape 358">
            <a:extLst>
              <a:ext uri="{FF2B5EF4-FFF2-40B4-BE49-F238E27FC236}">
                <a16:creationId xmlns:a16="http://schemas.microsoft.com/office/drawing/2014/main" id="{862AC6FA-C6A8-7749-9ED2-CE37D85FB369}"/>
              </a:ext>
            </a:extLst>
          </p:cNvPr>
          <p:cNvSpPr/>
          <p:nvPr/>
        </p:nvSpPr>
        <p:spPr>
          <a:xfrm>
            <a:off x="2219347" y="3582069"/>
            <a:ext cx="324434" cy="2409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00000"/>
          </a:solidFill>
          <a:ln w="50800" cap="flat">
            <a:solidFill>
              <a:srgbClr val="FBF9FC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11200"/>
            </a:pPr>
            <a:endParaRPr sz="193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Shape 359">
            <a:extLst>
              <a:ext uri="{FF2B5EF4-FFF2-40B4-BE49-F238E27FC236}">
                <a16:creationId xmlns:a16="http://schemas.microsoft.com/office/drawing/2014/main" id="{E723455B-E37B-5F49-B175-870A8E2C54F9}"/>
              </a:ext>
            </a:extLst>
          </p:cNvPr>
          <p:cNvSpPr/>
          <p:nvPr/>
        </p:nvSpPr>
        <p:spPr>
          <a:xfrm>
            <a:off x="2333806" y="3614405"/>
            <a:ext cx="95519" cy="176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Shape 361">
            <a:extLst>
              <a:ext uri="{FF2B5EF4-FFF2-40B4-BE49-F238E27FC236}">
                <a16:creationId xmlns:a16="http://schemas.microsoft.com/office/drawing/2014/main" id="{DD12CD41-C3AF-D340-AFCF-8F8F61E3AD1E}"/>
              </a:ext>
            </a:extLst>
          </p:cNvPr>
          <p:cNvSpPr/>
          <p:nvPr/>
        </p:nvSpPr>
        <p:spPr>
          <a:xfrm>
            <a:off x="3681723" y="3582069"/>
            <a:ext cx="324434" cy="2409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C9900"/>
          </a:solidFill>
          <a:ln w="50800" cap="flat">
            <a:solidFill>
              <a:srgbClr val="FBF9FC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11200"/>
            </a:pPr>
            <a:endParaRPr sz="19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Shape 362">
            <a:extLst>
              <a:ext uri="{FF2B5EF4-FFF2-40B4-BE49-F238E27FC236}">
                <a16:creationId xmlns:a16="http://schemas.microsoft.com/office/drawing/2014/main" id="{4D1DA54F-51EB-8C45-A0BE-84456DAF015B}"/>
              </a:ext>
            </a:extLst>
          </p:cNvPr>
          <p:cNvSpPr/>
          <p:nvPr/>
        </p:nvSpPr>
        <p:spPr>
          <a:xfrm>
            <a:off x="3800529" y="3594832"/>
            <a:ext cx="99386" cy="2154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none" lIns="0" tIns="0" rIns="0" bIns="0" numCol="1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Shape 364">
            <a:extLst>
              <a:ext uri="{FF2B5EF4-FFF2-40B4-BE49-F238E27FC236}">
                <a16:creationId xmlns:a16="http://schemas.microsoft.com/office/drawing/2014/main" id="{671BD777-10F6-3F48-9DC8-AE8C9DFC6920}"/>
              </a:ext>
            </a:extLst>
          </p:cNvPr>
          <p:cNvSpPr/>
          <p:nvPr/>
        </p:nvSpPr>
        <p:spPr>
          <a:xfrm>
            <a:off x="5173996" y="3612005"/>
            <a:ext cx="324434" cy="2409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993366"/>
          </a:solidFill>
          <a:ln w="50800" cap="flat">
            <a:solidFill>
              <a:srgbClr val="FBF9FC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11200"/>
            </a:pPr>
            <a:endParaRPr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Shape 365">
            <a:extLst>
              <a:ext uri="{FF2B5EF4-FFF2-40B4-BE49-F238E27FC236}">
                <a16:creationId xmlns:a16="http://schemas.microsoft.com/office/drawing/2014/main" id="{69F7725C-0978-CA43-B690-AE3BCCF0B15C}"/>
              </a:ext>
            </a:extLst>
          </p:cNvPr>
          <p:cNvSpPr/>
          <p:nvPr/>
        </p:nvSpPr>
        <p:spPr>
          <a:xfrm flipH="1">
            <a:off x="5292866" y="3564056"/>
            <a:ext cx="205564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endParaRPr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Shape 367">
            <a:extLst>
              <a:ext uri="{FF2B5EF4-FFF2-40B4-BE49-F238E27FC236}">
                <a16:creationId xmlns:a16="http://schemas.microsoft.com/office/drawing/2014/main" id="{BE4A1DF9-6F2E-144E-9290-49BB9AB9EAE3}"/>
              </a:ext>
            </a:extLst>
          </p:cNvPr>
          <p:cNvSpPr/>
          <p:nvPr/>
        </p:nvSpPr>
        <p:spPr>
          <a:xfrm>
            <a:off x="6825135" y="3564056"/>
            <a:ext cx="324433" cy="2409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50800" cap="flat">
            <a:solidFill>
              <a:srgbClr val="FBF9FC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11200"/>
            </a:pPr>
            <a:endParaRPr sz="19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Shape 368">
            <a:extLst>
              <a:ext uri="{FF2B5EF4-FFF2-40B4-BE49-F238E27FC236}">
                <a16:creationId xmlns:a16="http://schemas.microsoft.com/office/drawing/2014/main" id="{119FFBE0-6E71-5A43-9C0A-3F1D31F29533}"/>
              </a:ext>
            </a:extLst>
          </p:cNvPr>
          <p:cNvSpPr/>
          <p:nvPr/>
        </p:nvSpPr>
        <p:spPr>
          <a:xfrm>
            <a:off x="6880459" y="3540829"/>
            <a:ext cx="356610" cy="288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Shape 371">
            <a:extLst>
              <a:ext uri="{FF2B5EF4-FFF2-40B4-BE49-F238E27FC236}">
                <a16:creationId xmlns:a16="http://schemas.microsoft.com/office/drawing/2014/main" id="{09A89757-96F6-5D4B-959C-C1CF07B4DAFB}"/>
              </a:ext>
            </a:extLst>
          </p:cNvPr>
          <p:cNvSpPr/>
          <p:nvPr/>
        </p:nvSpPr>
        <p:spPr>
          <a:xfrm>
            <a:off x="8279671" y="3629604"/>
            <a:ext cx="128240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none" lIns="0" tIns="0" rIns="0" bIns="0" numCol="1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22" name="Shape 385">
            <a:extLst>
              <a:ext uri="{FF2B5EF4-FFF2-40B4-BE49-F238E27FC236}">
                <a16:creationId xmlns:a16="http://schemas.microsoft.com/office/drawing/2014/main" id="{2C12F6C1-E8A8-ED4C-9419-038F2DFCE4D6}"/>
              </a:ext>
            </a:extLst>
          </p:cNvPr>
          <p:cNvSpPr/>
          <p:nvPr/>
        </p:nvSpPr>
        <p:spPr>
          <a:xfrm>
            <a:off x="7764515" y="4000102"/>
            <a:ext cx="1197877" cy="258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01010" y="3573282"/>
            <a:ext cx="2147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9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64" y="1819271"/>
            <a:ext cx="1467344" cy="940560"/>
          </a:xfrm>
          <a:prstGeom prst="round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5" name="Скругленный прямоугольник 104"/>
          <p:cNvSpPr/>
          <p:nvPr/>
        </p:nvSpPr>
        <p:spPr>
          <a:xfrm>
            <a:off x="1533767" y="1819271"/>
            <a:ext cx="1467344" cy="940560"/>
          </a:xfrm>
          <a:prstGeom prst="roundRect">
            <a:avLst/>
          </a:prstGeom>
          <a:noFill/>
          <a:ln w="28575"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6" name="Скругленный прямоугольник 105"/>
          <p:cNvSpPr/>
          <p:nvPr/>
        </p:nvSpPr>
        <p:spPr>
          <a:xfrm>
            <a:off x="3105659" y="1821321"/>
            <a:ext cx="1467344" cy="940560"/>
          </a:xfrm>
          <a:prstGeom prst="roundRect">
            <a:avLst/>
          </a:prstGeom>
          <a:noFill/>
          <a:ln w="38100"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3" name="Скругленный прямоугольник 142"/>
          <p:cNvSpPr/>
          <p:nvPr/>
        </p:nvSpPr>
        <p:spPr>
          <a:xfrm>
            <a:off x="4633331" y="1819271"/>
            <a:ext cx="1467344" cy="940560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6" name="Скругленный прямоугольник 145"/>
          <p:cNvSpPr/>
          <p:nvPr/>
        </p:nvSpPr>
        <p:spPr>
          <a:xfrm>
            <a:off x="6183113" y="1827510"/>
            <a:ext cx="1467344" cy="940560"/>
          </a:xfrm>
          <a:prstGeom prst="round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66" name="Group 337">
            <a:extLst>
              <a:ext uri="{FF2B5EF4-FFF2-40B4-BE49-F238E27FC236}">
                <a16:creationId xmlns:a16="http://schemas.microsoft.com/office/drawing/2014/main" id="{1BF48718-4300-4549-BA18-7F17BCDED050}"/>
              </a:ext>
            </a:extLst>
          </p:cNvPr>
          <p:cNvGrpSpPr/>
          <p:nvPr/>
        </p:nvGrpSpPr>
        <p:grpSpPr>
          <a:xfrm>
            <a:off x="0" y="767994"/>
            <a:ext cx="1675526" cy="813696"/>
            <a:chOff x="-73393" y="-104304"/>
            <a:chExt cx="4392858" cy="2872248"/>
          </a:xfrm>
        </p:grpSpPr>
        <p:sp>
          <p:nvSpPr>
            <p:cNvPr id="99" name="Shape 333">
              <a:extLst>
                <a:ext uri="{FF2B5EF4-FFF2-40B4-BE49-F238E27FC236}">
                  <a16:creationId xmlns:a16="http://schemas.microsoft.com/office/drawing/2014/main" id="{0F6E3D31-097E-6843-A4B8-F3C4C814F9F8}"/>
                </a:ext>
              </a:extLst>
            </p:cNvPr>
            <p:cNvSpPr/>
            <p:nvPr/>
          </p:nvSpPr>
          <p:spPr>
            <a:xfrm>
              <a:off x="-73393" y="-104304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C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11200"/>
              </a:pPr>
              <a:endPara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Shape 335">
              <a:extLst>
                <a:ext uri="{FF2B5EF4-FFF2-40B4-BE49-F238E27FC236}">
                  <a16:creationId xmlns:a16="http://schemas.microsoft.com/office/drawing/2014/main" id="{50BDB279-6B96-FE4A-B8DE-9C698304A4B2}"/>
                </a:ext>
              </a:extLst>
            </p:cNvPr>
            <p:cNvSpPr/>
            <p:nvPr/>
          </p:nvSpPr>
          <p:spPr>
            <a:xfrm>
              <a:off x="334849" y="123204"/>
              <a:ext cx="3281452" cy="22814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lc="http://schemas.openxmlformats.org/drawingml/2006/lockedCanvas"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altLang="zh-CN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Общегосударственные вопросы</a:t>
              </a:r>
              <a:endParaRPr lang="id-ID" altLang="zh-CN" sz="1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7" name="Group 342">
            <a:extLst>
              <a:ext uri="{FF2B5EF4-FFF2-40B4-BE49-F238E27FC236}">
                <a16:creationId xmlns:a16="http://schemas.microsoft.com/office/drawing/2014/main" id="{53F5E259-BBE6-924D-A855-E578E7645A52}"/>
              </a:ext>
            </a:extLst>
          </p:cNvPr>
          <p:cNvGrpSpPr/>
          <p:nvPr/>
        </p:nvGrpSpPr>
        <p:grpSpPr>
          <a:xfrm>
            <a:off x="1487291" y="797543"/>
            <a:ext cx="6157747" cy="2569259"/>
            <a:chOff x="0" y="0"/>
            <a:chExt cx="16144252" cy="9069172"/>
          </a:xfrm>
        </p:grpSpPr>
        <p:sp>
          <p:nvSpPr>
            <p:cNvPr id="97" name="Shape 338">
              <a:extLst>
                <a:ext uri="{FF2B5EF4-FFF2-40B4-BE49-F238E27FC236}">
                  <a16:creationId xmlns:a16="http://schemas.microsoft.com/office/drawing/2014/main" id="{84177865-23E4-1546-9D6E-7415BF9819B5}"/>
                </a:ext>
              </a:extLst>
            </p:cNvPr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11200"/>
              </a:pPr>
              <a:endParaRPr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Shape 340">
              <a:extLst>
                <a:ext uri="{FF2B5EF4-FFF2-40B4-BE49-F238E27FC236}">
                  <a16:creationId xmlns:a16="http://schemas.microsoft.com/office/drawing/2014/main" id="{FA8427AD-78E8-6343-8066-CDB2B331E23F}"/>
                </a:ext>
              </a:extLst>
            </p:cNvPr>
            <p:cNvSpPr/>
            <p:nvPr/>
          </p:nvSpPr>
          <p:spPr>
            <a:xfrm>
              <a:off x="12895176" y="7861318"/>
              <a:ext cx="3249076" cy="12078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lc="http://schemas.openxmlformats.org/drawingml/2006/lockedCanvas"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Условно </a:t>
              </a:r>
            </a:p>
            <a:p>
              <a:r>
                <a:rPr lang="ru-RU" sz="1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утвержденные </a:t>
              </a:r>
              <a:r>
                <a:rPr lang="ru-RU" sz="1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расходы</a:t>
              </a:r>
              <a:endPara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</p:grpSp>
      <p:grpSp>
        <p:nvGrpSpPr>
          <p:cNvPr id="68" name="Group 347">
            <a:extLst>
              <a:ext uri="{FF2B5EF4-FFF2-40B4-BE49-F238E27FC236}">
                <a16:creationId xmlns:a16="http://schemas.microsoft.com/office/drawing/2014/main" id="{D91B543C-F664-0847-BA9E-AA40ADA853C9}"/>
              </a:ext>
            </a:extLst>
          </p:cNvPr>
          <p:cNvGrpSpPr/>
          <p:nvPr/>
        </p:nvGrpSpPr>
        <p:grpSpPr>
          <a:xfrm>
            <a:off x="2955215" y="825394"/>
            <a:ext cx="3065899" cy="2473070"/>
            <a:chOff x="-71905" y="98311"/>
            <a:chExt cx="8038109" cy="8729637"/>
          </a:xfrm>
        </p:grpSpPr>
        <p:sp>
          <p:nvSpPr>
            <p:cNvPr id="95" name="Shape 343">
              <a:extLst>
                <a:ext uri="{FF2B5EF4-FFF2-40B4-BE49-F238E27FC236}">
                  <a16:creationId xmlns:a16="http://schemas.microsoft.com/office/drawing/2014/main" id="{5309A07B-3FAC-CF46-AC55-E3C96B904EF1}"/>
                </a:ext>
              </a:extLst>
            </p:cNvPr>
            <p:cNvSpPr/>
            <p:nvPr/>
          </p:nvSpPr>
          <p:spPr>
            <a:xfrm>
              <a:off x="-71905" y="98311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FF3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11200"/>
              </a:pPr>
              <a:endPara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Shape 345">
              <a:extLst>
                <a:ext uri="{FF2B5EF4-FFF2-40B4-BE49-F238E27FC236}">
                  <a16:creationId xmlns:a16="http://schemas.microsoft.com/office/drawing/2014/main" id="{0EED5BB8-9D1E-BF4E-A9D8-1EA246A535FC}"/>
                </a:ext>
              </a:extLst>
            </p:cNvPr>
            <p:cNvSpPr/>
            <p:nvPr/>
          </p:nvSpPr>
          <p:spPr>
            <a:xfrm>
              <a:off x="5007199" y="8027883"/>
              <a:ext cx="2959005" cy="8000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lc="http://schemas.openxmlformats.org/drawingml/2006/lockedCanvas"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Межбюджетные трансферты</a:t>
              </a:r>
              <a:endParaRPr lang="id-ID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69" name="Group 352">
            <a:extLst>
              <a:ext uri="{FF2B5EF4-FFF2-40B4-BE49-F238E27FC236}">
                <a16:creationId xmlns:a16="http://schemas.microsoft.com/office/drawing/2014/main" id="{063196FE-70D8-E841-91F9-44CF0BDD1D92}"/>
              </a:ext>
            </a:extLst>
          </p:cNvPr>
          <p:cNvGrpSpPr/>
          <p:nvPr/>
        </p:nvGrpSpPr>
        <p:grpSpPr>
          <a:xfrm>
            <a:off x="3178348" y="797543"/>
            <a:ext cx="2962852" cy="813696"/>
            <a:chOff x="-3375089" y="0"/>
            <a:chExt cx="7767948" cy="2872248"/>
          </a:xfrm>
        </p:grpSpPr>
        <p:sp>
          <p:nvSpPr>
            <p:cNvPr id="93" name="Shape 348">
              <a:extLst>
                <a:ext uri="{FF2B5EF4-FFF2-40B4-BE49-F238E27FC236}">
                  <a16:creationId xmlns:a16="http://schemas.microsoft.com/office/drawing/2014/main" id="{A5E6A87F-8D4A-EC41-8629-1457C5794FE6}"/>
                </a:ext>
              </a:extLst>
            </p:cNvPr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11200"/>
              </a:pPr>
              <a:endParaRPr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Shape 350">
              <a:extLst>
                <a:ext uri="{FF2B5EF4-FFF2-40B4-BE49-F238E27FC236}">
                  <a16:creationId xmlns:a16="http://schemas.microsoft.com/office/drawing/2014/main" id="{0EE5F6EB-54D8-0240-9C7C-C4837D85B8B1}"/>
                </a:ext>
              </a:extLst>
            </p:cNvPr>
            <p:cNvSpPr/>
            <p:nvPr/>
          </p:nvSpPr>
          <p:spPr>
            <a:xfrm>
              <a:off x="-3375089" y="62740"/>
              <a:ext cx="3506081" cy="2364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lc="http://schemas.openxmlformats.org/drawingml/2006/lockedCanvas"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4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Национальная </a:t>
              </a:r>
              <a:r>
                <a:rPr lang="ru-RU" sz="14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экономика </a:t>
              </a:r>
              <a:endParaRPr lang="id-ID" altLang="zh-CN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70" name="Group 357">
            <a:extLst>
              <a:ext uri="{FF2B5EF4-FFF2-40B4-BE49-F238E27FC236}">
                <a16:creationId xmlns:a16="http://schemas.microsoft.com/office/drawing/2014/main" id="{9A10E05A-B8A6-6445-A8D8-A55F5CC14E9C}"/>
              </a:ext>
            </a:extLst>
          </p:cNvPr>
          <p:cNvGrpSpPr/>
          <p:nvPr/>
        </p:nvGrpSpPr>
        <p:grpSpPr>
          <a:xfrm>
            <a:off x="5969513" y="797543"/>
            <a:ext cx="1707021" cy="813696"/>
            <a:chOff x="0" y="0"/>
            <a:chExt cx="4475435" cy="2872248"/>
          </a:xfrm>
        </p:grpSpPr>
        <p:sp>
          <p:nvSpPr>
            <p:cNvPr id="91" name="Shape 353">
              <a:extLst>
                <a:ext uri="{FF2B5EF4-FFF2-40B4-BE49-F238E27FC236}">
                  <a16:creationId xmlns:a16="http://schemas.microsoft.com/office/drawing/2014/main" id="{2738CE89-CFFB-7545-B315-78A43537CB3C}"/>
                </a:ext>
              </a:extLst>
            </p:cNvPr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11200"/>
              </a:pPr>
              <a:endPara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Shape 355">
              <a:extLst>
                <a:ext uri="{FF2B5EF4-FFF2-40B4-BE49-F238E27FC236}">
                  <a16:creationId xmlns:a16="http://schemas.microsoft.com/office/drawing/2014/main" id="{ED8FF62D-9A2E-D54E-974E-244F4A73CF4E}"/>
                </a:ext>
              </a:extLst>
            </p:cNvPr>
            <p:cNvSpPr/>
            <p:nvPr/>
          </p:nvSpPr>
          <p:spPr>
            <a:xfrm>
              <a:off x="736372" y="578939"/>
              <a:ext cx="3739063" cy="13913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lc="http://schemas.openxmlformats.org/drawingml/2006/lockedCanvas"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altLang="zh-CN" sz="1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Образование</a:t>
              </a:r>
              <a:endParaRPr lang="id-ID" altLang="zh-CN" sz="1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1" name="Group 360">
            <a:extLst>
              <a:ext uri="{FF2B5EF4-FFF2-40B4-BE49-F238E27FC236}">
                <a16:creationId xmlns:a16="http://schemas.microsoft.com/office/drawing/2014/main" id="{F8958076-9251-2B44-9FE2-B15387DE9439}"/>
              </a:ext>
            </a:extLst>
          </p:cNvPr>
          <p:cNvGrpSpPr/>
          <p:nvPr/>
        </p:nvGrpSpPr>
        <p:grpSpPr>
          <a:xfrm>
            <a:off x="703539" y="1494947"/>
            <a:ext cx="324434" cy="240970"/>
            <a:chOff x="0" y="0"/>
            <a:chExt cx="850594" cy="850594"/>
          </a:xfrm>
        </p:grpSpPr>
        <p:sp>
          <p:nvSpPr>
            <p:cNvPr id="89" name="Shape 358">
              <a:extLst>
                <a:ext uri="{FF2B5EF4-FFF2-40B4-BE49-F238E27FC236}">
                  <a16:creationId xmlns:a16="http://schemas.microsoft.com/office/drawing/2014/main" id="{862AC6FA-C6A8-7749-9ED2-CE37D85FB369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0066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11200"/>
              </a:pPr>
              <a:endParaRPr sz="19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Shape 359">
              <a:extLst>
                <a:ext uri="{FF2B5EF4-FFF2-40B4-BE49-F238E27FC236}">
                  <a16:creationId xmlns:a16="http://schemas.microsoft.com/office/drawing/2014/main" id="{E723455B-E37B-5F49-B175-870A8E2C54F9}"/>
                </a:ext>
              </a:extLst>
            </p:cNvPr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lc="http://schemas.openxmlformats.org/drawingml/2006/lockedCanvas"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72" name="Group 363">
            <a:extLst>
              <a:ext uri="{FF2B5EF4-FFF2-40B4-BE49-F238E27FC236}">
                <a16:creationId xmlns:a16="http://schemas.microsoft.com/office/drawing/2014/main" id="{F001E1BD-0D70-6647-B951-8884AC4453C8}"/>
              </a:ext>
            </a:extLst>
          </p:cNvPr>
          <p:cNvGrpSpPr/>
          <p:nvPr/>
        </p:nvGrpSpPr>
        <p:grpSpPr>
          <a:xfrm>
            <a:off x="2165916" y="1492863"/>
            <a:ext cx="324434" cy="243054"/>
            <a:chOff x="0" y="-7356"/>
            <a:chExt cx="850594" cy="857950"/>
          </a:xfrm>
        </p:grpSpPr>
        <p:sp>
          <p:nvSpPr>
            <p:cNvPr id="87" name="Shape 361">
              <a:extLst>
                <a:ext uri="{FF2B5EF4-FFF2-40B4-BE49-F238E27FC236}">
                  <a16:creationId xmlns:a16="http://schemas.microsoft.com/office/drawing/2014/main" id="{DD12CD41-C3AF-D340-AFCF-8F8F61E3AD1E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33CCCC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11200"/>
              </a:pPr>
              <a:endParaRPr sz="19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Shape 362">
              <a:extLst>
                <a:ext uri="{FF2B5EF4-FFF2-40B4-BE49-F238E27FC236}">
                  <a16:creationId xmlns:a16="http://schemas.microsoft.com/office/drawing/2014/main" id="{4D1DA54F-51EB-8C45-A0BE-84456DAF015B}"/>
                </a:ext>
              </a:extLst>
            </p:cNvPr>
            <p:cNvSpPr/>
            <p:nvPr/>
          </p:nvSpPr>
          <p:spPr>
            <a:xfrm>
              <a:off x="306646" y="-7356"/>
              <a:ext cx="439764" cy="7604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lc="http://schemas.openxmlformats.org/drawingml/2006/lockedCanvas"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73" name="Group 366">
            <a:extLst>
              <a:ext uri="{FF2B5EF4-FFF2-40B4-BE49-F238E27FC236}">
                <a16:creationId xmlns:a16="http://schemas.microsoft.com/office/drawing/2014/main" id="{E47E8F92-654E-4A48-8F72-80ED451FAEAF}"/>
              </a:ext>
            </a:extLst>
          </p:cNvPr>
          <p:cNvGrpSpPr/>
          <p:nvPr/>
        </p:nvGrpSpPr>
        <p:grpSpPr>
          <a:xfrm>
            <a:off x="3658187" y="1494500"/>
            <a:ext cx="324434" cy="241417"/>
            <a:chOff x="0" y="-1578"/>
            <a:chExt cx="850594" cy="852172"/>
          </a:xfrm>
        </p:grpSpPr>
        <p:sp>
          <p:nvSpPr>
            <p:cNvPr id="85" name="Shape 364">
              <a:extLst>
                <a:ext uri="{FF2B5EF4-FFF2-40B4-BE49-F238E27FC236}">
                  <a16:creationId xmlns:a16="http://schemas.microsoft.com/office/drawing/2014/main" id="{671BD777-10F6-3F48-9DC8-AE8C9DFC6920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9FF3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11200"/>
              </a:pPr>
              <a:endParaRPr sz="19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Shape 365">
              <a:extLst>
                <a:ext uri="{FF2B5EF4-FFF2-40B4-BE49-F238E27FC236}">
                  <a16:creationId xmlns:a16="http://schemas.microsoft.com/office/drawing/2014/main" id="{69F7725C-0978-CA43-B690-AE3BCCF0B15C}"/>
                </a:ext>
              </a:extLst>
            </p:cNvPr>
            <p:cNvSpPr/>
            <p:nvPr/>
          </p:nvSpPr>
          <p:spPr>
            <a:xfrm>
              <a:off x="331922" y="-1578"/>
              <a:ext cx="212364" cy="7604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lc="http://schemas.openxmlformats.org/drawingml/2006/lockedCanvas"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74" name="Group 369">
            <a:extLst>
              <a:ext uri="{FF2B5EF4-FFF2-40B4-BE49-F238E27FC236}">
                <a16:creationId xmlns:a16="http://schemas.microsoft.com/office/drawing/2014/main" id="{F7E71CA4-D17A-B548-AA5C-EBFF8BC706F5}"/>
              </a:ext>
            </a:extLst>
          </p:cNvPr>
          <p:cNvGrpSpPr/>
          <p:nvPr/>
        </p:nvGrpSpPr>
        <p:grpSpPr>
          <a:xfrm>
            <a:off x="5141218" y="1494947"/>
            <a:ext cx="324434" cy="240970"/>
            <a:chOff x="0" y="0"/>
            <a:chExt cx="850594" cy="850594"/>
          </a:xfrm>
        </p:grpSpPr>
        <p:sp>
          <p:nvSpPr>
            <p:cNvPr id="83" name="Shape 367">
              <a:extLst>
                <a:ext uri="{FF2B5EF4-FFF2-40B4-BE49-F238E27FC236}">
                  <a16:creationId xmlns:a16="http://schemas.microsoft.com/office/drawing/2014/main" id="{BE4A1DF9-6F2E-144E-9290-49BB9AB9EAE3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11200"/>
              </a:pPr>
              <a:endParaRPr sz="19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Shape 368">
              <a:extLst>
                <a:ext uri="{FF2B5EF4-FFF2-40B4-BE49-F238E27FC236}">
                  <a16:creationId xmlns:a16="http://schemas.microsoft.com/office/drawing/2014/main" id="{119FFBE0-6E71-5A43-9C0A-3F1D31F29533}"/>
                </a:ext>
              </a:extLst>
            </p:cNvPr>
            <p:cNvSpPr/>
            <p:nvPr/>
          </p:nvSpPr>
          <p:spPr>
            <a:xfrm>
              <a:off x="335032" y="17533"/>
              <a:ext cx="392687" cy="6983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lc="http://schemas.openxmlformats.org/drawingml/2006/lockedCanvas"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75" name="Group 372">
            <a:extLst>
              <a:ext uri="{FF2B5EF4-FFF2-40B4-BE49-F238E27FC236}">
                <a16:creationId xmlns:a16="http://schemas.microsoft.com/office/drawing/2014/main" id="{8DEF2C58-65A9-CE4F-AD85-DB3BCB06D649}"/>
              </a:ext>
            </a:extLst>
          </p:cNvPr>
          <p:cNvGrpSpPr/>
          <p:nvPr/>
        </p:nvGrpSpPr>
        <p:grpSpPr>
          <a:xfrm>
            <a:off x="6645058" y="1494947"/>
            <a:ext cx="324434" cy="240970"/>
            <a:chOff x="0" y="0"/>
            <a:chExt cx="850594" cy="850594"/>
          </a:xfrm>
        </p:grpSpPr>
        <p:sp>
          <p:nvSpPr>
            <p:cNvPr id="81" name="Shape 370">
              <a:extLst>
                <a:ext uri="{FF2B5EF4-FFF2-40B4-BE49-F238E27FC236}">
                  <a16:creationId xmlns:a16="http://schemas.microsoft.com/office/drawing/2014/main" id="{FF2B9085-4E60-2448-A0C7-62F868267E90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11200"/>
              </a:pPr>
              <a:endParaRPr sz="19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Shape 371">
              <a:extLst>
                <a:ext uri="{FF2B5EF4-FFF2-40B4-BE49-F238E27FC236}">
                  <a16:creationId xmlns:a16="http://schemas.microsoft.com/office/drawing/2014/main" id="{09A89757-96F6-5D4B-959C-C1CF07B4DAFB}"/>
                </a:ext>
              </a:extLst>
            </p:cNvPr>
            <p:cNvSpPr/>
            <p:nvPr/>
          </p:nvSpPr>
          <p:spPr>
            <a:xfrm>
              <a:off x="313924" y="94940"/>
              <a:ext cx="222746" cy="6518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lc="http://schemas.openxmlformats.org/drawingml/2006/lockedCanvas"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76" name="Shape 373">
            <a:extLst>
              <a:ext uri="{FF2B5EF4-FFF2-40B4-BE49-F238E27FC236}">
                <a16:creationId xmlns:a16="http://schemas.microsoft.com/office/drawing/2014/main" id="{F86A76E5-864D-0242-85D8-4DC40346000B}"/>
              </a:ext>
            </a:extLst>
          </p:cNvPr>
          <p:cNvSpPr/>
          <p:nvPr/>
        </p:nvSpPr>
        <p:spPr>
          <a:xfrm>
            <a:off x="0" y="1945126"/>
            <a:ext cx="1385705" cy="6463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itchFamily="18" charset="0"/>
              </a:rPr>
              <a:t>2024-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78 039,8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itchFamily="18" charset="0"/>
              </a:rPr>
              <a:t>2025-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71 700,8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itchFamily="18" charset="0"/>
              </a:rPr>
              <a:t>2026-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73 541,7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Shape 376">
            <a:extLst>
              <a:ext uri="{FF2B5EF4-FFF2-40B4-BE49-F238E27FC236}">
                <a16:creationId xmlns:a16="http://schemas.microsoft.com/office/drawing/2014/main" id="{CFDAA203-C085-1244-9EBE-C1C583C109ED}"/>
              </a:ext>
            </a:extLst>
          </p:cNvPr>
          <p:cNvSpPr/>
          <p:nvPr/>
        </p:nvSpPr>
        <p:spPr>
          <a:xfrm>
            <a:off x="6355526" y="4012108"/>
            <a:ext cx="1197877" cy="6463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itchFamily="18" charset="0"/>
              </a:rPr>
              <a:t>2024-0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itchFamily="18" charset="0"/>
              </a:rPr>
              <a:t>2025-6 540,4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itchFamily="18" charset="0"/>
              </a:rPr>
              <a:t>2026-14 062,0 </a:t>
            </a:r>
          </a:p>
        </p:txBody>
      </p:sp>
      <p:sp>
        <p:nvSpPr>
          <p:cNvPr id="78" name="Shape 379">
            <a:extLst>
              <a:ext uri="{FF2B5EF4-FFF2-40B4-BE49-F238E27FC236}">
                <a16:creationId xmlns:a16="http://schemas.microsoft.com/office/drawing/2014/main" id="{E76C2DBD-40ED-EC40-8B09-510B6E7F7CDA}"/>
              </a:ext>
            </a:extLst>
          </p:cNvPr>
          <p:cNvSpPr/>
          <p:nvPr/>
        </p:nvSpPr>
        <p:spPr>
          <a:xfrm>
            <a:off x="4784714" y="3967339"/>
            <a:ext cx="1197877" cy="6463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2024-67 240,0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2025-46 060,0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2026-45 552,0 </a:t>
            </a:r>
          </a:p>
        </p:txBody>
      </p:sp>
      <p:sp>
        <p:nvSpPr>
          <p:cNvPr id="79" name="Shape 382">
            <a:extLst>
              <a:ext uri="{FF2B5EF4-FFF2-40B4-BE49-F238E27FC236}">
                <a16:creationId xmlns:a16="http://schemas.microsoft.com/office/drawing/2014/main" id="{99DDB2FA-C249-AE4C-ADC1-C0074CA20A72}"/>
              </a:ext>
            </a:extLst>
          </p:cNvPr>
          <p:cNvSpPr/>
          <p:nvPr/>
        </p:nvSpPr>
        <p:spPr>
          <a:xfrm>
            <a:off x="3349247" y="1974623"/>
            <a:ext cx="1197878" cy="6463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2024-11 797,4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2025-10 782,1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2026-11 182,2 </a:t>
            </a:r>
          </a:p>
        </p:txBody>
      </p:sp>
      <p:sp>
        <p:nvSpPr>
          <p:cNvPr id="80" name="Shape 385">
            <a:extLst>
              <a:ext uri="{FF2B5EF4-FFF2-40B4-BE49-F238E27FC236}">
                <a16:creationId xmlns:a16="http://schemas.microsoft.com/office/drawing/2014/main" id="{2C12F6C1-E8A8-ED4C-9419-038F2DFCE4D6}"/>
              </a:ext>
            </a:extLst>
          </p:cNvPr>
          <p:cNvSpPr/>
          <p:nvPr/>
        </p:nvSpPr>
        <p:spPr>
          <a:xfrm>
            <a:off x="6355526" y="1917411"/>
            <a:ext cx="1197877" cy="6463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Times New Roman" panose="02020603050405020304" pitchFamily="18" charset="0"/>
                <a:cs typeface="Times New Roman" pitchFamily="18" charset="0"/>
              </a:rPr>
              <a:t>2024-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324 031,6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itchFamily="18" charset="0"/>
              </a:rPr>
              <a:t>2025-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291 348,4 </a:t>
            </a:r>
            <a:r>
              <a:rPr lang="ru-RU" sz="14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itchFamily="18" charset="0"/>
              </a:rPr>
              <a:t>2026-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297 295,8 </a:t>
            </a:r>
          </a:p>
        </p:txBody>
      </p:sp>
      <p:sp>
        <p:nvSpPr>
          <p:cNvPr id="147" name="Скругленный прямоугольник 146"/>
          <p:cNvSpPr/>
          <p:nvPr/>
        </p:nvSpPr>
        <p:spPr>
          <a:xfrm>
            <a:off x="7740795" y="1819271"/>
            <a:ext cx="1344845" cy="94056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6186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29561" y="2902334"/>
            <a:ext cx="14707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Социальная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политика</a:t>
            </a: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02306" y="3917570"/>
            <a:ext cx="13185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itchFamily="18" charset="0"/>
              </a:rPr>
              <a:t>2024-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29 901,7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itchFamily="18" charset="0"/>
              </a:rPr>
              <a:t>2025-30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094,0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itchFamily="18" charset="0"/>
              </a:rPr>
              <a:t>2026-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30 144,0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50" name="Скругленный прямоугольник 149"/>
          <p:cNvSpPr/>
          <p:nvPr/>
        </p:nvSpPr>
        <p:spPr>
          <a:xfrm>
            <a:off x="1431339" y="3812315"/>
            <a:ext cx="1467344" cy="94056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1" name="Скругленный прямоугольник 150"/>
          <p:cNvSpPr/>
          <p:nvPr/>
        </p:nvSpPr>
        <p:spPr>
          <a:xfrm>
            <a:off x="3031704" y="3804253"/>
            <a:ext cx="1467344" cy="940560"/>
          </a:xfrm>
          <a:prstGeom prst="roundRect">
            <a:avLst/>
          </a:prstGeom>
          <a:noFill/>
          <a:ln w="381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2" name="Скругленный прямоугольник 151"/>
          <p:cNvSpPr/>
          <p:nvPr/>
        </p:nvSpPr>
        <p:spPr>
          <a:xfrm>
            <a:off x="4595881" y="3812172"/>
            <a:ext cx="1467344" cy="940560"/>
          </a:xfrm>
          <a:prstGeom prst="roundRect">
            <a:avLst/>
          </a:prstGeom>
          <a:noFill/>
          <a:ln w="38100">
            <a:solidFill>
              <a:srgbClr val="99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3" name="Скругленный прямоугольник 152"/>
          <p:cNvSpPr/>
          <p:nvPr/>
        </p:nvSpPr>
        <p:spPr>
          <a:xfrm>
            <a:off x="6148774" y="3829414"/>
            <a:ext cx="1467344" cy="929773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2" name="Picture 3" descr="C:\Documents and Settings\tdz\桌面\未标题-1 拷贝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801" y="2997413"/>
            <a:ext cx="1429818" cy="210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40" descr="1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69596" y="2979907"/>
            <a:ext cx="1968543" cy="1624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Рисунок 10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30418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8" name="Picture 4" descr="https://i.gifer.com/H0bB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1" y="-91470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33778" y="3947768"/>
            <a:ext cx="153922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2024-599,9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2025-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599,9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2026- 614,9</a:t>
            </a:r>
            <a:endParaRPr lang="ru-RU" dirty="0"/>
          </a:p>
        </p:txBody>
      </p:sp>
      <p:sp>
        <p:nvSpPr>
          <p:cNvPr id="109" name="TextBox 108"/>
          <p:cNvSpPr txBox="1"/>
          <p:nvPr/>
        </p:nvSpPr>
        <p:spPr>
          <a:xfrm>
            <a:off x="7872959" y="428527"/>
            <a:ext cx="9412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>
                <a:solidFill>
                  <a:schemeClr val="accent3">
                    <a:lumMod val="75000"/>
                  </a:schemeClr>
                </a:solidFill>
              </a:rPr>
              <a:t>т</a:t>
            </a:r>
            <a:r>
              <a:rPr lang="ru-RU" sz="1200" b="1" i="1" dirty="0" smtClean="0">
                <a:solidFill>
                  <a:schemeClr val="accent3">
                    <a:lumMod val="75000"/>
                  </a:schemeClr>
                </a:solidFill>
              </a:rPr>
              <a:t>ыс. руб.</a:t>
            </a:r>
            <a:endParaRPr lang="ru-RU" sz="12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1200150" y="4752976"/>
            <a:ext cx="6838951" cy="390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2024 год -</a:t>
            </a:r>
            <a:r>
              <a:rPr lang="ru-RU" sz="1600" b="1" dirty="0" smtClean="0">
                <a:solidFill>
                  <a:srgbClr val="C00000"/>
                </a:solidFill>
              </a:rPr>
              <a:t>291364,8   </a:t>
            </a:r>
            <a:r>
              <a:rPr lang="ru-RU" sz="1600" b="1" dirty="0" smtClean="0">
                <a:solidFill>
                  <a:srgbClr val="C00000"/>
                </a:solidFill>
              </a:rPr>
              <a:t>2025 год – </a:t>
            </a:r>
            <a:r>
              <a:rPr lang="ru-RU" sz="1600" b="1" dirty="0" smtClean="0">
                <a:solidFill>
                  <a:srgbClr val="C00000"/>
                </a:solidFill>
              </a:rPr>
              <a:t>536121,6   </a:t>
            </a:r>
            <a:r>
              <a:rPr lang="ru-RU" sz="1600" b="1" dirty="0" smtClean="0">
                <a:solidFill>
                  <a:srgbClr val="C00000"/>
                </a:solidFill>
              </a:rPr>
              <a:t>2026 год – 553084,6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10" name="Shape 345">
            <a:extLst>
              <a:ext uri="{FF2B5EF4-FFF2-40B4-BE49-F238E27FC236}">
                <a16:creationId xmlns:a16="http://schemas.microsoft.com/office/drawing/2014/main" id="{0EED5BB8-9D1E-BF4E-A9D8-1EA246A535FC}"/>
              </a:ext>
            </a:extLst>
          </p:cNvPr>
          <p:cNvSpPr/>
          <p:nvPr/>
        </p:nvSpPr>
        <p:spPr>
          <a:xfrm>
            <a:off x="1804361" y="1120442"/>
            <a:ext cx="1941667" cy="331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Национальная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безопасность </a:t>
            </a:r>
          </a:p>
          <a:p>
            <a:pPr algn="ctr"/>
            <a:endParaRPr lang="id-ID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11" name="Shape 379">
            <a:extLst>
              <a:ext uri="{FF2B5EF4-FFF2-40B4-BE49-F238E27FC236}">
                <a16:creationId xmlns:a16="http://schemas.microsoft.com/office/drawing/2014/main" id="{E76C2DBD-40ED-EC40-8B09-510B6E7F7CDA}"/>
              </a:ext>
            </a:extLst>
          </p:cNvPr>
          <p:cNvSpPr/>
          <p:nvPr/>
        </p:nvSpPr>
        <p:spPr>
          <a:xfrm>
            <a:off x="1855508" y="1979641"/>
            <a:ext cx="1197877" cy="8617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Times New Roman" panose="02020603050405020304" pitchFamily="18" charset="0"/>
                <a:cs typeface="Times New Roman" pitchFamily="18" charset="0"/>
              </a:rPr>
              <a:t>2024-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5 628,3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itchFamily="18" charset="0"/>
              </a:rPr>
              <a:t>2025-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5 673,8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itchFamily="18" charset="0"/>
              </a:rPr>
              <a:t>2026-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5 789,8 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3" name="Shape 340">
            <a:extLst>
              <a:ext uri="{FF2B5EF4-FFF2-40B4-BE49-F238E27FC236}">
                <a16:creationId xmlns:a16="http://schemas.microsoft.com/office/drawing/2014/main" id="{FA8427AD-78E8-6343-8066-CDB2B331E23F}"/>
              </a:ext>
            </a:extLst>
          </p:cNvPr>
          <p:cNvSpPr/>
          <p:nvPr/>
        </p:nvSpPr>
        <p:spPr>
          <a:xfrm>
            <a:off x="4870018" y="998861"/>
            <a:ext cx="1141085" cy="4000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Жилищно-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Коммунальное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хозяйство</a:t>
            </a:r>
          </a:p>
        </p:txBody>
      </p:sp>
      <p:sp>
        <p:nvSpPr>
          <p:cNvPr id="114" name="Shape 376">
            <a:extLst>
              <a:ext uri="{FF2B5EF4-FFF2-40B4-BE49-F238E27FC236}">
                <a16:creationId xmlns:a16="http://schemas.microsoft.com/office/drawing/2014/main" id="{CFDAA203-C085-1244-9EBE-C1C583C109ED}"/>
              </a:ext>
            </a:extLst>
          </p:cNvPr>
          <p:cNvSpPr/>
          <p:nvPr/>
        </p:nvSpPr>
        <p:spPr>
          <a:xfrm>
            <a:off x="4833187" y="1974194"/>
            <a:ext cx="1197877" cy="6463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2024-2 440,9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2025-2 440,9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2026-2 440,9 </a:t>
            </a:r>
          </a:p>
        </p:txBody>
      </p:sp>
      <p:sp>
        <p:nvSpPr>
          <p:cNvPr id="115" name="Shape 373">
            <a:extLst>
              <a:ext uri="{FF2B5EF4-FFF2-40B4-BE49-F238E27FC236}">
                <a16:creationId xmlns:a16="http://schemas.microsoft.com/office/drawing/2014/main" id="{F86A76E5-864D-0242-85D8-4DC40346000B}"/>
              </a:ext>
            </a:extLst>
          </p:cNvPr>
          <p:cNvSpPr/>
          <p:nvPr/>
        </p:nvSpPr>
        <p:spPr>
          <a:xfrm>
            <a:off x="7900252" y="1993377"/>
            <a:ext cx="1197878" cy="8617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2024-71 685,2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2025-70 881,3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2026-72 461,3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6" name="Group 372">
            <a:extLst>
              <a:ext uri="{FF2B5EF4-FFF2-40B4-BE49-F238E27FC236}">
                <a16:creationId xmlns:a16="http://schemas.microsoft.com/office/drawing/2014/main" id="{8DEF2C58-65A9-CE4F-AD85-DB3BCB06D649}"/>
              </a:ext>
            </a:extLst>
          </p:cNvPr>
          <p:cNvGrpSpPr/>
          <p:nvPr/>
        </p:nvGrpSpPr>
        <p:grpSpPr>
          <a:xfrm>
            <a:off x="8230554" y="1533871"/>
            <a:ext cx="324434" cy="240970"/>
            <a:chOff x="0" y="59627"/>
            <a:chExt cx="850594" cy="850593"/>
          </a:xfrm>
        </p:grpSpPr>
        <p:sp>
          <p:nvSpPr>
            <p:cNvPr id="118" name="Shape 370">
              <a:extLst>
                <a:ext uri="{FF2B5EF4-FFF2-40B4-BE49-F238E27FC236}">
                  <a16:creationId xmlns:a16="http://schemas.microsoft.com/office/drawing/2014/main" id="{FF2B9085-4E60-2448-A0C7-62F868267E90}"/>
                </a:ext>
              </a:extLst>
            </p:cNvPr>
            <p:cNvSpPr/>
            <p:nvPr/>
          </p:nvSpPr>
          <p:spPr>
            <a:xfrm>
              <a:off x="0" y="59627"/>
              <a:ext cx="850594" cy="8505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11200"/>
              </a:pPr>
              <a:endParaRPr sz="19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Shape 371">
              <a:extLst>
                <a:ext uri="{FF2B5EF4-FFF2-40B4-BE49-F238E27FC236}">
                  <a16:creationId xmlns:a16="http://schemas.microsoft.com/office/drawing/2014/main" id="{09A89757-96F6-5D4B-959C-C1CF07B4DAFB}"/>
                </a:ext>
              </a:extLst>
            </p:cNvPr>
            <p:cNvSpPr/>
            <p:nvPr/>
          </p:nvSpPr>
          <p:spPr>
            <a:xfrm>
              <a:off x="313924" y="94940"/>
              <a:ext cx="222746" cy="6518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lc="http://schemas.openxmlformats.org/drawingml/2006/lockedCanvas"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lang="ru-RU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075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250"/>
                            </p:stCondLst>
                            <p:childTnLst>
                              <p:par>
                                <p:cTn id="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750"/>
                            </p:stCondLst>
                            <p:childTnLst>
                              <p:par>
                                <p:cTn id="5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50"/>
                            </p:stCondLst>
                            <p:childTnLst>
                              <p:par>
                                <p:cTn id="6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750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250"/>
                            </p:stCondLst>
                            <p:childTnLst>
                              <p:par>
                                <p:cTn id="6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750"/>
                            </p:stCondLst>
                            <p:childTnLst>
                              <p:par>
                                <p:cTn id="7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250"/>
                            </p:stCondLst>
                            <p:childTnLst>
                              <p:par>
                                <p:cTn id="7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75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250"/>
                            </p:stCondLst>
                            <p:childTnLst>
                              <p:par>
                                <p:cTn id="8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750"/>
                            </p:stCondLst>
                            <p:childTnLst>
                              <p:par>
                                <p:cTn id="9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250"/>
                            </p:stCondLst>
                            <p:childTnLst>
                              <p:par>
                                <p:cTn id="9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75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750"/>
                            </p:stCondLst>
                            <p:childTnLst>
                              <p:par>
                                <p:cTn id="1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75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250"/>
                            </p:stCondLst>
                            <p:childTnLst>
                              <p:par>
                                <p:cTn id="1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750"/>
                            </p:stCondLst>
                            <p:childTnLst>
                              <p:par>
                                <p:cTn id="1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250"/>
                            </p:stCondLst>
                            <p:childTnLst>
                              <p:par>
                                <p:cTn id="1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250"/>
                            </p:stCondLst>
                            <p:childTnLst>
                              <p:par>
                                <p:cTn id="1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6750"/>
                            </p:stCondLst>
                            <p:childTnLst>
                              <p:par>
                                <p:cTn id="1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7250"/>
                            </p:stCondLst>
                            <p:childTnLst>
                              <p:par>
                                <p:cTn id="1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7750"/>
                            </p:stCondLst>
                            <p:childTnLst>
                              <p:par>
                                <p:cTn id="1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8250"/>
                            </p:stCondLst>
                            <p:childTnLst>
                              <p:par>
                                <p:cTn id="1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8750"/>
                            </p:stCondLst>
                            <p:childTnLst>
                              <p:par>
                                <p:cTn id="1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9250"/>
                            </p:stCondLst>
                            <p:childTnLst>
                              <p:par>
                                <p:cTn id="1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9750"/>
                            </p:stCondLst>
                            <p:childTnLst>
                              <p:par>
                                <p:cTn id="16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0250"/>
                            </p:stCondLst>
                            <p:childTnLst>
                              <p:par>
                                <p:cTn id="1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750"/>
                            </p:stCondLst>
                            <p:childTnLst>
                              <p:par>
                                <p:cTn id="17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1250"/>
                            </p:stCondLst>
                            <p:childTnLst>
                              <p:par>
                                <p:cTn id="1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1750"/>
                            </p:stCondLst>
                            <p:childTnLst>
                              <p:par>
                                <p:cTn id="18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2250"/>
                            </p:stCondLst>
                            <p:childTnLst>
                              <p:par>
                                <p:cTn id="19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2750"/>
                            </p:stCondLst>
                            <p:childTnLst>
                              <p:par>
                                <p:cTn id="1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/>
      <p:bldP spid="101" grpId="0" animBg="1"/>
      <p:bldP spid="141" grpId="0" animBg="1"/>
      <p:bldP spid="142" grpId="0"/>
      <p:bldP spid="139" grpId="0" animBg="1"/>
      <p:bldP spid="137" grpId="0" animBg="1"/>
      <p:bldP spid="135" grpId="0" animBg="1"/>
      <p:bldP spid="131" grpId="0" animBg="1"/>
      <p:bldP spid="129" grpId="0" animBg="1"/>
      <p:bldP spid="127" grpId="0" animBg="1"/>
      <p:bldP spid="125" grpId="0" animBg="1"/>
      <p:bldP spid="126" grpId="0"/>
      <p:bldP spid="3" grpId="0" animBg="1"/>
      <p:bldP spid="105" grpId="0" animBg="1"/>
      <p:bldP spid="106" grpId="0" animBg="1"/>
      <p:bldP spid="143" grpId="0" animBg="1"/>
      <p:bldP spid="146" grpId="0" animBg="1"/>
      <p:bldP spid="76" grpId="0"/>
      <p:bldP spid="77" grpId="0"/>
      <p:bldP spid="78" grpId="0"/>
      <p:bldP spid="79" grpId="0"/>
      <p:bldP spid="80" grpId="0"/>
      <p:bldP spid="147" grpId="0" animBg="1"/>
      <p:bldP spid="7" grpId="0"/>
      <p:bldP spid="150" grpId="0" animBg="1"/>
      <p:bldP spid="151" grpId="0" animBg="1"/>
      <p:bldP spid="152" grpId="0" animBg="1"/>
      <p:bldP spid="153" grpId="0" animBg="1"/>
      <p:bldP spid="2" grpId="0"/>
      <p:bldP spid="109" grpId="0"/>
      <p:bldP spid="103" grpId="0"/>
      <p:bldP spid="110" grpId="0"/>
      <p:bldP spid="111" grpId="0"/>
      <p:bldP spid="113" grpId="0"/>
      <p:bldP spid="114" grpId="0"/>
      <p:bldP spid="1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TG_Picture 4" descr="1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644" y="3722153"/>
            <a:ext cx="1634259" cy="105516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2" descr="https://www.yarnews.net/files/1/1000/258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205" y="3514818"/>
            <a:ext cx="1198486" cy="1461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300"/>
          <p:cNvGrpSpPr>
            <a:grpSpLocks/>
          </p:cNvGrpSpPr>
          <p:nvPr/>
        </p:nvGrpSpPr>
        <p:grpSpPr bwMode="auto">
          <a:xfrm>
            <a:off x="96854" y="977169"/>
            <a:ext cx="931783" cy="893530"/>
            <a:chOff x="2400" y="1344"/>
            <a:chExt cx="434" cy="688"/>
          </a:xfrm>
        </p:grpSpPr>
        <p:pic>
          <p:nvPicPr>
            <p:cNvPr id="10" name="Picture 301" descr="9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1388"/>
              <a:ext cx="199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302" descr="9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4" y="1344"/>
              <a:ext cx="290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5" name="Содержимое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8661850"/>
              </p:ext>
            </p:extLst>
          </p:nvPr>
        </p:nvGraphicFramePr>
        <p:xfrm>
          <a:off x="96854" y="1009921"/>
          <a:ext cx="4979322" cy="2190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36409" y="651519"/>
            <a:ext cx="3542190" cy="369332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Общегосударственные вопросы</a:t>
            </a:r>
            <a:endParaRPr lang="ru-RU"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/>
          </p:nvPr>
        </p:nvGraphicFramePr>
        <p:xfrm>
          <a:off x="5172955" y="1128596"/>
          <a:ext cx="4032447" cy="2386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182161" y="683031"/>
            <a:ext cx="3242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20820" y="3280545"/>
            <a:ext cx="3515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экономика</a:t>
            </a:r>
            <a:endParaRPr lang="ru-RU" sz="1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27674039"/>
              </p:ext>
            </p:extLst>
          </p:nvPr>
        </p:nvGraphicFramePr>
        <p:xfrm>
          <a:off x="1965683" y="3514818"/>
          <a:ext cx="5223495" cy="1646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757540" y="-19390"/>
            <a:ext cx="6849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3F3F3F"/>
              </a:buClr>
            </a:pPr>
            <a:r>
              <a:rPr lang="ru-RU" sz="2400" b="1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Расходы бюджета Грачевского района</a:t>
            </a:r>
          </a:p>
        </p:txBody>
      </p:sp>
      <p:sp>
        <p:nvSpPr>
          <p:cNvPr id="8" name="AutoShape 2" descr="https://www.pngkey.com/png/detail/262-2623278_a-environment-vs-technology-conclusion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4" descr="https://www.pngkey.com/png/detail/262-2623278_a-environment-vs-technology-conclusion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4" descr="https://i.gifer.com/H0bB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7850003" y="407021"/>
            <a:ext cx="9412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>
                <a:solidFill>
                  <a:schemeClr val="accent3">
                    <a:lumMod val="75000"/>
                  </a:schemeClr>
                </a:solidFill>
              </a:rPr>
              <a:t>т</a:t>
            </a:r>
            <a:r>
              <a:rPr lang="ru-RU" sz="1200" b="1" i="1" dirty="0" smtClean="0">
                <a:solidFill>
                  <a:schemeClr val="accent3">
                    <a:lumMod val="75000"/>
                  </a:schemeClr>
                </a:solidFill>
              </a:rPr>
              <a:t>ыс. руб.</a:t>
            </a:r>
            <a:endParaRPr lang="ru-RU" sz="12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208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" grpId="0"/>
      <p:bldGraphic spid="7" grpId="0">
        <p:bldAsOne/>
      </p:bldGraphic>
      <p:bldP spid="3" grpId="0"/>
      <p:bldP spid="4" grpId="0"/>
      <p:bldGraphic spid="11" grpId="0">
        <p:bldAsOne/>
      </p:bldGraphic>
      <p:bldP spid="6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6" descr="https://fnpr.ru/upload/resize_cache/iblock/cd8/1200_630_1/8y5srj33bylxtj3cvb1xazw5c8xzs3d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241" y="684020"/>
            <a:ext cx="3679773" cy="372211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https://sun6-20.userapi.com/s/v1/if1/3g7KATh76RZ4llsQysGgqln8PvByUXxDPVe-Q_I0KSmrc70BA6Ni1KJM4n-niTgGhW9gn4E_.jpg?size=785x786&amp;quality=96&amp;crop=82,0,785,786&amp;ava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856" y="728570"/>
            <a:ext cx="1135695" cy="78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7" name="Содержимое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9552671"/>
              </p:ext>
            </p:extLst>
          </p:nvPr>
        </p:nvGraphicFramePr>
        <p:xfrm>
          <a:off x="257453" y="1162110"/>
          <a:ext cx="3863773" cy="2072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7453" y="728570"/>
            <a:ext cx="2706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политика</a:t>
            </a: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33397" y="752319"/>
            <a:ext cx="362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 и спорт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92277485"/>
              </p:ext>
            </p:extLst>
          </p:nvPr>
        </p:nvGraphicFramePr>
        <p:xfrm>
          <a:off x="6439014" y="753494"/>
          <a:ext cx="2690848" cy="2205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52761" y="3234921"/>
            <a:ext cx="3204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</a:t>
            </a:r>
            <a:endParaRPr lang="ru-RU" sz="1800" b="1" dirty="0">
              <a:solidFill>
                <a:srgbClr val="0070C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48704" y="10490"/>
            <a:ext cx="6196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3F3F3F"/>
              </a:buClr>
            </a:pPr>
            <a:r>
              <a:rPr lang="ru-RU" sz="2400" b="1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Расходы бюджета </a:t>
            </a:r>
            <a:r>
              <a:rPr lang="ru-RU" sz="2400" b="1" dirty="0" err="1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Грачевского</a:t>
            </a:r>
            <a:r>
              <a:rPr lang="ru-RU" sz="2400" b="1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района</a:t>
            </a:r>
          </a:p>
        </p:txBody>
      </p:sp>
      <p:graphicFrame>
        <p:nvGraphicFramePr>
          <p:cNvPr id="8" name="Диаграмма 7"/>
          <p:cNvGraphicFramePr/>
          <p:nvPr>
            <p:extLst/>
          </p:nvPr>
        </p:nvGraphicFramePr>
        <p:xfrm>
          <a:off x="257453" y="3542792"/>
          <a:ext cx="4367813" cy="1600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67057710"/>
              </p:ext>
            </p:extLst>
          </p:nvPr>
        </p:nvGraphicFramePr>
        <p:xfrm>
          <a:off x="5399584" y="2884426"/>
          <a:ext cx="3744416" cy="2371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4" descr="https://i.gifer.com/H0bB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4" y="-2326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7850003" y="407021"/>
            <a:ext cx="9412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>
                <a:solidFill>
                  <a:schemeClr val="accent3">
                    <a:lumMod val="75000"/>
                  </a:schemeClr>
                </a:solidFill>
              </a:rPr>
              <a:t>т</a:t>
            </a:r>
            <a:r>
              <a:rPr lang="ru-RU" sz="1200" b="1" i="1" dirty="0" smtClean="0">
                <a:solidFill>
                  <a:schemeClr val="accent3">
                    <a:lumMod val="75000"/>
                  </a:schemeClr>
                </a:solidFill>
              </a:rPr>
              <a:t>ыс. руб.</a:t>
            </a:r>
            <a:endParaRPr lang="ru-RU" sz="12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98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  <p:bldP spid="4" grpId="0"/>
      <p:bldP spid="5" grpId="0"/>
      <p:bldGraphic spid="20" grpId="0">
        <p:bldAsOne/>
      </p:bldGraphic>
      <p:bldP spid="2" grpId="0"/>
      <p:bldP spid="3" grpId="0"/>
      <p:bldGraphic spid="8" grpId="0">
        <p:bldAsOne/>
      </p:bldGraphic>
      <p:bldGraphic spid="10" grpId="0">
        <p:bldAsOne/>
      </p:bldGraphic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TG_Picture 2" descr="2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0834" y="584701"/>
            <a:ext cx="1565239" cy="120797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/>
          </a:scene3d>
        </p:spPr>
      </p:pic>
      <p:sp>
        <p:nvSpPr>
          <p:cNvPr id="5" name="Прямоугольник 4"/>
          <p:cNvSpPr/>
          <p:nvPr/>
        </p:nvSpPr>
        <p:spPr>
          <a:xfrm>
            <a:off x="1484010" y="83283"/>
            <a:ext cx="61606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3F3F3F"/>
              </a:buClr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Расходы бюджета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Грачевского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района</a:t>
            </a:r>
          </a:p>
        </p:txBody>
      </p:sp>
      <p:graphicFrame>
        <p:nvGraphicFramePr>
          <p:cNvPr id="6" name="Содержимое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518157"/>
              </p:ext>
            </p:extLst>
          </p:nvPr>
        </p:nvGraphicFramePr>
        <p:xfrm>
          <a:off x="4077930" y="1455925"/>
          <a:ext cx="4962832" cy="21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743298" y="1074069"/>
            <a:ext cx="3613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8053" y="3087890"/>
            <a:ext cx="2201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955375896"/>
              </p:ext>
            </p:extLst>
          </p:nvPr>
        </p:nvGraphicFramePr>
        <p:xfrm>
          <a:off x="898549" y="3494100"/>
          <a:ext cx="4686455" cy="1686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519559986"/>
              </p:ext>
            </p:extLst>
          </p:nvPr>
        </p:nvGraphicFramePr>
        <p:xfrm>
          <a:off x="-102323" y="1080942"/>
          <a:ext cx="3846587" cy="2219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6" name="Group 111">
            <a:extLst>
              <a:ext uri="{FF2B5EF4-FFF2-40B4-BE49-F238E27FC236}">
                <a16:creationId xmlns:a16="http://schemas.microsoft.com/office/drawing/2014/main" id="{F8F1E6CD-3348-4635-BC81-72402221B8BB}"/>
              </a:ext>
            </a:extLst>
          </p:cNvPr>
          <p:cNvGrpSpPr/>
          <p:nvPr/>
        </p:nvGrpSpPr>
        <p:grpSpPr>
          <a:xfrm>
            <a:off x="7549904" y="117504"/>
            <a:ext cx="1414878" cy="1044470"/>
            <a:chOff x="4343271" y="1246639"/>
            <a:chExt cx="3071135" cy="4850012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AD075F3B-55DF-457B-A7DA-9932868A6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4432" y="1688335"/>
              <a:ext cx="1199931" cy="765940"/>
            </a:xfrm>
            <a:custGeom>
              <a:avLst/>
              <a:gdLst>
                <a:gd name="T0" fmla="*/ 568 w 976"/>
                <a:gd name="T1" fmla="*/ 397 h 623"/>
                <a:gd name="T2" fmla="*/ 976 w 976"/>
                <a:gd name="T3" fmla="*/ 0 h 623"/>
                <a:gd name="T4" fmla="*/ 402 w 976"/>
                <a:gd name="T5" fmla="*/ 254 h 623"/>
                <a:gd name="T6" fmla="*/ 0 w 976"/>
                <a:gd name="T7" fmla="*/ 623 h 623"/>
                <a:gd name="T8" fmla="*/ 568 w 976"/>
                <a:gd name="T9" fmla="*/ 397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6" h="623">
                  <a:moveTo>
                    <a:pt x="568" y="397"/>
                  </a:moveTo>
                  <a:lnTo>
                    <a:pt x="976" y="0"/>
                  </a:lnTo>
                  <a:lnTo>
                    <a:pt x="402" y="254"/>
                  </a:lnTo>
                  <a:lnTo>
                    <a:pt x="0" y="623"/>
                  </a:lnTo>
                  <a:lnTo>
                    <a:pt x="568" y="397"/>
                  </a:lnTo>
                  <a:close/>
                </a:path>
              </a:pathLst>
            </a:custGeom>
            <a:solidFill>
              <a:srgbClr val="0F839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284C104D-8B0D-4B9A-B7AD-871261C49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2752" y="1688335"/>
              <a:ext cx="955273" cy="826182"/>
            </a:xfrm>
            <a:custGeom>
              <a:avLst/>
              <a:gdLst>
                <a:gd name="T0" fmla="*/ 0 w 777"/>
                <a:gd name="T1" fmla="*/ 397 h 672"/>
                <a:gd name="T2" fmla="*/ 408 w 777"/>
                <a:gd name="T3" fmla="*/ 0 h 672"/>
                <a:gd name="T4" fmla="*/ 777 w 777"/>
                <a:gd name="T5" fmla="*/ 634 h 672"/>
                <a:gd name="T6" fmla="*/ 744 w 777"/>
                <a:gd name="T7" fmla="*/ 672 h 672"/>
                <a:gd name="T8" fmla="*/ 408 w 777"/>
                <a:gd name="T9" fmla="*/ 105 h 672"/>
                <a:gd name="T10" fmla="*/ 364 w 777"/>
                <a:gd name="T11" fmla="*/ 155 h 672"/>
                <a:gd name="T12" fmla="*/ 71 w 777"/>
                <a:gd name="T13" fmla="*/ 441 h 672"/>
                <a:gd name="T14" fmla="*/ 44 w 777"/>
                <a:gd name="T15" fmla="*/ 469 h 672"/>
                <a:gd name="T16" fmla="*/ 0 w 777"/>
                <a:gd name="T17" fmla="*/ 397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7" h="672">
                  <a:moveTo>
                    <a:pt x="0" y="397"/>
                  </a:moveTo>
                  <a:lnTo>
                    <a:pt x="408" y="0"/>
                  </a:lnTo>
                  <a:lnTo>
                    <a:pt x="777" y="634"/>
                  </a:lnTo>
                  <a:lnTo>
                    <a:pt x="744" y="672"/>
                  </a:lnTo>
                  <a:lnTo>
                    <a:pt x="408" y="105"/>
                  </a:lnTo>
                  <a:lnTo>
                    <a:pt x="364" y="155"/>
                  </a:lnTo>
                  <a:lnTo>
                    <a:pt x="71" y="441"/>
                  </a:lnTo>
                  <a:lnTo>
                    <a:pt x="44" y="469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7B5EE99D-5B07-4435-8A7E-FB3153D54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042" y="1246639"/>
              <a:ext cx="671273" cy="4157958"/>
            </a:xfrm>
            <a:custGeom>
              <a:avLst/>
              <a:gdLst>
                <a:gd name="T0" fmla="*/ 0 w 546"/>
                <a:gd name="T1" fmla="*/ 286 h 3382"/>
                <a:gd name="T2" fmla="*/ 293 w 546"/>
                <a:gd name="T3" fmla="*/ 0 h 3382"/>
                <a:gd name="T4" fmla="*/ 524 w 546"/>
                <a:gd name="T5" fmla="*/ 396 h 3382"/>
                <a:gd name="T6" fmla="*/ 546 w 546"/>
                <a:gd name="T7" fmla="*/ 3293 h 3382"/>
                <a:gd name="T8" fmla="*/ 359 w 546"/>
                <a:gd name="T9" fmla="*/ 3326 h 3382"/>
                <a:gd name="T10" fmla="*/ 353 w 546"/>
                <a:gd name="T11" fmla="*/ 3035 h 3382"/>
                <a:gd name="T12" fmla="*/ 210 w 546"/>
                <a:gd name="T13" fmla="*/ 3051 h 3382"/>
                <a:gd name="T14" fmla="*/ 210 w 546"/>
                <a:gd name="T15" fmla="*/ 3348 h 3382"/>
                <a:gd name="T16" fmla="*/ 0 w 546"/>
                <a:gd name="T17" fmla="*/ 3382 h 3382"/>
                <a:gd name="T18" fmla="*/ 0 w 546"/>
                <a:gd name="T19" fmla="*/ 286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6" h="3382">
                  <a:moveTo>
                    <a:pt x="0" y="286"/>
                  </a:moveTo>
                  <a:lnTo>
                    <a:pt x="293" y="0"/>
                  </a:lnTo>
                  <a:lnTo>
                    <a:pt x="524" y="396"/>
                  </a:lnTo>
                  <a:lnTo>
                    <a:pt x="546" y="3293"/>
                  </a:lnTo>
                  <a:lnTo>
                    <a:pt x="359" y="3326"/>
                  </a:lnTo>
                  <a:lnTo>
                    <a:pt x="353" y="3035"/>
                  </a:lnTo>
                  <a:lnTo>
                    <a:pt x="210" y="3051"/>
                  </a:lnTo>
                  <a:lnTo>
                    <a:pt x="210" y="3348"/>
                  </a:lnTo>
                  <a:lnTo>
                    <a:pt x="0" y="3382"/>
                  </a:lnTo>
                  <a:lnTo>
                    <a:pt x="0" y="2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16CA3174-7536-4A05-BA01-B65CF490A2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042" y="1878897"/>
              <a:ext cx="657749" cy="4217754"/>
            </a:xfrm>
            <a:custGeom>
              <a:avLst/>
              <a:gdLst>
                <a:gd name="T0" fmla="*/ 38 w 97"/>
                <a:gd name="T1" fmla="*/ 608 h 609"/>
                <a:gd name="T2" fmla="*/ 29 w 97"/>
                <a:gd name="T3" fmla="*/ 609 h 609"/>
                <a:gd name="T4" fmla="*/ 38 w 97"/>
                <a:gd name="T5" fmla="*/ 608 h 609"/>
                <a:gd name="T6" fmla="*/ 38 w 97"/>
                <a:gd name="T7" fmla="*/ 608 h 609"/>
                <a:gd name="T8" fmla="*/ 53 w 97"/>
                <a:gd name="T9" fmla="*/ 0 h 609"/>
                <a:gd name="T10" fmla="*/ 0 w 97"/>
                <a:gd name="T11" fmla="*/ 52 h 609"/>
                <a:gd name="T12" fmla="*/ 0 w 97"/>
                <a:gd name="T13" fmla="*/ 190 h 609"/>
                <a:gd name="T14" fmla="*/ 0 w 97"/>
                <a:gd name="T15" fmla="*/ 190 h 609"/>
                <a:gd name="T16" fmla="*/ 0 w 97"/>
                <a:gd name="T17" fmla="*/ 513 h 609"/>
                <a:gd name="T18" fmla="*/ 51 w 97"/>
                <a:gd name="T19" fmla="*/ 439 h 609"/>
                <a:gd name="T20" fmla="*/ 51 w 97"/>
                <a:gd name="T21" fmla="*/ 381 h 609"/>
                <a:gd name="T22" fmla="*/ 20 w 97"/>
                <a:gd name="T23" fmla="*/ 383 h 609"/>
                <a:gd name="T24" fmla="*/ 11 w 97"/>
                <a:gd name="T25" fmla="*/ 371 h 609"/>
                <a:gd name="T26" fmla="*/ 97 w 97"/>
                <a:gd name="T27" fmla="*/ 366 h 609"/>
                <a:gd name="T28" fmla="*/ 95 w 97"/>
                <a:gd name="T29" fmla="*/ 72 h 609"/>
                <a:gd name="T30" fmla="*/ 53 w 97"/>
                <a:gd name="T31" fmla="*/ 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609">
                  <a:moveTo>
                    <a:pt x="38" y="608"/>
                  </a:moveTo>
                  <a:cubicBezTo>
                    <a:pt x="29" y="609"/>
                    <a:pt x="29" y="609"/>
                    <a:pt x="29" y="609"/>
                  </a:cubicBezTo>
                  <a:cubicBezTo>
                    <a:pt x="38" y="608"/>
                    <a:pt x="38" y="608"/>
                    <a:pt x="38" y="608"/>
                  </a:cubicBezTo>
                  <a:cubicBezTo>
                    <a:pt x="38" y="608"/>
                    <a:pt x="38" y="608"/>
                    <a:pt x="38" y="608"/>
                  </a:cubicBezTo>
                  <a:moveTo>
                    <a:pt x="53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513"/>
                    <a:pt x="0" y="513"/>
                    <a:pt x="0" y="513"/>
                  </a:cubicBezTo>
                  <a:cubicBezTo>
                    <a:pt x="18" y="486"/>
                    <a:pt x="39" y="457"/>
                    <a:pt x="51" y="439"/>
                  </a:cubicBezTo>
                  <a:cubicBezTo>
                    <a:pt x="51" y="381"/>
                    <a:pt x="51" y="381"/>
                    <a:pt x="51" y="381"/>
                  </a:cubicBezTo>
                  <a:cubicBezTo>
                    <a:pt x="20" y="383"/>
                    <a:pt x="20" y="383"/>
                    <a:pt x="20" y="383"/>
                  </a:cubicBezTo>
                  <a:cubicBezTo>
                    <a:pt x="11" y="371"/>
                    <a:pt x="11" y="371"/>
                    <a:pt x="11" y="371"/>
                  </a:cubicBezTo>
                  <a:cubicBezTo>
                    <a:pt x="97" y="366"/>
                    <a:pt x="97" y="366"/>
                    <a:pt x="97" y="366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rgbClr val="09BFD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69D2C883-89B1-4250-8966-C53B2C8AA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4432" y="2176421"/>
              <a:ext cx="752416" cy="358996"/>
            </a:xfrm>
            <a:custGeom>
              <a:avLst/>
              <a:gdLst>
                <a:gd name="T0" fmla="*/ 568 w 612"/>
                <a:gd name="T1" fmla="*/ 0 h 292"/>
                <a:gd name="T2" fmla="*/ 612 w 612"/>
                <a:gd name="T3" fmla="*/ 72 h 292"/>
                <a:gd name="T4" fmla="*/ 187 w 612"/>
                <a:gd name="T5" fmla="*/ 237 h 292"/>
                <a:gd name="T6" fmla="*/ 38 w 612"/>
                <a:gd name="T7" fmla="*/ 292 h 292"/>
                <a:gd name="T8" fmla="*/ 0 w 612"/>
                <a:gd name="T9" fmla="*/ 226 h 292"/>
                <a:gd name="T10" fmla="*/ 568 w 612"/>
                <a:gd name="T1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2" h="292">
                  <a:moveTo>
                    <a:pt x="568" y="0"/>
                  </a:moveTo>
                  <a:lnTo>
                    <a:pt x="612" y="72"/>
                  </a:lnTo>
                  <a:lnTo>
                    <a:pt x="187" y="237"/>
                  </a:lnTo>
                  <a:lnTo>
                    <a:pt x="38" y="292"/>
                  </a:lnTo>
                  <a:lnTo>
                    <a:pt x="0" y="226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68624F15-75EC-422C-8AB4-29EC429C3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4432" y="1544163"/>
              <a:ext cx="752416" cy="358996"/>
            </a:xfrm>
            <a:custGeom>
              <a:avLst/>
              <a:gdLst>
                <a:gd name="T0" fmla="*/ 568 w 612"/>
                <a:gd name="T1" fmla="*/ 0 h 292"/>
                <a:gd name="T2" fmla="*/ 612 w 612"/>
                <a:gd name="T3" fmla="*/ 72 h 292"/>
                <a:gd name="T4" fmla="*/ 187 w 612"/>
                <a:gd name="T5" fmla="*/ 237 h 292"/>
                <a:gd name="T6" fmla="*/ 38 w 612"/>
                <a:gd name="T7" fmla="*/ 292 h 292"/>
                <a:gd name="T8" fmla="*/ 0 w 612"/>
                <a:gd name="T9" fmla="*/ 226 h 292"/>
                <a:gd name="T10" fmla="*/ 568 w 612"/>
                <a:gd name="T1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2" h="292">
                  <a:moveTo>
                    <a:pt x="568" y="0"/>
                  </a:moveTo>
                  <a:lnTo>
                    <a:pt x="612" y="72"/>
                  </a:lnTo>
                  <a:lnTo>
                    <a:pt x="187" y="237"/>
                  </a:lnTo>
                  <a:lnTo>
                    <a:pt x="38" y="292"/>
                  </a:lnTo>
                  <a:lnTo>
                    <a:pt x="0" y="226"/>
                  </a:lnTo>
                  <a:lnTo>
                    <a:pt x="5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0540B26A-0351-4571-A11B-BF8C5411AE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7289" y="1598259"/>
              <a:ext cx="582753" cy="3806339"/>
            </a:xfrm>
            <a:custGeom>
              <a:avLst/>
              <a:gdLst>
                <a:gd name="T0" fmla="*/ 474 w 474"/>
                <a:gd name="T1" fmla="*/ 0 h 3096"/>
                <a:gd name="T2" fmla="*/ 447 w 474"/>
                <a:gd name="T3" fmla="*/ 28 h 3096"/>
                <a:gd name="T4" fmla="*/ 22 w 474"/>
                <a:gd name="T5" fmla="*/ 193 h 3096"/>
                <a:gd name="T6" fmla="*/ 0 w 474"/>
                <a:gd name="T7" fmla="*/ 2374 h 3096"/>
                <a:gd name="T8" fmla="*/ 0 w 474"/>
                <a:gd name="T9" fmla="*/ 2996 h 3096"/>
                <a:gd name="T10" fmla="*/ 474 w 474"/>
                <a:gd name="T11" fmla="*/ 3096 h 3096"/>
                <a:gd name="T12" fmla="*/ 474 w 474"/>
                <a:gd name="T13" fmla="*/ 0 h 3096"/>
                <a:gd name="T14" fmla="*/ 66 w 474"/>
                <a:gd name="T15" fmla="*/ 2688 h 3096"/>
                <a:gd name="T16" fmla="*/ 94 w 474"/>
                <a:gd name="T17" fmla="*/ 2693 h 3096"/>
                <a:gd name="T18" fmla="*/ 182 w 474"/>
                <a:gd name="T19" fmla="*/ 2704 h 3096"/>
                <a:gd name="T20" fmla="*/ 182 w 474"/>
                <a:gd name="T21" fmla="*/ 2826 h 3096"/>
                <a:gd name="T22" fmla="*/ 182 w 474"/>
                <a:gd name="T23" fmla="*/ 2831 h 3096"/>
                <a:gd name="T24" fmla="*/ 182 w 474"/>
                <a:gd name="T25" fmla="*/ 2881 h 3096"/>
                <a:gd name="T26" fmla="*/ 182 w 474"/>
                <a:gd name="T27" fmla="*/ 2881 h 3096"/>
                <a:gd name="T28" fmla="*/ 182 w 474"/>
                <a:gd name="T29" fmla="*/ 2881 h 3096"/>
                <a:gd name="T30" fmla="*/ 182 w 474"/>
                <a:gd name="T31" fmla="*/ 2892 h 3096"/>
                <a:gd name="T32" fmla="*/ 66 w 474"/>
                <a:gd name="T33" fmla="*/ 2870 h 3096"/>
                <a:gd name="T34" fmla="*/ 61 w 474"/>
                <a:gd name="T35" fmla="*/ 2842 h 3096"/>
                <a:gd name="T36" fmla="*/ 66 w 474"/>
                <a:gd name="T37" fmla="*/ 2782 h 3096"/>
                <a:gd name="T38" fmla="*/ 66 w 474"/>
                <a:gd name="T39" fmla="*/ 2721 h 3096"/>
                <a:gd name="T40" fmla="*/ 66 w 474"/>
                <a:gd name="T41" fmla="*/ 2688 h 3096"/>
                <a:gd name="T42" fmla="*/ 303 w 474"/>
                <a:gd name="T43" fmla="*/ 2721 h 3096"/>
                <a:gd name="T44" fmla="*/ 386 w 474"/>
                <a:gd name="T45" fmla="*/ 2732 h 3096"/>
                <a:gd name="T46" fmla="*/ 397 w 474"/>
                <a:gd name="T47" fmla="*/ 2732 h 3096"/>
                <a:gd name="T48" fmla="*/ 397 w 474"/>
                <a:gd name="T49" fmla="*/ 2737 h 3096"/>
                <a:gd name="T50" fmla="*/ 397 w 474"/>
                <a:gd name="T51" fmla="*/ 2919 h 3096"/>
                <a:gd name="T52" fmla="*/ 397 w 474"/>
                <a:gd name="T53" fmla="*/ 2919 h 3096"/>
                <a:gd name="T54" fmla="*/ 397 w 474"/>
                <a:gd name="T55" fmla="*/ 2919 h 3096"/>
                <a:gd name="T56" fmla="*/ 397 w 474"/>
                <a:gd name="T57" fmla="*/ 2930 h 3096"/>
                <a:gd name="T58" fmla="*/ 270 w 474"/>
                <a:gd name="T59" fmla="*/ 2903 h 3096"/>
                <a:gd name="T60" fmla="*/ 270 w 474"/>
                <a:gd name="T61" fmla="*/ 2715 h 3096"/>
                <a:gd name="T62" fmla="*/ 303 w 474"/>
                <a:gd name="T63" fmla="*/ 2721 h 3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4" h="3096">
                  <a:moveTo>
                    <a:pt x="474" y="0"/>
                  </a:moveTo>
                  <a:lnTo>
                    <a:pt x="447" y="28"/>
                  </a:lnTo>
                  <a:lnTo>
                    <a:pt x="22" y="193"/>
                  </a:lnTo>
                  <a:lnTo>
                    <a:pt x="0" y="2374"/>
                  </a:lnTo>
                  <a:lnTo>
                    <a:pt x="0" y="2996"/>
                  </a:lnTo>
                  <a:lnTo>
                    <a:pt x="474" y="3096"/>
                  </a:lnTo>
                  <a:lnTo>
                    <a:pt x="474" y="0"/>
                  </a:lnTo>
                  <a:moveTo>
                    <a:pt x="66" y="2688"/>
                  </a:moveTo>
                  <a:lnTo>
                    <a:pt x="94" y="2693"/>
                  </a:lnTo>
                  <a:lnTo>
                    <a:pt x="182" y="2704"/>
                  </a:lnTo>
                  <a:lnTo>
                    <a:pt x="182" y="2826"/>
                  </a:lnTo>
                  <a:lnTo>
                    <a:pt x="182" y="2831"/>
                  </a:lnTo>
                  <a:lnTo>
                    <a:pt x="182" y="2881"/>
                  </a:lnTo>
                  <a:lnTo>
                    <a:pt x="182" y="2881"/>
                  </a:lnTo>
                  <a:lnTo>
                    <a:pt x="182" y="2881"/>
                  </a:lnTo>
                  <a:lnTo>
                    <a:pt x="182" y="2892"/>
                  </a:lnTo>
                  <a:lnTo>
                    <a:pt x="66" y="2870"/>
                  </a:lnTo>
                  <a:lnTo>
                    <a:pt x="61" y="2842"/>
                  </a:lnTo>
                  <a:lnTo>
                    <a:pt x="66" y="2782"/>
                  </a:lnTo>
                  <a:lnTo>
                    <a:pt x="66" y="2721"/>
                  </a:lnTo>
                  <a:lnTo>
                    <a:pt x="66" y="2688"/>
                  </a:lnTo>
                  <a:moveTo>
                    <a:pt x="303" y="2721"/>
                  </a:moveTo>
                  <a:lnTo>
                    <a:pt x="386" y="2732"/>
                  </a:lnTo>
                  <a:lnTo>
                    <a:pt x="397" y="2732"/>
                  </a:lnTo>
                  <a:lnTo>
                    <a:pt x="397" y="2737"/>
                  </a:lnTo>
                  <a:lnTo>
                    <a:pt x="397" y="2919"/>
                  </a:lnTo>
                  <a:lnTo>
                    <a:pt x="397" y="2919"/>
                  </a:lnTo>
                  <a:lnTo>
                    <a:pt x="397" y="2919"/>
                  </a:lnTo>
                  <a:lnTo>
                    <a:pt x="397" y="2930"/>
                  </a:lnTo>
                  <a:lnTo>
                    <a:pt x="270" y="2903"/>
                  </a:lnTo>
                  <a:lnTo>
                    <a:pt x="270" y="2715"/>
                  </a:lnTo>
                  <a:lnTo>
                    <a:pt x="303" y="27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EA0EA2F3-CE89-4C80-84BD-1990E1551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8189" y="2230517"/>
              <a:ext cx="561853" cy="2124140"/>
            </a:xfrm>
            <a:custGeom>
              <a:avLst/>
              <a:gdLst>
                <a:gd name="T0" fmla="*/ 457 w 457"/>
                <a:gd name="T1" fmla="*/ 0 h 760"/>
                <a:gd name="T2" fmla="*/ 430 w 457"/>
                <a:gd name="T3" fmla="*/ 28 h 760"/>
                <a:gd name="T4" fmla="*/ 5 w 457"/>
                <a:gd name="T5" fmla="*/ 193 h 760"/>
                <a:gd name="T6" fmla="*/ 0 w 457"/>
                <a:gd name="T7" fmla="*/ 523 h 760"/>
                <a:gd name="T8" fmla="*/ 143 w 457"/>
                <a:gd name="T9" fmla="*/ 727 h 760"/>
                <a:gd name="T10" fmla="*/ 457 w 457"/>
                <a:gd name="T11" fmla="*/ 760 h 760"/>
                <a:gd name="T12" fmla="*/ 457 w 457"/>
                <a:gd name="T13" fmla="*/ 0 h 760"/>
                <a:gd name="connsiteX0" fmla="*/ 10000 w 10000"/>
                <a:gd name="connsiteY0" fmla="*/ 0 h 10000"/>
                <a:gd name="connsiteX1" fmla="*/ 9409 w 10000"/>
                <a:gd name="connsiteY1" fmla="*/ 368 h 10000"/>
                <a:gd name="connsiteX2" fmla="*/ 335 w 10000"/>
                <a:gd name="connsiteY2" fmla="*/ 1343 h 10000"/>
                <a:gd name="connsiteX3" fmla="*/ 0 w 10000"/>
                <a:gd name="connsiteY3" fmla="*/ 6882 h 10000"/>
                <a:gd name="connsiteX4" fmla="*/ 3129 w 10000"/>
                <a:gd name="connsiteY4" fmla="*/ 9566 h 10000"/>
                <a:gd name="connsiteX5" fmla="*/ 10000 w 10000"/>
                <a:gd name="connsiteY5" fmla="*/ 10000 h 10000"/>
                <a:gd name="connsiteX6" fmla="*/ 10000 w 10000"/>
                <a:gd name="connsiteY6" fmla="*/ 0 h 10000"/>
                <a:gd name="connsiteX0" fmla="*/ 10000 w 10000"/>
                <a:gd name="connsiteY0" fmla="*/ 0 h 10000"/>
                <a:gd name="connsiteX1" fmla="*/ 9409 w 10000"/>
                <a:gd name="connsiteY1" fmla="*/ 368 h 10000"/>
                <a:gd name="connsiteX2" fmla="*/ 335 w 10000"/>
                <a:gd name="connsiteY2" fmla="*/ 1223 h 10000"/>
                <a:gd name="connsiteX3" fmla="*/ 0 w 10000"/>
                <a:gd name="connsiteY3" fmla="*/ 6882 h 10000"/>
                <a:gd name="connsiteX4" fmla="*/ 3129 w 10000"/>
                <a:gd name="connsiteY4" fmla="*/ 9566 h 10000"/>
                <a:gd name="connsiteX5" fmla="*/ 10000 w 10000"/>
                <a:gd name="connsiteY5" fmla="*/ 10000 h 10000"/>
                <a:gd name="connsiteX6" fmla="*/ 10000 w 10000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10000">
                  <a:moveTo>
                    <a:pt x="10000" y="0"/>
                  </a:moveTo>
                  <a:lnTo>
                    <a:pt x="9409" y="368"/>
                  </a:lnTo>
                  <a:lnTo>
                    <a:pt x="335" y="1223"/>
                  </a:lnTo>
                  <a:cubicBezTo>
                    <a:pt x="223" y="3069"/>
                    <a:pt x="112" y="5036"/>
                    <a:pt x="0" y="6882"/>
                  </a:cubicBezTo>
                  <a:lnTo>
                    <a:pt x="3129" y="9566"/>
                  </a:lnTo>
                  <a:lnTo>
                    <a:pt x="10000" y="10000"/>
                  </a:lnTo>
                  <a:lnTo>
                    <a:pt x="10000" y="0"/>
                  </a:lnTo>
                  <a:close/>
                </a:path>
              </a:pathLst>
            </a:custGeom>
            <a:solidFill>
              <a:srgbClr val="0D68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8DAF2BD9-E8C8-434B-B91B-4076EF11B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8189" y="1598259"/>
              <a:ext cx="561853" cy="934373"/>
            </a:xfrm>
            <a:custGeom>
              <a:avLst/>
              <a:gdLst>
                <a:gd name="T0" fmla="*/ 457 w 457"/>
                <a:gd name="T1" fmla="*/ 0 h 760"/>
                <a:gd name="T2" fmla="*/ 430 w 457"/>
                <a:gd name="T3" fmla="*/ 28 h 760"/>
                <a:gd name="T4" fmla="*/ 5 w 457"/>
                <a:gd name="T5" fmla="*/ 193 h 760"/>
                <a:gd name="T6" fmla="*/ 0 w 457"/>
                <a:gd name="T7" fmla="*/ 523 h 760"/>
                <a:gd name="T8" fmla="*/ 143 w 457"/>
                <a:gd name="T9" fmla="*/ 727 h 760"/>
                <a:gd name="T10" fmla="*/ 457 w 457"/>
                <a:gd name="T11" fmla="*/ 760 h 760"/>
                <a:gd name="T12" fmla="*/ 457 w 457"/>
                <a:gd name="T13" fmla="*/ 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7" h="760">
                  <a:moveTo>
                    <a:pt x="457" y="0"/>
                  </a:moveTo>
                  <a:lnTo>
                    <a:pt x="430" y="28"/>
                  </a:lnTo>
                  <a:lnTo>
                    <a:pt x="5" y="193"/>
                  </a:lnTo>
                  <a:lnTo>
                    <a:pt x="0" y="523"/>
                  </a:lnTo>
                  <a:lnTo>
                    <a:pt x="143" y="727"/>
                  </a:lnTo>
                  <a:lnTo>
                    <a:pt x="457" y="760"/>
                  </a:lnTo>
                  <a:lnTo>
                    <a:pt x="4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E074F436-1542-4F42-B52F-74D5629D4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042" y="2532631"/>
              <a:ext cx="0" cy="2187170"/>
            </a:xfrm>
            <a:custGeom>
              <a:avLst/>
              <a:gdLst>
                <a:gd name="T0" fmla="*/ 0 h 323"/>
                <a:gd name="T1" fmla="*/ 323 h 323"/>
                <a:gd name="T2" fmla="*/ 323 h 323"/>
                <a:gd name="T3" fmla="*/ 0 h 323"/>
                <a:gd name="T4" fmla="*/ 0 h 32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23">
                  <a:moveTo>
                    <a:pt x="0" y="0"/>
                  </a:moveTo>
                  <a:cubicBezTo>
                    <a:pt x="0" y="323"/>
                    <a:pt x="0" y="323"/>
                    <a:pt x="0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1665AE15-C95C-4FF4-86A8-E96F93DD7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0267" y="1817426"/>
              <a:ext cx="467186" cy="752416"/>
            </a:xfrm>
            <a:custGeom>
              <a:avLst/>
              <a:gdLst>
                <a:gd name="T0" fmla="*/ 380 w 380"/>
                <a:gd name="T1" fmla="*/ 567 h 612"/>
                <a:gd name="T2" fmla="*/ 237 w 380"/>
                <a:gd name="T3" fmla="*/ 612 h 612"/>
                <a:gd name="T4" fmla="*/ 231 w 380"/>
                <a:gd name="T5" fmla="*/ 446 h 612"/>
                <a:gd name="T6" fmla="*/ 0 w 380"/>
                <a:gd name="T7" fmla="*/ 50 h 612"/>
                <a:gd name="T8" fmla="*/ 44 w 380"/>
                <a:gd name="T9" fmla="*/ 0 h 612"/>
                <a:gd name="T10" fmla="*/ 380 w 380"/>
                <a:gd name="T11" fmla="*/ 567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" h="612">
                  <a:moveTo>
                    <a:pt x="380" y="567"/>
                  </a:moveTo>
                  <a:lnTo>
                    <a:pt x="237" y="612"/>
                  </a:lnTo>
                  <a:lnTo>
                    <a:pt x="231" y="446"/>
                  </a:lnTo>
                  <a:lnTo>
                    <a:pt x="0" y="50"/>
                  </a:lnTo>
                  <a:lnTo>
                    <a:pt x="44" y="0"/>
                  </a:lnTo>
                  <a:lnTo>
                    <a:pt x="380" y="567"/>
                  </a:lnTo>
                  <a:close/>
                </a:path>
              </a:pathLst>
            </a:custGeom>
            <a:solidFill>
              <a:srgbClr val="04819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67">
              <a:extLst>
                <a:ext uri="{FF2B5EF4-FFF2-40B4-BE49-F238E27FC236}">
                  <a16:creationId xmlns:a16="http://schemas.microsoft.com/office/drawing/2014/main" id="{2392922D-19DF-4B8A-A0CE-37310EF4C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955" y="2045774"/>
              <a:ext cx="121715" cy="73766"/>
            </a:xfrm>
            <a:custGeom>
              <a:avLst/>
              <a:gdLst>
                <a:gd name="T0" fmla="*/ 0 w 99"/>
                <a:gd name="T1" fmla="*/ 0 h 60"/>
                <a:gd name="T2" fmla="*/ 99 w 99"/>
                <a:gd name="T3" fmla="*/ 16 h 60"/>
                <a:gd name="T4" fmla="*/ 99 w 99"/>
                <a:gd name="T5" fmla="*/ 49 h 60"/>
                <a:gd name="T6" fmla="*/ 82 w 99"/>
                <a:gd name="T7" fmla="*/ 33 h 60"/>
                <a:gd name="T8" fmla="*/ 0 w 99"/>
                <a:gd name="T9" fmla="*/ 60 h 60"/>
                <a:gd name="T10" fmla="*/ 0 w 99"/>
                <a:gd name="T11" fmla="*/ 60 h 60"/>
                <a:gd name="T12" fmla="*/ 0 w 99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60">
                  <a:moveTo>
                    <a:pt x="0" y="0"/>
                  </a:moveTo>
                  <a:lnTo>
                    <a:pt x="99" y="16"/>
                  </a:lnTo>
                  <a:lnTo>
                    <a:pt x="99" y="49"/>
                  </a:lnTo>
                  <a:lnTo>
                    <a:pt x="82" y="33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68">
              <a:extLst>
                <a:ext uri="{FF2B5EF4-FFF2-40B4-BE49-F238E27FC236}">
                  <a16:creationId xmlns:a16="http://schemas.microsoft.com/office/drawing/2014/main" id="{51205CF0-417E-4874-9254-44EE340B1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1349" y="2086346"/>
              <a:ext cx="1254026" cy="886425"/>
            </a:xfrm>
            <a:custGeom>
              <a:avLst/>
              <a:gdLst>
                <a:gd name="T0" fmla="*/ 551 w 1020"/>
                <a:gd name="T1" fmla="*/ 0 h 721"/>
                <a:gd name="T2" fmla="*/ 0 w 1020"/>
                <a:gd name="T3" fmla="*/ 534 h 721"/>
                <a:gd name="T4" fmla="*/ 60 w 1020"/>
                <a:gd name="T5" fmla="*/ 606 h 721"/>
                <a:gd name="T6" fmla="*/ 562 w 1020"/>
                <a:gd name="T7" fmla="*/ 121 h 721"/>
                <a:gd name="T8" fmla="*/ 981 w 1020"/>
                <a:gd name="T9" fmla="*/ 721 h 721"/>
                <a:gd name="T10" fmla="*/ 1020 w 1020"/>
                <a:gd name="T11" fmla="*/ 672 h 721"/>
                <a:gd name="T12" fmla="*/ 551 w 1020"/>
                <a:gd name="T13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0" h="721">
                  <a:moveTo>
                    <a:pt x="551" y="0"/>
                  </a:moveTo>
                  <a:lnTo>
                    <a:pt x="0" y="534"/>
                  </a:lnTo>
                  <a:lnTo>
                    <a:pt x="60" y="606"/>
                  </a:lnTo>
                  <a:lnTo>
                    <a:pt x="562" y="121"/>
                  </a:lnTo>
                  <a:lnTo>
                    <a:pt x="981" y="721"/>
                  </a:lnTo>
                  <a:lnTo>
                    <a:pt x="1020" y="672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69">
              <a:extLst>
                <a:ext uri="{FF2B5EF4-FFF2-40B4-BE49-F238E27FC236}">
                  <a16:creationId xmlns:a16="http://schemas.microsoft.com/office/drawing/2014/main" id="{921C984C-B40F-469A-8903-503E2200C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1349" y="2086346"/>
              <a:ext cx="1254026" cy="886425"/>
            </a:xfrm>
            <a:custGeom>
              <a:avLst/>
              <a:gdLst>
                <a:gd name="T0" fmla="*/ 551 w 1020"/>
                <a:gd name="T1" fmla="*/ 0 h 721"/>
                <a:gd name="T2" fmla="*/ 0 w 1020"/>
                <a:gd name="T3" fmla="*/ 534 h 721"/>
                <a:gd name="T4" fmla="*/ 60 w 1020"/>
                <a:gd name="T5" fmla="*/ 606 h 721"/>
                <a:gd name="T6" fmla="*/ 562 w 1020"/>
                <a:gd name="T7" fmla="*/ 121 h 721"/>
                <a:gd name="T8" fmla="*/ 981 w 1020"/>
                <a:gd name="T9" fmla="*/ 721 h 721"/>
                <a:gd name="T10" fmla="*/ 1020 w 1020"/>
                <a:gd name="T11" fmla="*/ 672 h 721"/>
                <a:gd name="T12" fmla="*/ 551 w 1020"/>
                <a:gd name="T13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0" h="721">
                  <a:moveTo>
                    <a:pt x="551" y="0"/>
                  </a:moveTo>
                  <a:lnTo>
                    <a:pt x="0" y="534"/>
                  </a:lnTo>
                  <a:lnTo>
                    <a:pt x="60" y="606"/>
                  </a:lnTo>
                  <a:lnTo>
                    <a:pt x="562" y="121"/>
                  </a:lnTo>
                  <a:lnTo>
                    <a:pt x="981" y="721"/>
                  </a:lnTo>
                  <a:lnTo>
                    <a:pt x="1020" y="672"/>
                  </a:lnTo>
                  <a:lnTo>
                    <a:pt x="5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70">
              <a:extLst>
                <a:ext uri="{FF2B5EF4-FFF2-40B4-BE49-F238E27FC236}">
                  <a16:creationId xmlns:a16="http://schemas.microsoft.com/office/drawing/2014/main" id="{03AC08F9-BDF8-4B98-8EDE-119A01F6B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3271" y="2086346"/>
              <a:ext cx="1315498" cy="826182"/>
            </a:xfrm>
            <a:custGeom>
              <a:avLst/>
              <a:gdLst>
                <a:gd name="T0" fmla="*/ 194 w 194"/>
                <a:gd name="T1" fmla="*/ 0 h 122"/>
                <a:gd name="T2" fmla="*/ 95 w 194"/>
                <a:gd name="T3" fmla="*/ 35 h 122"/>
                <a:gd name="T4" fmla="*/ 0 w 194"/>
                <a:gd name="T5" fmla="*/ 122 h 122"/>
                <a:gd name="T6" fmla="*/ 94 w 194"/>
                <a:gd name="T7" fmla="*/ 97 h 122"/>
                <a:gd name="T8" fmla="*/ 194 w 194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22">
                  <a:moveTo>
                    <a:pt x="194" y="0"/>
                  </a:moveTo>
                  <a:cubicBezTo>
                    <a:pt x="178" y="6"/>
                    <a:pt x="111" y="29"/>
                    <a:pt x="95" y="3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94" y="97"/>
                    <a:pt x="94" y="97"/>
                    <a:pt x="94" y="97"/>
                  </a:cubicBezTo>
                  <a:lnTo>
                    <a:pt x="194" y="0"/>
                  </a:lnTo>
                  <a:close/>
                </a:path>
              </a:pathLst>
            </a:custGeom>
            <a:solidFill>
              <a:srgbClr val="475B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71">
              <a:extLst>
                <a:ext uri="{FF2B5EF4-FFF2-40B4-BE49-F238E27FC236}">
                  <a16:creationId xmlns:a16="http://schemas.microsoft.com/office/drawing/2014/main" id="{C4B5BD2D-A2DC-4E3B-8A23-FA5E5D98B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583" y="2045774"/>
              <a:ext cx="82373" cy="100814"/>
            </a:xfrm>
            <a:custGeom>
              <a:avLst/>
              <a:gdLst>
                <a:gd name="T0" fmla="*/ 67 w 67"/>
                <a:gd name="T1" fmla="*/ 0 h 82"/>
                <a:gd name="T2" fmla="*/ 67 w 67"/>
                <a:gd name="T3" fmla="*/ 60 h 82"/>
                <a:gd name="T4" fmla="*/ 11 w 67"/>
                <a:gd name="T5" fmla="*/ 82 h 82"/>
                <a:gd name="T6" fmla="*/ 0 w 67"/>
                <a:gd name="T7" fmla="*/ 82 h 82"/>
                <a:gd name="T8" fmla="*/ 0 w 67"/>
                <a:gd name="T9" fmla="*/ 82 h 82"/>
                <a:gd name="T10" fmla="*/ 0 w 67"/>
                <a:gd name="T11" fmla="*/ 22 h 82"/>
                <a:gd name="T12" fmla="*/ 67 w 67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2">
                  <a:moveTo>
                    <a:pt x="67" y="0"/>
                  </a:moveTo>
                  <a:lnTo>
                    <a:pt x="67" y="60"/>
                  </a:lnTo>
                  <a:lnTo>
                    <a:pt x="11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22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72">
              <a:extLst>
                <a:ext uri="{FF2B5EF4-FFF2-40B4-BE49-F238E27FC236}">
                  <a16:creationId xmlns:a16="http://schemas.microsoft.com/office/drawing/2014/main" id="{3075AB40-1D29-4425-84CD-26A0B9A3E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3271" y="2742865"/>
              <a:ext cx="711845" cy="250805"/>
            </a:xfrm>
            <a:custGeom>
              <a:avLst/>
              <a:gdLst>
                <a:gd name="T0" fmla="*/ 519 w 579"/>
                <a:gd name="T1" fmla="*/ 0 h 204"/>
                <a:gd name="T2" fmla="*/ 579 w 579"/>
                <a:gd name="T3" fmla="*/ 72 h 204"/>
                <a:gd name="T4" fmla="*/ 56 w 579"/>
                <a:gd name="T5" fmla="*/ 204 h 204"/>
                <a:gd name="T6" fmla="*/ 0 w 579"/>
                <a:gd name="T7" fmla="*/ 138 h 204"/>
                <a:gd name="T8" fmla="*/ 519 w 579"/>
                <a:gd name="T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9" h="204">
                  <a:moveTo>
                    <a:pt x="519" y="0"/>
                  </a:moveTo>
                  <a:lnTo>
                    <a:pt x="579" y="72"/>
                  </a:lnTo>
                  <a:lnTo>
                    <a:pt x="56" y="204"/>
                  </a:lnTo>
                  <a:lnTo>
                    <a:pt x="0" y="138"/>
                  </a:lnTo>
                  <a:lnTo>
                    <a:pt x="519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73">
              <a:extLst>
                <a:ext uri="{FF2B5EF4-FFF2-40B4-BE49-F238E27FC236}">
                  <a16:creationId xmlns:a16="http://schemas.microsoft.com/office/drawing/2014/main" id="{90E70BBD-9B85-4F9B-B624-79D560220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3271" y="2742865"/>
              <a:ext cx="711845" cy="250805"/>
            </a:xfrm>
            <a:custGeom>
              <a:avLst/>
              <a:gdLst>
                <a:gd name="T0" fmla="*/ 519 w 579"/>
                <a:gd name="T1" fmla="*/ 0 h 204"/>
                <a:gd name="T2" fmla="*/ 579 w 579"/>
                <a:gd name="T3" fmla="*/ 72 h 204"/>
                <a:gd name="T4" fmla="*/ 56 w 579"/>
                <a:gd name="T5" fmla="*/ 204 h 204"/>
                <a:gd name="T6" fmla="*/ 0 w 579"/>
                <a:gd name="T7" fmla="*/ 138 h 204"/>
                <a:gd name="T8" fmla="*/ 519 w 579"/>
                <a:gd name="T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9" h="204">
                  <a:moveTo>
                    <a:pt x="519" y="0"/>
                  </a:moveTo>
                  <a:lnTo>
                    <a:pt x="579" y="72"/>
                  </a:lnTo>
                  <a:lnTo>
                    <a:pt x="56" y="204"/>
                  </a:lnTo>
                  <a:lnTo>
                    <a:pt x="0" y="138"/>
                  </a:lnTo>
                  <a:lnTo>
                    <a:pt x="5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74">
              <a:extLst>
                <a:ext uri="{FF2B5EF4-FFF2-40B4-BE49-F238E27FC236}">
                  <a16:creationId xmlns:a16="http://schemas.microsoft.com/office/drawing/2014/main" id="{E66AB095-124F-418B-9675-CC90188467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0882" y="2756389"/>
              <a:ext cx="576607" cy="2830165"/>
            </a:xfrm>
            <a:custGeom>
              <a:avLst/>
              <a:gdLst>
                <a:gd name="T0" fmla="*/ 85 w 85"/>
                <a:gd name="T1" fmla="*/ 0 h 418"/>
                <a:gd name="T2" fmla="*/ 73 w 85"/>
                <a:gd name="T3" fmla="*/ 11 h 418"/>
                <a:gd name="T4" fmla="*/ 8 w 85"/>
                <a:gd name="T5" fmla="*/ 27 h 418"/>
                <a:gd name="T6" fmla="*/ 0 w 85"/>
                <a:gd name="T7" fmla="*/ 395 h 418"/>
                <a:gd name="T8" fmla="*/ 78 w 85"/>
                <a:gd name="T9" fmla="*/ 418 h 418"/>
                <a:gd name="T10" fmla="*/ 85 w 85"/>
                <a:gd name="T11" fmla="*/ 0 h 418"/>
                <a:gd name="T12" fmla="*/ 12 w 85"/>
                <a:gd name="T13" fmla="*/ 332 h 418"/>
                <a:gd name="T14" fmla="*/ 31 w 85"/>
                <a:gd name="T15" fmla="*/ 336 h 418"/>
                <a:gd name="T16" fmla="*/ 31 w 85"/>
                <a:gd name="T17" fmla="*/ 374 h 418"/>
                <a:gd name="T18" fmla="*/ 12 w 85"/>
                <a:gd name="T19" fmla="*/ 369 h 418"/>
                <a:gd name="T20" fmla="*/ 12 w 85"/>
                <a:gd name="T21" fmla="*/ 332 h 418"/>
                <a:gd name="T22" fmla="*/ 67 w 85"/>
                <a:gd name="T23" fmla="*/ 343 h 418"/>
                <a:gd name="T24" fmla="*/ 66 w 85"/>
                <a:gd name="T25" fmla="*/ 383 h 418"/>
                <a:gd name="T26" fmla="*/ 45 w 85"/>
                <a:gd name="T27" fmla="*/ 378 h 418"/>
                <a:gd name="T28" fmla="*/ 46 w 85"/>
                <a:gd name="T29" fmla="*/ 339 h 418"/>
                <a:gd name="T30" fmla="*/ 67 w 85"/>
                <a:gd name="T31" fmla="*/ 34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418">
                  <a:moveTo>
                    <a:pt x="85" y="0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78" y="418"/>
                    <a:pt x="78" y="418"/>
                    <a:pt x="78" y="418"/>
                  </a:cubicBezTo>
                  <a:cubicBezTo>
                    <a:pt x="85" y="0"/>
                    <a:pt x="85" y="0"/>
                    <a:pt x="85" y="0"/>
                  </a:cubicBezTo>
                  <a:moveTo>
                    <a:pt x="12" y="332"/>
                  </a:moveTo>
                  <a:cubicBezTo>
                    <a:pt x="31" y="336"/>
                    <a:pt x="31" y="336"/>
                    <a:pt x="31" y="336"/>
                  </a:cubicBezTo>
                  <a:cubicBezTo>
                    <a:pt x="31" y="374"/>
                    <a:pt x="31" y="374"/>
                    <a:pt x="31" y="374"/>
                  </a:cubicBezTo>
                  <a:cubicBezTo>
                    <a:pt x="12" y="369"/>
                    <a:pt x="12" y="369"/>
                    <a:pt x="12" y="369"/>
                  </a:cubicBezTo>
                  <a:cubicBezTo>
                    <a:pt x="12" y="332"/>
                    <a:pt x="12" y="332"/>
                    <a:pt x="12" y="332"/>
                  </a:cubicBezTo>
                  <a:moveTo>
                    <a:pt x="67" y="343"/>
                  </a:moveTo>
                  <a:cubicBezTo>
                    <a:pt x="66" y="383"/>
                    <a:pt x="66" y="383"/>
                    <a:pt x="66" y="383"/>
                  </a:cubicBezTo>
                  <a:cubicBezTo>
                    <a:pt x="45" y="378"/>
                    <a:pt x="45" y="378"/>
                    <a:pt x="45" y="378"/>
                  </a:cubicBezTo>
                  <a:cubicBezTo>
                    <a:pt x="46" y="339"/>
                    <a:pt x="46" y="339"/>
                    <a:pt x="46" y="339"/>
                  </a:cubicBezTo>
                  <a:cubicBezTo>
                    <a:pt x="56" y="341"/>
                    <a:pt x="67" y="343"/>
                    <a:pt x="67" y="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75">
              <a:extLst>
                <a:ext uri="{FF2B5EF4-FFF2-40B4-BE49-F238E27FC236}">
                  <a16:creationId xmlns:a16="http://schemas.microsoft.com/office/drawing/2014/main" id="{4806F411-F49C-4F56-9338-7AF9B7EDF0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0882" y="2756389"/>
              <a:ext cx="576607" cy="2830165"/>
            </a:xfrm>
            <a:custGeom>
              <a:avLst/>
              <a:gdLst>
                <a:gd name="T0" fmla="*/ 45 w 85"/>
                <a:gd name="T1" fmla="*/ 378 h 418"/>
                <a:gd name="T2" fmla="*/ 45 w 85"/>
                <a:gd name="T3" fmla="*/ 378 h 418"/>
                <a:gd name="T4" fmla="*/ 46 w 85"/>
                <a:gd name="T5" fmla="*/ 339 h 418"/>
                <a:gd name="T6" fmla="*/ 53 w 85"/>
                <a:gd name="T7" fmla="*/ 340 h 418"/>
                <a:gd name="T8" fmla="*/ 53 w 85"/>
                <a:gd name="T9" fmla="*/ 340 h 418"/>
                <a:gd name="T10" fmla="*/ 60 w 85"/>
                <a:gd name="T11" fmla="*/ 342 h 418"/>
                <a:gd name="T12" fmla="*/ 67 w 85"/>
                <a:gd name="T13" fmla="*/ 343 h 418"/>
                <a:gd name="T14" fmla="*/ 67 w 85"/>
                <a:gd name="T15" fmla="*/ 343 h 418"/>
                <a:gd name="T16" fmla="*/ 67 w 85"/>
                <a:gd name="T17" fmla="*/ 343 h 418"/>
                <a:gd name="T18" fmla="*/ 67 w 85"/>
                <a:gd name="T19" fmla="*/ 343 h 418"/>
                <a:gd name="T20" fmla="*/ 67 w 85"/>
                <a:gd name="T21" fmla="*/ 343 h 418"/>
                <a:gd name="T22" fmla="*/ 67 w 85"/>
                <a:gd name="T23" fmla="*/ 343 h 418"/>
                <a:gd name="T24" fmla="*/ 67 w 85"/>
                <a:gd name="T25" fmla="*/ 343 h 418"/>
                <a:gd name="T26" fmla="*/ 67 w 85"/>
                <a:gd name="T27" fmla="*/ 343 h 418"/>
                <a:gd name="T28" fmla="*/ 66 w 85"/>
                <a:gd name="T29" fmla="*/ 380 h 418"/>
                <a:gd name="T30" fmla="*/ 66 w 85"/>
                <a:gd name="T31" fmla="*/ 380 h 418"/>
                <a:gd name="T32" fmla="*/ 66 w 85"/>
                <a:gd name="T33" fmla="*/ 383 h 418"/>
                <a:gd name="T34" fmla="*/ 45 w 85"/>
                <a:gd name="T35" fmla="*/ 378 h 418"/>
                <a:gd name="T36" fmla="*/ 12 w 85"/>
                <a:gd name="T37" fmla="*/ 369 h 418"/>
                <a:gd name="T38" fmla="*/ 12 w 85"/>
                <a:gd name="T39" fmla="*/ 332 h 418"/>
                <a:gd name="T40" fmla="*/ 19 w 85"/>
                <a:gd name="T41" fmla="*/ 334 h 418"/>
                <a:gd name="T42" fmla="*/ 31 w 85"/>
                <a:gd name="T43" fmla="*/ 336 h 418"/>
                <a:gd name="T44" fmla="*/ 31 w 85"/>
                <a:gd name="T45" fmla="*/ 371 h 418"/>
                <a:gd name="T46" fmla="*/ 31 w 85"/>
                <a:gd name="T47" fmla="*/ 371 h 418"/>
                <a:gd name="T48" fmla="*/ 31 w 85"/>
                <a:gd name="T49" fmla="*/ 374 h 418"/>
                <a:gd name="T50" fmla="*/ 12 w 85"/>
                <a:gd name="T51" fmla="*/ 369 h 418"/>
                <a:gd name="T52" fmla="*/ 85 w 85"/>
                <a:gd name="T53" fmla="*/ 0 h 418"/>
                <a:gd name="T54" fmla="*/ 73 w 85"/>
                <a:gd name="T55" fmla="*/ 11 h 418"/>
                <a:gd name="T56" fmla="*/ 8 w 85"/>
                <a:gd name="T57" fmla="*/ 27 h 418"/>
                <a:gd name="T58" fmla="*/ 0 w 85"/>
                <a:gd name="T59" fmla="*/ 395 h 418"/>
                <a:gd name="T60" fmla="*/ 78 w 85"/>
                <a:gd name="T61" fmla="*/ 418 h 418"/>
                <a:gd name="T62" fmla="*/ 79 w 85"/>
                <a:gd name="T63" fmla="*/ 336 h 418"/>
                <a:gd name="T64" fmla="*/ 74 w 85"/>
                <a:gd name="T65" fmla="*/ 330 h 418"/>
                <a:gd name="T66" fmla="*/ 80 w 85"/>
                <a:gd name="T67" fmla="*/ 331 h 418"/>
                <a:gd name="T68" fmla="*/ 85 w 85"/>
                <a:gd name="T69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5" h="418">
                  <a:moveTo>
                    <a:pt x="45" y="378"/>
                  </a:moveTo>
                  <a:cubicBezTo>
                    <a:pt x="45" y="378"/>
                    <a:pt x="45" y="378"/>
                    <a:pt x="45" y="378"/>
                  </a:cubicBezTo>
                  <a:cubicBezTo>
                    <a:pt x="46" y="339"/>
                    <a:pt x="46" y="339"/>
                    <a:pt x="46" y="339"/>
                  </a:cubicBezTo>
                  <a:cubicBezTo>
                    <a:pt x="48" y="339"/>
                    <a:pt x="51" y="340"/>
                    <a:pt x="53" y="340"/>
                  </a:cubicBezTo>
                  <a:cubicBezTo>
                    <a:pt x="53" y="340"/>
                    <a:pt x="53" y="340"/>
                    <a:pt x="53" y="340"/>
                  </a:cubicBezTo>
                  <a:cubicBezTo>
                    <a:pt x="60" y="342"/>
                    <a:pt x="60" y="342"/>
                    <a:pt x="60" y="342"/>
                  </a:cubicBezTo>
                  <a:cubicBezTo>
                    <a:pt x="64" y="343"/>
                    <a:pt x="67" y="343"/>
                    <a:pt x="67" y="343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66" y="380"/>
                    <a:pt x="66" y="380"/>
                    <a:pt x="66" y="380"/>
                  </a:cubicBezTo>
                  <a:cubicBezTo>
                    <a:pt x="66" y="380"/>
                    <a:pt x="66" y="380"/>
                    <a:pt x="66" y="380"/>
                  </a:cubicBezTo>
                  <a:cubicBezTo>
                    <a:pt x="66" y="383"/>
                    <a:pt x="66" y="383"/>
                    <a:pt x="66" y="383"/>
                  </a:cubicBezTo>
                  <a:cubicBezTo>
                    <a:pt x="45" y="378"/>
                    <a:pt x="45" y="378"/>
                    <a:pt x="45" y="378"/>
                  </a:cubicBezTo>
                  <a:moveTo>
                    <a:pt x="12" y="369"/>
                  </a:moveTo>
                  <a:cubicBezTo>
                    <a:pt x="12" y="332"/>
                    <a:pt x="12" y="332"/>
                    <a:pt x="12" y="332"/>
                  </a:cubicBezTo>
                  <a:cubicBezTo>
                    <a:pt x="19" y="334"/>
                    <a:pt x="19" y="334"/>
                    <a:pt x="19" y="334"/>
                  </a:cubicBezTo>
                  <a:cubicBezTo>
                    <a:pt x="31" y="336"/>
                    <a:pt x="31" y="336"/>
                    <a:pt x="31" y="336"/>
                  </a:cubicBezTo>
                  <a:cubicBezTo>
                    <a:pt x="31" y="371"/>
                    <a:pt x="31" y="371"/>
                    <a:pt x="31" y="371"/>
                  </a:cubicBezTo>
                  <a:cubicBezTo>
                    <a:pt x="31" y="371"/>
                    <a:pt x="31" y="371"/>
                    <a:pt x="31" y="371"/>
                  </a:cubicBezTo>
                  <a:cubicBezTo>
                    <a:pt x="31" y="374"/>
                    <a:pt x="31" y="374"/>
                    <a:pt x="31" y="374"/>
                  </a:cubicBezTo>
                  <a:cubicBezTo>
                    <a:pt x="12" y="369"/>
                    <a:pt x="12" y="369"/>
                    <a:pt x="12" y="369"/>
                  </a:cubicBezTo>
                  <a:moveTo>
                    <a:pt x="85" y="0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78" y="418"/>
                    <a:pt x="78" y="418"/>
                    <a:pt x="78" y="418"/>
                  </a:cubicBezTo>
                  <a:cubicBezTo>
                    <a:pt x="79" y="336"/>
                    <a:pt x="79" y="336"/>
                    <a:pt x="79" y="336"/>
                  </a:cubicBezTo>
                  <a:cubicBezTo>
                    <a:pt x="74" y="330"/>
                    <a:pt x="74" y="330"/>
                    <a:pt x="74" y="330"/>
                  </a:cubicBezTo>
                  <a:cubicBezTo>
                    <a:pt x="80" y="331"/>
                    <a:pt x="80" y="331"/>
                    <a:pt x="80" y="331"/>
                  </a:cubicBezTo>
                  <a:cubicBezTo>
                    <a:pt x="85" y="0"/>
                    <a:pt x="85" y="0"/>
                    <a:pt x="85" y="0"/>
                  </a:cubicBezTo>
                </a:path>
              </a:pathLst>
            </a:custGeom>
            <a:solidFill>
              <a:srgbClr val="4255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76">
              <a:extLst>
                <a:ext uri="{FF2B5EF4-FFF2-40B4-BE49-F238E27FC236}">
                  <a16:creationId xmlns:a16="http://schemas.microsoft.com/office/drawing/2014/main" id="{6BD102FF-1C50-4D4F-A514-F1EE6B5D64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050" y="2235107"/>
              <a:ext cx="575377" cy="778234"/>
            </a:xfrm>
            <a:custGeom>
              <a:avLst/>
              <a:gdLst>
                <a:gd name="T0" fmla="*/ 468 w 468"/>
                <a:gd name="T1" fmla="*/ 600 h 633"/>
                <a:gd name="T2" fmla="*/ 297 w 468"/>
                <a:gd name="T3" fmla="*/ 633 h 633"/>
                <a:gd name="T4" fmla="*/ 297 w 468"/>
                <a:gd name="T5" fmla="*/ 463 h 633"/>
                <a:gd name="T6" fmla="*/ 0 w 468"/>
                <a:gd name="T7" fmla="*/ 44 h 633"/>
                <a:gd name="T8" fmla="*/ 49 w 468"/>
                <a:gd name="T9" fmla="*/ 0 h 633"/>
                <a:gd name="T10" fmla="*/ 468 w 468"/>
                <a:gd name="T11" fmla="*/ 60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8" h="633">
                  <a:moveTo>
                    <a:pt x="468" y="600"/>
                  </a:moveTo>
                  <a:lnTo>
                    <a:pt x="297" y="633"/>
                  </a:lnTo>
                  <a:lnTo>
                    <a:pt x="297" y="463"/>
                  </a:lnTo>
                  <a:lnTo>
                    <a:pt x="0" y="44"/>
                  </a:lnTo>
                  <a:lnTo>
                    <a:pt x="49" y="0"/>
                  </a:lnTo>
                  <a:lnTo>
                    <a:pt x="468" y="600"/>
                  </a:lnTo>
                  <a:close/>
                </a:path>
              </a:pathLst>
            </a:custGeom>
            <a:solidFill>
              <a:srgbClr val="3740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77">
              <a:extLst>
                <a:ext uri="{FF2B5EF4-FFF2-40B4-BE49-F238E27FC236}">
                  <a16:creationId xmlns:a16="http://schemas.microsoft.com/office/drawing/2014/main" id="{77406C80-E4DD-47F4-9671-0332D2E8C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050" y="2235107"/>
              <a:ext cx="575377" cy="778234"/>
            </a:xfrm>
            <a:custGeom>
              <a:avLst/>
              <a:gdLst>
                <a:gd name="T0" fmla="*/ 468 w 468"/>
                <a:gd name="T1" fmla="*/ 600 h 633"/>
                <a:gd name="T2" fmla="*/ 297 w 468"/>
                <a:gd name="T3" fmla="*/ 633 h 633"/>
                <a:gd name="T4" fmla="*/ 297 w 468"/>
                <a:gd name="T5" fmla="*/ 463 h 633"/>
                <a:gd name="T6" fmla="*/ 0 w 468"/>
                <a:gd name="T7" fmla="*/ 44 h 633"/>
                <a:gd name="T8" fmla="*/ 49 w 468"/>
                <a:gd name="T9" fmla="*/ 0 h 633"/>
                <a:gd name="T10" fmla="*/ 468 w 468"/>
                <a:gd name="T11" fmla="*/ 60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8" h="633">
                  <a:moveTo>
                    <a:pt x="468" y="600"/>
                  </a:moveTo>
                  <a:lnTo>
                    <a:pt x="297" y="633"/>
                  </a:lnTo>
                  <a:lnTo>
                    <a:pt x="297" y="463"/>
                  </a:lnTo>
                  <a:lnTo>
                    <a:pt x="0" y="44"/>
                  </a:lnTo>
                  <a:lnTo>
                    <a:pt x="49" y="0"/>
                  </a:lnTo>
                  <a:lnTo>
                    <a:pt x="468" y="60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78">
              <a:extLst>
                <a:ext uri="{FF2B5EF4-FFF2-40B4-BE49-F238E27FC236}">
                  <a16:creationId xmlns:a16="http://schemas.microsoft.com/office/drawing/2014/main" id="{312248C9-2AF4-4212-A731-92D90E5D12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2025" y="5005030"/>
              <a:ext cx="47948" cy="249576"/>
            </a:xfrm>
            <a:custGeom>
              <a:avLst/>
              <a:gdLst>
                <a:gd name="T0" fmla="*/ 0 w 39"/>
                <a:gd name="T1" fmla="*/ 0 h 203"/>
                <a:gd name="T2" fmla="*/ 39 w 39"/>
                <a:gd name="T3" fmla="*/ 11 h 203"/>
                <a:gd name="T4" fmla="*/ 39 w 39"/>
                <a:gd name="T5" fmla="*/ 198 h 203"/>
                <a:gd name="T6" fmla="*/ 0 w 39"/>
                <a:gd name="T7" fmla="*/ 203 h 203"/>
                <a:gd name="T8" fmla="*/ 0 w 39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03">
                  <a:moveTo>
                    <a:pt x="0" y="0"/>
                  </a:moveTo>
                  <a:lnTo>
                    <a:pt x="39" y="11"/>
                  </a:lnTo>
                  <a:lnTo>
                    <a:pt x="39" y="198"/>
                  </a:lnTo>
                  <a:lnTo>
                    <a:pt x="0" y="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79">
              <a:extLst>
                <a:ext uri="{FF2B5EF4-FFF2-40B4-BE49-F238E27FC236}">
                  <a16:creationId xmlns:a16="http://schemas.microsoft.com/office/drawing/2014/main" id="{87E01A02-E858-4126-B9E9-36391AC4D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2025" y="5005030"/>
              <a:ext cx="47948" cy="249576"/>
            </a:xfrm>
            <a:custGeom>
              <a:avLst/>
              <a:gdLst>
                <a:gd name="T0" fmla="*/ 0 w 39"/>
                <a:gd name="T1" fmla="*/ 0 h 203"/>
                <a:gd name="T2" fmla="*/ 39 w 39"/>
                <a:gd name="T3" fmla="*/ 11 h 203"/>
                <a:gd name="T4" fmla="*/ 39 w 39"/>
                <a:gd name="T5" fmla="*/ 198 h 203"/>
                <a:gd name="T6" fmla="*/ 0 w 39"/>
                <a:gd name="T7" fmla="*/ 203 h 203"/>
                <a:gd name="T8" fmla="*/ 0 w 39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03">
                  <a:moveTo>
                    <a:pt x="0" y="0"/>
                  </a:moveTo>
                  <a:lnTo>
                    <a:pt x="39" y="11"/>
                  </a:lnTo>
                  <a:lnTo>
                    <a:pt x="39" y="198"/>
                  </a:lnTo>
                  <a:lnTo>
                    <a:pt x="0" y="203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80">
              <a:extLst>
                <a:ext uri="{FF2B5EF4-FFF2-40B4-BE49-F238E27FC236}">
                  <a16:creationId xmlns:a16="http://schemas.microsoft.com/office/drawing/2014/main" id="{8FDBC8F7-7FE2-49DA-8462-80DB664E6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730" y="5059126"/>
              <a:ext cx="100814" cy="270476"/>
            </a:xfrm>
            <a:custGeom>
              <a:avLst/>
              <a:gdLst>
                <a:gd name="T0" fmla="*/ 5 w 82"/>
                <a:gd name="T1" fmla="*/ 0 h 220"/>
                <a:gd name="T2" fmla="*/ 82 w 82"/>
                <a:gd name="T3" fmla="*/ 16 h 220"/>
                <a:gd name="T4" fmla="*/ 77 w 82"/>
                <a:gd name="T5" fmla="*/ 220 h 220"/>
                <a:gd name="T6" fmla="*/ 77 w 82"/>
                <a:gd name="T7" fmla="*/ 220 h 220"/>
                <a:gd name="T8" fmla="*/ 0 w 82"/>
                <a:gd name="T9" fmla="*/ 203 h 220"/>
                <a:gd name="T10" fmla="*/ 5 w 82"/>
                <a:gd name="T1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220">
                  <a:moveTo>
                    <a:pt x="5" y="0"/>
                  </a:moveTo>
                  <a:lnTo>
                    <a:pt x="82" y="16"/>
                  </a:lnTo>
                  <a:lnTo>
                    <a:pt x="77" y="220"/>
                  </a:lnTo>
                  <a:lnTo>
                    <a:pt x="77" y="220"/>
                  </a:lnTo>
                  <a:lnTo>
                    <a:pt x="0" y="20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81">
              <a:extLst>
                <a:ext uri="{FF2B5EF4-FFF2-40B4-BE49-F238E27FC236}">
                  <a16:creationId xmlns:a16="http://schemas.microsoft.com/office/drawing/2014/main" id="{0C6ECFBB-9115-4CA2-A26F-923D034B31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730" y="5059126"/>
              <a:ext cx="100814" cy="270476"/>
            </a:xfrm>
            <a:custGeom>
              <a:avLst/>
              <a:gdLst>
                <a:gd name="T0" fmla="*/ 5 w 82"/>
                <a:gd name="T1" fmla="*/ 0 h 220"/>
                <a:gd name="T2" fmla="*/ 82 w 82"/>
                <a:gd name="T3" fmla="*/ 16 h 220"/>
                <a:gd name="T4" fmla="*/ 77 w 82"/>
                <a:gd name="T5" fmla="*/ 220 h 220"/>
                <a:gd name="T6" fmla="*/ 77 w 82"/>
                <a:gd name="T7" fmla="*/ 220 h 220"/>
                <a:gd name="T8" fmla="*/ 0 w 82"/>
                <a:gd name="T9" fmla="*/ 203 h 220"/>
                <a:gd name="T10" fmla="*/ 5 w 82"/>
                <a:gd name="T1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220">
                  <a:moveTo>
                    <a:pt x="5" y="0"/>
                  </a:moveTo>
                  <a:lnTo>
                    <a:pt x="82" y="16"/>
                  </a:lnTo>
                  <a:lnTo>
                    <a:pt x="77" y="220"/>
                  </a:lnTo>
                  <a:lnTo>
                    <a:pt x="77" y="220"/>
                  </a:lnTo>
                  <a:lnTo>
                    <a:pt x="0" y="203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82">
              <a:extLst>
                <a:ext uri="{FF2B5EF4-FFF2-40B4-BE49-F238E27FC236}">
                  <a16:creationId xmlns:a16="http://schemas.microsoft.com/office/drawing/2014/main" id="{37E2EB69-338A-4C74-979B-CEC8A63EA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730" y="5059126"/>
              <a:ext cx="100814" cy="270476"/>
            </a:xfrm>
            <a:custGeom>
              <a:avLst/>
              <a:gdLst>
                <a:gd name="T0" fmla="*/ 5 w 82"/>
                <a:gd name="T1" fmla="*/ 0 h 220"/>
                <a:gd name="T2" fmla="*/ 0 w 82"/>
                <a:gd name="T3" fmla="*/ 203 h 220"/>
                <a:gd name="T4" fmla="*/ 77 w 82"/>
                <a:gd name="T5" fmla="*/ 220 h 220"/>
                <a:gd name="T6" fmla="*/ 77 w 82"/>
                <a:gd name="T7" fmla="*/ 220 h 220"/>
                <a:gd name="T8" fmla="*/ 82 w 82"/>
                <a:gd name="T9" fmla="*/ 16 h 220"/>
                <a:gd name="T10" fmla="*/ 5 w 82"/>
                <a:gd name="T1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220">
                  <a:moveTo>
                    <a:pt x="5" y="0"/>
                  </a:moveTo>
                  <a:lnTo>
                    <a:pt x="0" y="203"/>
                  </a:lnTo>
                  <a:lnTo>
                    <a:pt x="77" y="220"/>
                  </a:lnTo>
                  <a:lnTo>
                    <a:pt x="77" y="220"/>
                  </a:lnTo>
                  <a:lnTo>
                    <a:pt x="82" y="1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83">
              <a:extLst>
                <a:ext uri="{FF2B5EF4-FFF2-40B4-BE49-F238E27FC236}">
                  <a16:creationId xmlns:a16="http://schemas.microsoft.com/office/drawing/2014/main" id="{CDC29639-B17C-4D7C-9DB6-A97FFAD1D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730" y="5059126"/>
              <a:ext cx="100814" cy="270476"/>
            </a:xfrm>
            <a:custGeom>
              <a:avLst/>
              <a:gdLst>
                <a:gd name="T0" fmla="*/ 5 w 82"/>
                <a:gd name="T1" fmla="*/ 0 h 220"/>
                <a:gd name="T2" fmla="*/ 0 w 82"/>
                <a:gd name="T3" fmla="*/ 203 h 220"/>
                <a:gd name="T4" fmla="*/ 77 w 82"/>
                <a:gd name="T5" fmla="*/ 220 h 220"/>
                <a:gd name="T6" fmla="*/ 77 w 82"/>
                <a:gd name="T7" fmla="*/ 220 h 220"/>
                <a:gd name="T8" fmla="*/ 82 w 82"/>
                <a:gd name="T9" fmla="*/ 16 h 220"/>
                <a:gd name="T10" fmla="*/ 5 w 82"/>
                <a:gd name="T1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220">
                  <a:moveTo>
                    <a:pt x="5" y="0"/>
                  </a:moveTo>
                  <a:lnTo>
                    <a:pt x="0" y="203"/>
                  </a:lnTo>
                  <a:lnTo>
                    <a:pt x="77" y="220"/>
                  </a:lnTo>
                  <a:lnTo>
                    <a:pt x="77" y="220"/>
                  </a:lnTo>
                  <a:lnTo>
                    <a:pt x="82" y="1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84">
              <a:extLst>
                <a:ext uri="{FF2B5EF4-FFF2-40B4-BE49-F238E27FC236}">
                  <a16:creationId xmlns:a16="http://schemas.microsoft.com/office/drawing/2014/main" id="{71F1B06D-984B-4368-8937-E81DEF0F7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9540" y="2268302"/>
              <a:ext cx="887654" cy="3318252"/>
            </a:xfrm>
            <a:custGeom>
              <a:avLst/>
              <a:gdLst>
                <a:gd name="T0" fmla="*/ 77 w 131"/>
                <a:gd name="T1" fmla="*/ 3 h 490"/>
                <a:gd name="T2" fmla="*/ 7 w 131"/>
                <a:gd name="T3" fmla="*/ 72 h 490"/>
                <a:gd name="T4" fmla="*/ 0 w 131"/>
                <a:gd name="T5" fmla="*/ 490 h 490"/>
                <a:gd name="T6" fmla="*/ 50 w 131"/>
                <a:gd name="T7" fmla="*/ 482 h 490"/>
                <a:gd name="T8" fmla="*/ 50 w 131"/>
                <a:gd name="T9" fmla="*/ 480 h 490"/>
                <a:gd name="T10" fmla="*/ 80 w 131"/>
                <a:gd name="T11" fmla="*/ 476 h 490"/>
                <a:gd name="T12" fmla="*/ 81 w 131"/>
                <a:gd name="T13" fmla="*/ 419 h 490"/>
                <a:gd name="T14" fmla="*/ 85 w 131"/>
                <a:gd name="T15" fmla="*/ 418 h 490"/>
                <a:gd name="T16" fmla="*/ 85 w 131"/>
                <a:gd name="T17" fmla="*/ 477 h 490"/>
                <a:gd name="T18" fmla="*/ 129 w 131"/>
                <a:gd name="T19" fmla="*/ 469 h 490"/>
                <a:gd name="T20" fmla="*/ 131 w 131"/>
                <a:gd name="T21" fmla="*/ 110 h 490"/>
                <a:gd name="T22" fmla="*/ 131 w 131"/>
                <a:gd name="T23" fmla="*/ 79 h 490"/>
                <a:gd name="T24" fmla="*/ 77 w 131"/>
                <a:gd name="T25" fmla="*/ 3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490">
                  <a:moveTo>
                    <a:pt x="77" y="3"/>
                  </a:moveTo>
                  <a:cubicBezTo>
                    <a:pt x="7" y="72"/>
                    <a:pt x="7" y="72"/>
                    <a:pt x="7" y="72"/>
                  </a:cubicBezTo>
                  <a:cubicBezTo>
                    <a:pt x="0" y="490"/>
                    <a:pt x="0" y="490"/>
                    <a:pt x="0" y="490"/>
                  </a:cubicBezTo>
                  <a:cubicBezTo>
                    <a:pt x="50" y="482"/>
                    <a:pt x="50" y="482"/>
                    <a:pt x="50" y="482"/>
                  </a:cubicBezTo>
                  <a:cubicBezTo>
                    <a:pt x="50" y="480"/>
                    <a:pt x="50" y="480"/>
                    <a:pt x="50" y="480"/>
                  </a:cubicBezTo>
                  <a:cubicBezTo>
                    <a:pt x="80" y="476"/>
                    <a:pt x="80" y="476"/>
                    <a:pt x="80" y="476"/>
                  </a:cubicBezTo>
                  <a:cubicBezTo>
                    <a:pt x="81" y="419"/>
                    <a:pt x="81" y="419"/>
                    <a:pt x="81" y="419"/>
                  </a:cubicBezTo>
                  <a:cubicBezTo>
                    <a:pt x="85" y="418"/>
                    <a:pt x="85" y="418"/>
                    <a:pt x="85" y="418"/>
                  </a:cubicBezTo>
                  <a:cubicBezTo>
                    <a:pt x="85" y="477"/>
                    <a:pt x="85" y="477"/>
                    <a:pt x="85" y="477"/>
                  </a:cubicBezTo>
                  <a:cubicBezTo>
                    <a:pt x="129" y="469"/>
                    <a:pt x="129" y="469"/>
                    <a:pt x="129" y="469"/>
                  </a:cubicBezTo>
                  <a:cubicBezTo>
                    <a:pt x="130" y="303"/>
                    <a:pt x="129" y="382"/>
                    <a:pt x="131" y="110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75" y="0"/>
                    <a:pt x="83" y="11"/>
                    <a:pt x="77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85">
              <a:extLst>
                <a:ext uri="{FF2B5EF4-FFF2-40B4-BE49-F238E27FC236}">
                  <a16:creationId xmlns:a16="http://schemas.microsoft.com/office/drawing/2014/main" id="{1B2F3A3A-5D7A-43AE-8F5E-0116F3F2FE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9540" y="2268302"/>
              <a:ext cx="887654" cy="3318252"/>
            </a:xfrm>
            <a:custGeom>
              <a:avLst/>
              <a:gdLst>
                <a:gd name="T0" fmla="*/ 59 w 131"/>
                <a:gd name="T1" fmla="*/ 445 h 490"/>
                <a:gd name="T2" fmla="*/ 59 w 131"/>
                <a:gd name="T3" fmla="*/ 479 h 490"/>
                <a:gd name="T4" fmla="*/ 59 w 131"/>
                <a:gd name="T5" fmla="*/ 445 h 490"/>
                <a:gd name="T6" fmla="*/ 108 w 131"/>
                <a:gd name="T7" fmla="*/ 444 h 490"/>
                <a:gd name="T8" fmla="*/ 108 w 131"/>
                <a:gd name="T9" fmla="*/ 473 h 490"/>
                <a:gd name="T10" fmla="*/ 116 w 131"/>
                <a:gd name="T11" fmla="*/ 472 h 490"/>
                <a:gd name="T12" fmla="*/ 116 w 131"/>
                <a:gd name="T13" fmla="*/ 445 h 490"/>
                <a:gd name="T14" fmla="*/ 108 w 131"/>
                <a:gd name="T15" fmla="*/ 444 h 490"/>
                <a:gd name="T16" fmla="*/ 87 w 131"/>
                <a:gd name="T17" fmla="*/ 439 h 490"/>
                <a:gd name="T18" fmla="*/ 87 w 131"/>
                <a:gd name="T19" fmla="*/ 476 h 490"/>
                <a:gd name="T20" fmla="*/ 87 w 131"/>
                <a:gd name="T21" fmla="*/ 476 h 490"/>
                <a:gd name="T22" fmla="*/ 87 w 131"/>
                <a:gd name="T23" fmla="*/ 468 h 490"/>
                <a:gd name="T24" fmla="*/ 87 w 131"/>
                <a:gd name="T25" fmla="*/ 439 h 490"/>
                <a:gd name="T26" fmla="*/ 59 w 131"/>
                <a:gd name="T27" fmla="*/ 434 h 490"/>
                <a:gd name="T28" fmla="*/ 59 w 131"/>
                <a:gd name="T29" fmla="*/ 434 h 490"/>
                <a:gd name="T30" fmla="*/ 59 w 131"/>
                <a:gd name="T31" fmla="*/ 434 h 490"/>
                <a:gd name="T32" fmla="*/ 1 w 131"/>
                <a:gd name="T33" fmla="*/ 408 h 490"/>
                <a:gd name="T34" fmla="*/ 0 w 131"/>
                <a:gd name="T35" fmla="*/ 490 h 490"/>
                <a:gd name="T36" fmla="*/ 44 w 131"/>
                <a:gd name="T37" fmla="*/ 483 h 490"/>
                <a:gd name="T38" fmla="*/ 45 w 131"/>
                <a:gd name="T39" fmla="*/ 422 h 490"/>
                <a:gd name="T40" fmla="*/ 8 w 131"/>
                <a:gd name="T41" fmla="*/ 415 h 490"/>
                <a:gd name="T42" fmla="*/ 1 w 131"/>
                <a:gd name="T43" fmla="*/ 408 h 490"/>
                <a:gd name="T44" fmla="*/ 77 w 131"/>
                <a:gd name="T45" fmla="*/ 3 h 490"/>
                <a:gd name="T46" fmla="*/ 7 w 131"/>
                <a:gd name="T47" fmla="*/ 72 h 490"/>
                <a:gd name="T48" fmla="*/ 2 w 131"/>
                <a:gd name="T49" fmla="*/ 403 h 490"/>
                <a:gd name="T50" fmla="*/ 129 w 131"/>
                <a:gd name="T51" fmla="*/ 426 h 490"/>
                <a:gd name="T52" fmla="*/ 131 w 131"/>
                <a:gd name="T53" fmla="*/ 110 h 490"/>
                <a:gd name="T54" fmla="*/ 131 w 131"/>
                <a:gd name="T55" fmla="*/ 79 h 490"/>
                <a:gd name="T56" fmla="*/ 77 w 131"/>
                <a:gd name="T57" fmla="*/ 3 h 490"/>
                <a:gd name="T58" fmla="*/ 77 w 131"/>
                <a:gd name="T59" fmla="*/ 3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1" h="490">
                  <a:moveTo>
                    <a:pt x="59" y="445"/>
                  </a:moveTo>
                  <a:cubicBezTo>
                    <a:pt x="59" y="457"/>
                    <a:pt x="59" y="476"/>
                    <a:pt x="59" y="479"/>
                  </a:cubicBezTo>
                  <a:cubicBezTo>
                    <a:pt x="59" y="477"/>
                    <a:pt x="59" y="458"/>
                    <a:pt x="59" y="445"/>
                  </a:cubicBezTo>
                  <a:moveTo>
                    <a:pt x="108" y="444"/>
                  </a:moveTo>
                  <a:cubicBezTo>
                    <a:pt x="108" y="473"/>
                    <a:pt x="108" y="473"/>
                    <a:pt x="108" y="473"/>
                  </a:cubicBezTo>
                  <a:cubicBezTo>
                    <a:pt x="116" y="472"/>
                    <a:pt x="116" y="472"/>
                    <a:pt x="116" y="472"/>
                  </a:cubicBezTo>
                  <a:cubicBezTo>
                    <a:pt x="116" y="445"/>
                    <a:pt x="116" y="445"/>
                    <a:pt x="116" y="445"/>
                  </a:cubicBezTo>
                  <a:cubicBezTo>
                    <a:pt x="108" y="444"/>
                    <a:pt x="108" y="444"/>
                    <a:pt x="108" y="444"/>
                  </a:cubicBezTo>
                  <a:moveTo>
                    <a:pt x="87" y="439"/>
                  </a:moveTo>
                  <a:cubicBezTo>
                    <a:pt x="87" y="476"/>
                    <a:pt x="87" y="476"/>
                    <a:pt x="87" y="476"/>
                  </a:cubicBezTo>
                  <a:cubicBezTo>
                    <a:pt x="87" y="476"/>
                    <a:pt x="87" y="476"/>
                    <a:pt x="87" y="476"/>
                  </a:cubicBezTo>
                  <a:cubicBezTo>
                    <a:pt x="87" y="468"/>
                    <a:pt x="87" y="468"/>
                    <a:pt x="87" y="468"/>
                  </a:cubicBezTo>
                  <a:cubicBezTo>
                    <a:pt x="87" y="439"/>
                    <a:pt x="87" y="439"/>
                    <a:pt x="87" y="439"/>
                  </a:cubicBezTo>
                  <a:moveTo>
                    <a:pt x="59" y="434"/>
                  </a:moveTo>
                  <a:cubicBezTo>
                    <a:pt x="59" y="434"/>
                    <a:pt x="59" y="434"/>
                    <a:pt x="59" y="434"/>
                  </a:cubicBezTo>
                  <a:cubicBezTo>
                    <a:pt x="59" y="434"/>
                    <a:pt x="59" y="434"/>
                    <a:pt x="59" y="434"/>
                  </a:cubicBezTo>
                  <a:moveTo>
                    <a:pt x="1" y="408"/>
                  </a:moveTo>
                  <a:cubicBezTo>
                    <a:pt x="0" y="490"/>
                    <a:pt x="0" y="490"/>
                    <a:pt x="0" y="490"/>
                  </a:cubicBezTo>
                  <a:cubicBezTo>
                    <a:pt x="44" y="483"/>
                    <a:pt x="44" y="483"/>
                    <a:pt x="44" y="483"/>
                  </a:cubicBezTo>
                  <a:cubicBezTo>
                    <a:pt x="45" y="422"/>
                    <a:pt x="45" y="422"/>
                    <a:pt x="45" y="422"/>
                  </a:cubicBezTo>
                  <a:cubicBezTo>
                    <a:pt x="8" y="415"/>
                    <a:pt x="8" y="415"/>
                    <a:pt x="8" y="415"/>
                  </a:cubicBezTo>
                  <a:cubicBezTo>
                    <a:pt x="1" y="408"/>
                    <a:pt x="1" y="408"/>
                    <a:pt x="1" y="408"/>
                  </a:cubicBezTo>
                  <a:moveTo>
                    <a:pt x="77" y="3"/>
                  </a:moveTo>
                  <a:cubicBezTo>
                    <a:pt x="7" y="72"/>
                    <a:pt x="7" y="72"/>
                    <a:pt x="7" y="72"/>
                  </a:cubicBezTo>
                  <a:cubicBezTo>
                    <a:pt x="2" y="403"/>
                    <a:pt x="2" y="403"/>
                    <a:pt x="2" y="403"/>
                  </a:cubicBezTo>
                  <a:cubicBezTo>
                    <a:pt x="129" y="426"/>
                    <a:pt x="129" y="426"/>
                    <a:pt x="129" y="426"/>
                  </a:cubicBezTo>
                  <a:cubicBezTo>
                    <a:pt x="130" y="315"/>
                    <a:pt x="130" y="355"/>
                    <a:pt x="131" y="110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75" y="0"/>
                    <a:pt x="83" y="1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</a:path>
              </a:pathLst>
            </a:custGeom>
            <a:solidFill>
              <a:srgbClr val="7889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88">
              <a:extLst>
                <a:ext uri="{FF2B5EF4-FFF2-40B4-BE49-F238E27FC236}">
                  <a16:creationId xmlns:a16="http://schemas.microsoft.com/office/drawing/2014/main" id="{FBC96451-046C-432F-947A-7652D5CED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9972" y="5018554"/>
              <a:ext cx="81143" cy="249576"/>
            </a:xfrm>
            <a:custGeom>
              <a:avLst/>
              <a:gdLst>
                <a:gd name="T0" fmla="*/ 66 w 66"/>
                <a:gd name="T1" fmla="*/ 11 h 203"/>
                <a:gd name="T2" fmla="*/ 0 w 66"/>
                <a:gd name="T3" fmla="*/ 0 h 203"/>
                <a:gd name="T4" fmla="*/ 0 w 66"/>
                <a:gd name="T5" fmla="*/ 187 h 203"/>
                <a:gd name="T6" fmla="*/ 66 w 66"/>
                <a:gd name="T7" fmla="*/ 203 h 203"/>
                <a:gd name="T8" fmla="*/ 66 w 66"/>
                <a:gd name="T9" fmla="*/ 1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03">
                  <a:moveTo>
                    <a:pt x="66" y="11"/>
                  </a:moveTo>
                  <a:lnTo>
                    <a:pt x="0" y="0"/>
                  </a:lnTo>
                  <a:lnTo>
                    <a:pt x="0" y="187"/>
                  </a:lnTo>
                  <a:lnTo>
                    <a:pt x="66" y="203"/>
                  </a:lnTo>
                  <a:lnTo>
                    <a:pt x="66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89">
              <a:extLst>
                <a:ext uri="{FF2B5EF4-FFF2-40B4-BE49-F238E27FC236}">
                  <a16:creationId xmlns:a16="http://schemas.microsoft.com/office/drawing/2014/main" id="{9D225B96-C328-42EE-B8DB-2BE51492F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9972" y="5018554"/>
              <a:ext cx="81143" cy="249576"/>
            </a:xfrm>
            <a:custGeom>
              <a:avLst/>
              <a:gdLst>
                <a:gd name="T0" fmla="*/ 66 w 66"/>
                <a:gd name="T1" fmla="*/ 11 h 203"/>
                <a:gd name="T2" fmla="*/ 0 w 66"/>
                <a:gd name="T3" fmla="*/ 0 h 203"/>
                <a:gd name="T4" fmla="*/ 0 w 66"/>
                <a:gd name="T5" fmla="*/ 187 h 203"/>
                <a:gd name="T6" fmla="*/ 66 w 66"/>
                <a:gd name="T7" fmla="*/ 203 h 203"/>
                <a:gd name="T8" fmla="*/ 66 w 66"/>
                <a:gd name="T9" fmla="*/ 1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03">
                  <a:moveTo>
                    <a:pt x="66" y="11"/>
                  </a:moveTo>
                  <a:lnTo>
                    <a:pt x="0" y="0"/>
                  </a:lnTo>
                  <a:lnTo>
                    <a:pt x="0" y="187"/>
                  </a:lnTo>
                  <a:lnTo>
                    <a:pt x="66" y="203"/>
                  </a:lnTo>
                  <a:lnTo>
                    <a:pt x="66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90">
              <a:extLst>
                <a:ext uri="{FF2B5EF4-FFF2-40B4-BE49-F238E27FC236}">
                  <a16:creationId xmlns:a16="http://schemas.microsoft.com/office/drawing/2014/main" id="{B4034A2D-C086-406A-975A-ECB35822F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9972" y="5018554"/>
              <a:ext cx="81143" cy="249576"/>
            </a:xfrm>
            <a:custGeom>
              <a:avLst/>
              <a:gdLst>
                <a:gd name="T0" fmla="*/ 0 w 66"/>
                <a:gd name="T1" fmla="*/ 0 h 203"/>
                <a:gd name="T2" fmla="*/ 0 w 66"/>
                <a:gd name="T3" fmla="*/ 0 h 203"/>
                <a:gd name="T4" fmla="*/ 0 w 66"/>
                <a:gd name="T5" fmla="*/ 187 h 203"/>
                <a:gd name="T6" fmla="*/ 66 w 66"/>
                <a:gd name="T7" fmla="*/ 203 h 203"/>
                <a:gd name="T8" fmla="*/ 66 w 66"/>
                <a:gd name="T9" fmla="*/ 11 h 203"/>
                <a:gd name="T10" fmla="*/ 0 w 66"/>
                <a:gd name="T11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203">
                  <a:moveTo>
                    <a:pt x="0" y="0"/>
                  </a:moveTo>
                  <a:lnTo>
                    <a:pt x="0" y="0"/>
                  </a:lnTo>
                  <a:lnTo>
                    <a:pt x="0" y="187"/>
                  </a:lnTo>
                  <a:lnTo>
                    <a:pt x="66" y="203"/>
                  </a:lnTo>
                  <a:lnTo>
                    <a:pt x="66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91">
              <a:extLst>
                <a:ext uri="{FF2B5EF4-FFF2-40B4-BE49-F238E27FC236}">
                  <a16:creationId xmlns:a16="http://schemas.microsoft.com/office/drawing/2014/main" id="{7EFCDEFA-8E30-455F-B525-FA396CEA4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9972" y="5018554"/>
              <a:ext cx="81143" cy="249576"/>
            </a:xfrm>
            <a:custGeom>
              <a:avLst/>
              <a:gdLst>
                <a:gd name="T0" fmla="*/ 0 w 66"/>
                <a:gd name="T1" fmla="*/ 0 h 203"/>
                <a:gd name="T2" fmla="*/ 0 w 66"/>
                <a:gd name="T3" fmla="*/ 0 h 203"/>
                <a:gd name="T4" fmla="*/ 0 w 66"/>
                <a:gd name="T5" fmla="*/ 187 h 203"/>
                <a:gd name="T6" fmla="*/ 66 w 66"/>
                <a:gd name="T7" fmla="*/ 203 h 203"/>
                <a:gd name="T8" fmla="*/ 66 w 66"/>
                <a:gd name="T9" fmla="*/ 11 h 203"/>
                <a:gd name="T10" fmla="*/ 0 w 66"/>
                <a:gd name="T11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203">
                  <a:moveTo>
                    <a:pt x="0" y="0"/>
                  </a:moveTo>
                  <a:lnTo>
                    <a:pt x="0" y="0"/>
                  </a:lnTo>
                  <a:lnTo>
                    <a:pt x="0" y="187"/>
                  </a:lnTo>
                  <a:lnTo>
                    <a:pt x="66" y="203"/>
                  </a:lnTo>
                  <a:lnTo>
                    <a:pt x="66" y="1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92">
              <a:extLst>
                <a:ext uri="{FF2B5EF4-FFF2-40B4-BE49-F238E27FC236}">
                  <a16:creationId xmlns:a16="http://schemas.microsoft.com/office/drawing/2014/main" id="{0EA8C09C-6F99-4C47-8820-8F5E515D04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2025" y="5248459"/>
              <a:ext cx="366372" cy="100814"/>
            </a:xfrm>
            <a:custGeom>
              <a:avLst/>
              <a:gdLst>
                <a:gd name="T0" fmla="*/ 39 w 298"/>
                <a:gd name="T1" fmla="*/ 0 h 82"/>
                <a:gd name="T2" fmla="*/ 0 w 298"/>
                <a:gd name="T3" fmla="*/ 5 h 82"/>
                <a:gd name="T4" fmla="*/ 105 w 298"/>
                <a:gd name="T5" fmla="*/ 33 h 82"/>
                <a:gd name="T6" fmla="*/ 105 w 298"/>
                <a:gd name="T7" fmla="*/ 16 h 82"/>
                <a:gd name="T8" fmla="*/ 39 w 298"/>
                <a:gd name="T9" fmla="*/ 0 h 82"/>
                <a:gd name="T10" fmla="*/ 221 w 298"/>
                <a:gd name="T11" fmla="*/ 49 h 82"/>
                <a:gd name="T12" fmla="*/ 182 w 298"/>
                <a:gd name="T13" fmla="*/ 55 h 82"/>
                <a:gd name="T14" fmla="*/ 298 w 298"/>
                <a:gd name="T15" fmla="*/ 82 h 82"/>
                <a:gd name="T16" fmla="*/ 298 w 298"/>
                <a:gd name="T17" fmla="*/ 66 h 82"/>
                <a:gd name="T18" fmla="*/ 298 w 298"/>
                <a:gd name="T19" fmla="*/ 66 h 82"/>
                <a:gd name="T20" fmla="*/ 221 w 298"/>
                <a:gd name="T21" fmla="*/ 4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82">
                  <a:moveTo>
                    <a:pt x="39" y="0"/>
                  </a:moveTo>
                  <a:lnTo>
                    <a:pt x="0" y="5"/>
                  </a:lnTo>
                  <a:lnTo>
                    <a:pt x="105" y="33"/>
                  </a:lnTo>
                  <a:lnTo>
                    <a:pt x="105" y="16"/>
                  </a:lnTo>
                  <a:lnTo>
                    <a:pt x="39" y="0"/>
                  </a:lnTo>
                  <a:close/>
                  <a:moveTo>
                    <a:pt x="221" y="49"/>
                  </a:moveTo>
                  <a:lnTo>
                    <a:pt x="182" y="55"/>
                  </a:lnTo>
                  <a:lnTo>
                    <a:pt x="298" y="82"/>
                  </a:lnTo>
                  <a:lnTo>
                    <a:pt x="298" y="66"/>
                  </a:lnTo>
                  <a:lnTo>
                    <a:pt x="298" y="66"/>
                  </a:lnTo>
                  <a:lnTo>
                    <a:pt x="221" y="4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93">
              <a:extLst>
                <a:ext uri="{FF2B5EF4-FFF2-40B4-BE49-F238E27FC236}">
                  <a16:creationId xmlns:a16="http://schemas.microsoft.com/office/drawing/2014/main" id="{33DC1650-C9B9-41BE-81FB-51E23F2AB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5782" y="5051749"/>
              <a:ext cx="54095" cy="264329"/>
            </a:xfrm>
            <a:custGeom>
              <a:avLst/>
              <a:gdLst>
                <a:gd name="T0" fmla="*/ 39 w 44"/>
                <a:gd name="T1" fmla="*/ 209 h 215"/>
                <a:gd name="T2" fmla="*/ 44 w 44"/>
                <a:gd name="T3" fmla="*/ 6 h 215"/>
                <a:gd name="T4" fmla="*/ 6 w 44"/>
                <a:gd name="T5" fmla="*/ 0 h 215"/>
                <a:gd name="T6" fmla="*/ 0 w 44"/>
                <a:gd name="T7" fmla="*/ 215 h 215"/>
                <a:gd name="T8" fmla="*/ 39 w 44"/>
                <a:gd name="T9" fmla="*/ 20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15">
                  <a:moveTo>
                    <a:pt x="39" y="209"/>
                  </a:moveTo>
                  <a:lnTo>
                    <a:pt x="44" y="6"/>
                  </a:lnTo>
                  <a:lnTo>
                    <a:pt x="6" y="0"/>
                  </a:lnTo>
                  <a:lnTo>
                    <a:pt x="0" y="215"/>
                  </a:lnTo>
                  <a:lnTo>
                    <a:pt x="39" y="20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53" name="组合 175">
              <a:extLst>
                <a:ext uri="{FF2B5EF4-FFF2-40B4-BE49-F238E27FC236}">
                  <a16:creationId xmlns:a16="http://schemas.microsoft.com/office/drawing/2014/main" id="{2DE9DAD1-D7AA-4CD3-A6B7-E50CCF9606F3}"/>
                </a:ext>
              </a:extLst>
            </p:cNvPr>
            <p:cNvGrpSpPr/>
            <p:nvPr/>
          </p:nvGrpSpPr>
          <p:grpSpPr>
            <a:xfrm>
              <a:off x="6415290" y="2330101"/>
              <a:ext cx="999116" cy="3290262"/>
              <a:chOff x="5403850" y="989013"/>
              <a:chExt cx="1489076" cy="4903788"/>
            </a:xfrm>
          </p:grpSpPr>
          <p:sp>
            <p:nvSpPr>
              <p:cNvPr id="113" name="Freeform 24">
                <a:extLst>
                  <a:ext uri="{FF2B5EF4-FFF2-40B4-BE49-F238E27FC236}">
                    <a16:creationId xmlns:a16="http://schemas.microsoft.com/office/drawing/2014/main" id="{DB340624-19A9-45EE-9AA0-39BF217FA8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9163" y="1101725"/>
                <a:ext cx="846138" cy="4735513"/>
              </a:xfrm>
              <a:custGeom>
                <a:avLst/>
                <a:gdLst>
                  <a:gd name="T0" fmla="*/ 25 w 533"/>
                  <a:gd name="T1" fmla="*/ 224 h 2983"/>
                  <a:gd name="T2" fmla="*/ 0 w 533"/>
                  <a:gd name="T3" fmla="*/ 56 h 2983"/>
                  <a:gd name="T4" fmla="*/ 56 w 533"/>
                  <a:gd name="T5" fmla="*/ 0 h 2983"/>
                  <a:gd name="T6" fmla="*/ 61 w 533"/>
                  <a:gd name="T7" fmla="*/ 26 h 2983"/>
                  <a:gd name="T8" fmla="*/ 91 w 533"/>
                  <a:gd name="T9" fmla="*/ 234 h 2983"/>
                  <a:gd name="T10" fmla="*/ 25 w 533"/>
                  <a:gd name="T11" fmla="*/ 224 h 2983"/>
                  <a:gd name="T12" fmla="*/ 25 w 533"/>
                  <a:gd name="T13" fmla="*/ 224 h 2983"/>
                  <a:gd name="T14" fmla="*/ 25 w 533"/>
                  <a:gd name="T15" fmla="*/ 224 h 2983"/>
                  <a:gd name="T16" fmla="*/ 41 w 533"/>
                  <a:gd name="T17" fmla="*/ 335 h 2983"/>
                  <a:gd name="T18" fmla="*/ 102 w 533"/>
                  <a:gd name="T19" fmla="*/ 279 h 2983"/>
                  <a:gd name="T20" fmla="*/ 102 w 533"/>
                  <a:gd name="T21" fmla="*/ 284 h 2983"/>
                  <a:gd name="T22" fmla="*/ 152 w 533"/>
                  <a:gd name="T23" fmla="*/ 584 h 2983"/>
                  <a:gd name="T24" fmla="*/ 81 w 533"/>
                  <a:gd name="T25" fmla="*/ 579 h 2983"/>
                  <a:gd name="T26" fmla="*/ 81 w 533"/>
                  <a:gd name="T27" fmla="*/ 579 h 2983"/>
                  <a:gd name="T28" fmla="*/ 41 w 533"/>
                  <a:gd name="T29" fmla="*/ 335 h 2983"/>
                  <a:gd name="T30" fmla="*/ 41 w 533"/>
                  <a:gd name="T31" fmla="*/ 335 h 2983"/>
                  <a:gd name="T32" fmla="*/ 157 w 533"/>
                  <a:gd name="T33" fmla="*/ 634 h 2983"/>
                  <a:gd name="T34" fmla="*/ 96 w 533"/>
                  <a:gd name="T35" fmla="*/ 680 h 2983"/>
                  <a:gd name="T36" fmla="*/ 137 w 533"/>
                  <a:gd name="T37" fmla="*/ 939 h 2983"/>
                  <a:gd name="T38" fmla="*/ 208 w 533"/>
                  <a:gd name="T39" fmla="*/ 949 h 2983"/>
                  <a:gd name="T40" fmla="*/ 157 w 533"/>
                  <a:gd name="T41" fmla="*/ 634 h 2983"/>
                  <a:gd name="T42" fmla="*/ 157 w 533"/>
                  <a:gd name="T43" fmla="*/ 634 h 2983"/>
                  <a:gd name="T44" fmla="*/ 157 w 533"/>
                  <a:gd name="T45" fmla="*/ 634 h 2983"/>
                  <a:gd name="T46" fmla="*/ 218 w 533"/>
                  <a:gd name="T47" fmla="*/ 994 h 2983"/>
                  <a:gd name="T48" fmla="*/ 152 w 533"/>
                  <a:gd name="T49" fmla="*/ 1040 h 2983"/>
                  <a:gd name="T50" fmla="*/ 198 w 533"/>
                  <a:gd name="T51" fmla="*/ 1319 h 2983"/>
                  <a:gd name="T52" fmla="*/ 198 w 533"/>
                  <a:gd name="T53" fmla="*/ 1319 h 2983"/>
                  <a:gd name="T54" fmla="*/ 269 w 533"/>
                  <a:gd name="T55" fmla="*/ 1324 h 2983"/>
                  <a:gd name="T56" fmla="*/ 218 w 533"/>
                  <a:gd name="T57" fmla="*/ 994 h 2983"/>
                  <a:gd name="T58" fmla="*/ 218 w 533"/>
                  <a:gd name="T59" fmla="*/ 994 h 2983"/>
                  <a:gd name="T60" fmla="*/ 279 w 533"/>
                  <a:gd name="T61" fmla="*/ 1375 h 2983"/>
                  <a:gd name="T62" fmla="*/ 213 w 533"/>
                  <a:gd name="T63" fmla="*/ 1415 h 2983"/>
                  <a:gd name="T64" fmla="*/ 259 w 533"/>
                  <a:gd name="T65" fmla="*/ 1715 h 2983"/>
                  <a:gd name="T66" fmla="*/ 259 w 533"/>
                  <a:gd name="T67" fmla="*/ 1715 h 2983"/>
                  <a:gd name="T68" fmla="*/ 335 w 533"/>
                  <a:gd name="T69" fmla="*/ 1715 h 2983"/>
                  <a:gd name="T70" fmla="*/ 279 w 533"/>
                  <a:gd name="T71" fmla="*/ 1375 h 2983"/>
                  <a:gd name="T72" fmla="*/ 279 w 533"/>
                  <a:gd name="T73" fmla="*/ 1375 h 2983"/>
                  <a:gd name="T74" fmla="*/ 340 w 533"/>
                  <a:gd name="T75" fmla="*/ 1765 h 2983"/>
                  <a:gd name="T76" fmla="*/ 274 w 533"/>
                  <a:gd name="T77" fmla="*/ 1801 h 2983"/>
                  <a:gd name="T78" fmla="*/ 325 w 533"/>
                  <a:gd name="T79" fmla="*/ 2120 h 2983"/>
                  <a:gd name="T80" fmla="*/ 401 w 533"/>
                  <a:gd name="T81" fmla="*/ 2120 h 2983"/>
                  <a:gd name="T82" fmla="*/ 340 w 533"/>
                  <a:gd name="T83" fmla="*/ 1765 h 2983"/>
                  <a:gd name="T84" fmla="*/ 340 w 533"/>
                  <a:gd name="T85" fmla="*/ 1765 h 2983"/>
                  <a:gd name="T86" fmla="*/ 406 w 533"/>
                  <a:gd name="T87" fmla="*/ 2176 h 2983"/>
                  <a:gd name="T88" fmla="*/ 340 w 533"/>
                  <a:gd name="T89" fmla="*/ 2207 h 2983"/>
                  <a:gd name="T90" fmla="*/ 365 w 533"/>
                  <a:gd name="T91" fmla="*/ 2364 h 2983"/>
                  <a:gd name="T92" fmla="*/ 391 w 533"/>
                  <a:gd name="T93" fmla="*/ 2546 h 2983"/>
                  <a:gd name="T94" fmla="*/ 467 w 533"/>
                  <a:gd name="T95" fmla="*/ 2546 h 2983"/>
                  <a:gd name="T96" fmla="*/ 406 w 533"/>
                  <a:gd name="T97" fmla="*/ 2176 h 2983"/>
                  <a:gd name="T98" fmla="*/ 406 w 533"/>
                  <a:gd name="T99" fmla="*/ 2176 h 2983"/>
                  <a:gd name="T100" fmla="*/ 406 w 533"/>
                  <a:gd name="T101" fmla="*/ 2623 h 2983"/>
                  <a:gd name="T102" fmla="*/ 477 w 533"/>
                  <a:gd name="T103" fmla="*/ 2602 h 2983"/>
                  <a:gd name="T104" fmla="*/ 533 w 533"/>
                  <a:gd name="T105" fmla="*/ 2962 h 2983"/>
                  <a:gd name="T106" fmla="*/ 462 w 533"/>
                  <a:gd name="T107" fmla="*/ 2983 h 2983"/>
                  <a:gd name="T108" fmla="*/ 406 w 533"/>
                  <a:gd name="T109" fmla="*/ 2623 h 2983"/>
                  <a:gd name="T110" fmla="*/ 406 w 533"/>
                  <a:gd name="T111" fmla="*/ 2623 h 2983"/>
                  <a:gd name="T112" fmla="*/ 406 w 533"/>
                  <a:gd name="T113" fmla="*/ 2623 h 2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33" h="2983">
                    <a:moveTo>
                      <a:pt x="25" y="224"/>
                    </a:moveTo>
                    <a:lnTo>
                      <a:pt x="0" y="56"/>
                    </a:lnTo>
                    <a:lnTo>
                      <a:pt x="56" y="0"/>
                    </a:lnTo>
                    <a:lnTo>
                      <a:pt x="61" y="26"/>
                    </a:lnTo>
                    <a:lnTo>
                      <a:pt x="91" y="234"/>
                    </a:lnTo>
                    <a:lnTo>
                      <a:pt x="25" y="224"/>
                    </a:lnTo>
                    <a:lnTo>
                      <a:pt x="25" y="224"/>
                    </a:lnTo>
                    <a:lnTo>
                      <a:pt x="25" y="224"/>
                    </a:lnTo>
                    <a:close/>
                    <a:moveTo>
                      <a:pt x="41" y="335"/>
                    </a:moveTo>
                    <a:lnTo>
                      <a:pt x="102" y="279"/>
                    </a:lnTo>
                    <a:lnTo>
                      <a:pt x="102" y="284"/>
                    </a:lnTo>
                    <a:lnTo>
                      <a:pt x="152" y="584"/>
                    </a:lnTo>
                    <a:lnTo>
                      <a:pt x="81" y="579"/>
                    </a:lnTo>
                    <a:lnTo>
                      <a:pt x="81" y="579"/>
                    </a:lnTo>
                    <a:lnTo>
                      <a:pt x="41" y="335"/>
                    </a:lnTo>
                    <a:lnTo>
                      <a:pt x="41" y="335"/>
                    </a:lnTo>
                    <a:close/>
                    <a:moveTo>
                      <a:pt x="157" y="634"/>
                    </a:moveTo>
                    <a:lnTo>
                      <a:pt x="96" y="680"/>
                    </a:lnTo>
                    <a:lnTo>
                      <a:pt x="137" y="939"/>
                    </a:lnTo>
                    <a:lnTo>
                      <a:pt x="208" y="949"/>
                    </a:lnTo>
                    <a:lnTo>
                      <a:pt x="157" y="634"/>
                    </a:lnTo>
                    <a:lnTo>
                      <a:pt x="157" y="634"/>
                    </a:lnTo>
                    <a:lnTo>
                      <a:pt x="157" y="634"/>
                    </a:lnTo>
                    <a:close/>
                    <a:moveTo>
                      <a:pt x="218" y="994"/>
                    </a:moveTo>
                    <a:lnTo>
                      <a:pt x="152" y="1040"/>
                    </a:lnTo>
                    <a:lnTo>
                      <a:pt x="198" y="1319"/>
                    </a:lnTo>
                    <a:lnTo>
                      <a:pt x="198" y="1319"/>
                    </a:lnTo>
                    <a:lnTo>
                      <a:pt x="269" y="1324"/>
                    </a:lnTo>
                    <a:lnTo>
                      <a:pt x="218" y="994"/>
                    </a:lnTo>
                    <a:lnTo>
                      <a:pt x="218" y="994"/>
                    </a:lnTo>
                    <a:close/>
                    <a:moveTo>
                      <a:pt x="279" y="1375"/>
                    </a:moveTo>
                    <a:lnTo>
                      <a:pt x="213" y="1415"/>
                    </a:lnTo>
                    <a:lnTo>
                      <a:pt x="259" y="1715"/>
                    </a:lnTo>
                    <a:lnTo>
                      <a:pt x="259" y="1715"/>
                    </a:lnTo>
                    <a:lnTo>
                      <a:pt x="335" y="1715"/>
                    </a:lnTo>
                    <a:lnTo>
                      <a:pt x="279" y="1375"/>
                    </a:lnTo>
                    <a:lnTo>
                      <a:pt x="279" y="1375"/>
                    </a:lnTo>
                    <a:close/>
                    <a:moveTo>
                      <a:pt x="340" y="1765"/>
                    </a:moveTo>
                    <a:lnTo>
                      <a:pt x="274" y="1801"/>
                    </a:lnTo>
                    <a:lnTo>
                      <a:pt x="325" y="2120"/>
                    </a:lnTo>
                    <a:lnTo>
                      <a:pt x="401" y="2120"/>
                    </a:lnTo>
                    <a:lnTo>
                      <a:pt x="340" y="1765"/>
                    </a:lnTo>
                    <a:lnTo>
                      <a:pt x="340" y="1765"/>
                    </a:lnTo>
                    <a:close/>
                    <a:moveTo>
                      <a:pt x="406" y="2176"/>
                    </a:moveTo>
                    <a:lnTo>
                      <a:pt x="340" y="2207"/>
                    </a:lnTo>
                    <a:lnTo>
                      <a:pt x="365" y="2364"/>
                    </a:lnTo>
                    <a:lnTo>
                      <a:pt x="391" y="2546"/>
                    </a:lnTo>
                    <a:lnTo>
                      <a:pt x="467" y="2546"/>
                    </a:lnTo>
                    <a:lnTo>
                      <a:pt x="406" y="2176"/>
                    </a:lnTo>
                    <a:lnTo>
                      <a:pt x="406" y="2176"/>
                    </a:lnTo>
                    <a:close/>
                    <a:moveTo>
                      <a:pt x="406" y="2623"/>
                    </a:moveTo>
                    <a:lnTo>
                      <a:pt x="477" y="2602"/>
                    </a:lnTo>
                    <a:lnTo>
                      <a:pt x="533" y="2962"/>
                    </a:lnTo>
                    <a:lnTo>
                      <a:pt x="462" y="2983"/>
                    </a:lnTo>
                    <a:lnTo>
                      <a:pt x="406" y="2623"/>
                    </a:lnTo>
                    <a:lnTo>
                      <a:pt x="406" y="2623"/>
                    </a:lnTo>
                    <a:lnTo>
                      <a:pt x="406" y="262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Freeform 25">
                <a:extLst>
                  <a:ext uri="{FF2B5EF4-FFF2-40B4-BE49-F238E27FC236}">
                    <a16:creationId xmlns:a16="http://schemas.microsoft.com/office/drawing/2014/main" id="{80AE1940-8E15-4D23-8C78-953B61A9B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5463" y="1457325"/>
                <a:ext cx="555625" cy="176213"/>
              </a:xfrm>
              <a:custGeom>
                <a:avLst/>
                <a:gdLst>
                  <a:gd name="T0" fmla="*/ 0 w 350"/>
                  <a:gd name="T1" fmla="*/ 0 h 111"/>
                  <a:gd name="T2" fmla="*/ 350 w 350"/>
                  <a:gd name="T3" fmla="*/ 55 h 111"/>
                  <a:gd name="T4" fmla="*/ 289 w 350"/>
                  <a:gd name="T5" fmla="*/ 111 h 111"/>
                  <a:gd name="T6" fmla="*/ 10 w 350"/>
                  <a:gd name="T7" fmla="*/ 65 h 111"/>
                  <a:gd name="T8" fmla="*/ 5 w 350"/>
                  <a:gd name="T9" fmla="*/ 65 h 111"/>
                  <a:gd name="T10" fmla="*/ 0 w 350"/>
                  <a:gd name="T11" fmla="*/ 0 h 111"/>
                  <a:gd name="T12" fmla="*/ 0 w 350"/>
                  <a:gd name="T1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0" h="111">
                    <a:moveTo>
                      <a:pt x="0" y="0"/>
                    </a:moveTo>
                    <a:lnTo>
                      <a:pt x="350" y="55"/>
                    </a:lnTo>
                    <a:lnTo>
                      <a:pt x="289" y="111"/>
                    </a:lnTo>
                    <a:lnTo>
                      <a:pt x="10" y="65"/>
                    </a:lnTo>
                    <a:lnTo>
                      <a:pt x="5" y="6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Freeform 26">
                <a:extLst>
                  <a:ext uri="{FF2B5EF4-FFF2-40B4-BE49-F238E27FC236}">
                    <a16:creationId xmlns:a16="http://schemas.microsoft.com/office/drawing/2014/main" id="{62A8A74E-49A1-4936-BAAD-17A52BCA2D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4838" y="2036763"/>
                <a:ext cx="563563" cy="144463"/>
              </a:xfrm>
              <a:custGeom>
                <a:avLst/>
                <a:gdLst>
                  <a:gd name="T0" fmla="*/ 0 w 355"/>
                  <a:gd name="T1" fmla="*/ 0 h 91"/>
                  <a:gd name="T2" fmla="*/ 355 w 355"/>
                  <a:gd name="T3" fmla="*/ 45 h 91"/>
                  <a:gd name="T4" fmla="*/ 294 w 355"/>
                  <a:gd name="T5" fmla="*/ 91 h 91"/>
                  <a:gd name="T6" fmla="*/ 10 w 355"/>
                  <a:gd name="T7" fmla="*/ 56 h 91"/>
                  <a:gd name="T8" fmla="*/ 5 w 355"/>
                  <a:gd name="T9" fmla="*/ 56 h 91"/>
                  <a:gd name="T10" fmla="*/ 0 w 355"/>
                  <a:gd name="T11" fmla="*/ 0 h 91"/>
                  <a:gd name="T12" fmla="*/ 0 w 355"/>
                  <a:gd name="T13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5" h="91">
                    <a:moveTo>
                      <a:pt x="0" y="0"/>
                    </a:moveTo>
                    <a:lnTo>
                      <a:pt x="355" y="45"/>
                    </a:lnTo>
                    <a:lnTo>
                      <a:pt x="294" y="91"/>
                    </a:lnTo>
                    <a:lnTo>
                      <a:pt x="10" y="56"/>
                    </a:lnTo>
                    <a:lnTo>
                      <a:pt x="5" y="5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Freeform 27">
                <a:extLst>
                  <a:ext uri="{FF2B5EF4-FFF2-40B4-BE49-F238E27FC236}">
                    <a16:creationId xmlns:a16="http://schemas.microsoft.com/office/drawing/2014/main" id="{8E9E7316-AB19-48A5-92B7-A6D833464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5800" y="2632075"/>
                <a:ext cx="579438" cy="120650"/>
              </a:xfrm>
              <a:custGeom>
                <a:avLst/>
                <a:gdLst>
                  <a:gd name="T0" fmla="*/ 0 w 365"/>
                  <a:gd name="T1" fmla="*/ 0 h 76"/>
                  <a:gd name="T2" fmla="*/ 365 w 365"/>
                  <a:gd name="T3" fmla="*/ 30 h 76"/>
                  <a:gd name="T4" fmla="*/ 299 w 365"/>
                  <a:gd name="T5" fmla="*/ 76 h 76"/>
                  <a:gd name="T6" fmla="*/ 10 w 365"/>
                  <a:gd name="T7" fmla="*/ 51 h 76"/>
                  <a:gd name="T8" fmla="*/ 0 w 365"/>
                  <a:gd name="T9" fmla="*/ 0 h 76"/>
                  <a:gd name="T10" fmla="*/ 0 w 365"/>
                  <a:gd name="T1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5" h="76">
                    <a:moveTo>
                      <a:pt x="0" y="0"/>
                    </a:moveTo>
                    <a:lnTo>
                      <a:pt x="365" y="30"/>
                    </a:lnTo>
                    <a:lnTo>
                      <a:pt x="299" y="76"/>
                    </a:lnTo>
                    <a:lnTo>
                      <a:pt x="10" y="5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7" name="Freeform 28">
                <a:extLst>
                  <a:ext uri="{FF2B5EF4-FFF2-40B4-BE49-F238E27FC236}">
                    <a16:creationId xmlns:a16="http://schemas.microsoft.com/office/drawing/2014/main" id="{6D5B9E08-75A9-451E-860F-54BA7E9F25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4700" y="3243263"/>
                <a:ext cx="587375" cy="104775"/>
              </a:xfrm>
              <a:custGeom>
                <a:avLst/>
                <a:gdLst>
                  <a:gd name="T0" fmla="*/ 0 w 370"/>
                  <a:gd name="T1" fmla="*/ 0 h 66"/>
                  <a:gd name="T2" fmla="*/ 370 w 370"/>
                  <a:gd name="T3" fmla="*/ 26 h 66"/>
                  <a:gd name="T4" fmla="*/ 304 w 370"/>
                  <a:gd name="T5" fmla="*/ 66 h 66"/>
                  <a:gd name="T6" fmla="*/ 10 w 370"/>
                  <a:gd name="T7" fmla="*/ 46 h 66"/>
                  <a:gd name="T8" fmla="*/ 10 w 370"/>
                  <a:gd name="T9" fmla="*/ 46 h 66"/>
                  <a:gd name="T10" fmla="*/ 0 w 370"/>
                  <a:gd name="T11" fmla="*/ 0 h 66"/>
                  <a:gd name="T12" fmla="*/ 0 w 370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0" h="66">
                    <a:moveTo>
                      <a:pt x="0" y="0"/>
                    </a:moveTo>
                    <a:lnTo>
                      <a:pt x="370" y="26"/>
                    </a:lnTo>
                    <a:lnTo>
                      <a:pt x="304" y="66"/>
                    </a:lnTo>
                    <a:lnTo>
                      <a:pt x="10" y="46"/>
                    </a:lnTo>
                    <a:lnTo>
                      <a:pt x="10" y="4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8" name="Freeform 29">
                <a:extLst>
                  <a:ext uri="{FF2B5EF4-FFF2-40B4-BE49-F238E27FC236}">
                    <a16:creationId xmlns:a16="http://schemas.microsoft.com/office/drawing/2014/main" id="{96136822-B384-4200-AB04-B88D0C742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1538" y="3895725"/>
                <a:ext cx="587375" cy="65088"/>
              </a:xfrm>
              <a:custGeom>
                <a:avLst/>
                <a:gdLst>
                  <a:gd name="T0" fmla="*/ 370 w 370"/>
                  <a:gd name="T1" fmla="*/ 5 h 41"/>
                  <a:gd name="T2" fmla="*/ 0 w 370"/>
                  <a:gd name="T3" fmla="*/ 0 h 41"/>
                  <a:gd name="T4" fmla="*/ 5 w 370"/>
                  <a:gd name="T5" fmla="*/ 36 h 41"/>
                  <a:gd name="T6" fmla="*/ 304 w 370"/>
                  <a:gd name="T7" fmla="*/ 41 h 41"/>
                  <a:gd name="T8" fmla="*/ 370 w 370"/>
                  <a:gd name="T9" fmla="*/ 5 h 41"/>
                  <a:gd name="T10" fmla="*/ 370 w 370"/>
                  <a:gd name="T11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41">
                    <a:moveTo>
                      <a:pt x="370" y="5"/>
                    </a:moveTo>
                    <a:lnTo>
                      <a:pt x="0" y="0"/>
                    </a:lnTo>
                    <a:lnTo>
                      <a:pt x="5" y="36"/>
                    </a:lnTo>
                    <a:lnTo>
                      <a:pt x="304" y="41"/>
                    </a:lnTo>
                    <a:lnTo>
                      <a:pt x="370" y="5"/>
                    </a:lnTo>
                    <a:lnTo>
                      <a:pt x="370" y="5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9" name="Freeform 30">
                <a:extLst>
                  <a:ext uri="{FF2B5EF4-FFF2-40B4-BE49-F238E27FC236}">
                    <a16:creationId xmlns:a16="http://schemas.microsoft.com/office/drawing/2014/main" id="{FD2272A3-9D21-4FD6-894F-C3871811E3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8375" y="4556125"/>
                <a:ext cx="595313" cy="57150"/>
              </a:xfrm>
              <a:custGeom>
                <a:avLst/>
                <a:gdLst>
                  <a:gd name="T0" fmla="*/ 375 w 375"/>
                  <a:gd name="T1" fmla="*/ 0 h 36"/>
                  <a:gd name="T2" fmla="*/ 0 w 375"/>
                  <a:gd name="T3" fmla="*/ 5 h 36"/>
                  <a:gd name="T4" fmla="*/ 5 w 375"/>
                  <a:gd name="T5" fmla="*/ 36 h 36"/>
                  <a:gd name="T6" fmla="*/ 309 w 375"/>
                  <a:gd name="T7" fmla="*/ 31 h 36"/>
                  <a:gd name="T8" fmla="*/ 375 w 375"/>
                  <a:gd name="T9" fmla="*/ 0 h 36"/>
                  <a:gd name="T10" fmla="*/ 375 w 375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5" h="36">
                    <a:moveTo>
                      <a:pt x="375" y="0"/>
                    </a:moveTo>
                    <a:lnTo>
                      <a:pt x="0" y="5"/>
                    </a:lnTo>
                    <a:lnTo>
                      <a:pt x="5" y="36"/>
                    </a:lnTo>
                    <a:lnTo>
                      <a:pt x="309" y="31"/>
                    </a:lnTo>
                    <a:lnTo>
                      <a:pt x="375" y="0"/>
                    </a:lnTo>
                    <a:lnTo>
                      <a:pt x="375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0" name="Freeform 31">
                <a:extLst>
                  <a:ext uri="{FF2B5EF4-FFF2-40B4-BE49-F238E27FC236}">
                    <a16:creationId xmlns:a16="http://schemas.microsoft.com/office/drawing/2014/main" id="{AA259528-6EE0-48A4-B2FB-5D51EA54CE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3850" y="989013"/>
                <a:ext cx="781050" cy="4903788"/>
              </a:xfrm>
              <a:custGeom>
                <a:avLst/>
                <a:gdLst>
                  <a:gd name="T0" fmla="*/ 335 w 492"/>
                  <a:gd name="T1" fmla="*/ 2450 h 3089"/>
                  <a:gd name="T2" fmla="*/ 0 w 492"/>
                  <a:gd name="T3" fmla="*/ 66 h 3089"/>
                  <a:gd name="T4" fmla="*/ 0 w 492"/>
                  <a:gd name="T5" fmla="*/ 61 h 3089"/>
                  <a:gd name="T6" fmla="*/ 56 w 492"/>
                  <a:gd name="T7" fmla="*/ 0 h 3089"/>
                  <a:gd name="T8" fmla="*/ 492 w 492"/>
                  <a:gd name="T9" fmla="*/ 3069 h 3089"/>
                  <a:gd name="T10" fmla="*/ 421 w 492"/>
                  <a:gd name="T11" fmla="*/ 3089 h 3089"/>
                  <a:gd name="T12" fmla="*/ 421 w 492"/>
                  <a:gd name="T13" fmla="*/ 3079 h 3089"/>
                  <a:gd name="T14" fmla="*/ 370 w 492"/>
                  <a:gd name="T15" fmla="*/ 2729 h 3089"/>
                  <a:gd name="T16" fmla="*/ 335 w 492"/>
                  <a:gd name="T17" fmla="*/ 2450 h 3089"/>
                  <a:gd name="T18" fmla="*/ 335 w 492"/>
                  <a:gd name="T19" fmla="*/ 2450 h 3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2" h="3089">
                    <a:moveTo>
                      <a:pt x="335" y="2450"/>
                    </a:moveTo>
                    <a:lnTo>
                      <a:pt x="0" y="66"/>
                    </a:lnTo>
                    <a:lnTo>
                      <a:pt x="0" y="61"/>
                    </a:lnTo>
                    <a:lnTo>
                      <a:pt x="56" y="0"/>
                    </a:lnTo>
                    <a:lnTo>
                      <a:pt x="492" y="3069"/>
                    </a:lnTo>
                    <a:lnTo>
                      <a:pt x="421" y="3089"/>
                    </a:lnTo>
                    <a:lnTo>
                      <a:pt x="421" y="3079"/>
                    </a:lnTo>
                    <a:lnTo>
                      <a:pt x="370" y="2729"/>
                    </a:lnTo>
                    <a:lnTo>
                      <a:pt x="335" y="2450"/>
                    </a:lnTo>
                    <a:lnTo>
                      <a:pt x="335" y="245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1" name="Freeform 32">
                <a:extLst>
                  <a:ext uri="{FF2B5EF4-FFF2-40B4-BE49-F238E27FC236}">
                    <a16:creationId xmlns:a16="http://schemas.microsoft.com/office/drawing/2014/main" id="{CA2B29F5-FB17-4B16-BAAD-6EAF95ADBE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92750" y="989013"/>
                <a:ext cx="1400175" cy="4872038"/>
              </a:xfrm>
              <a:custGeom>
                <a:avLst/>
                <a:gdLst>
                  <a:gd name="T0" fmla="*/ 400 w 882"/>
                  <a:gd name="T1" fmla="*/ 76 h 3069"/>
                  <a:gd name="T2" fmla="*/ 380 w 882"/>
                  <a:gd name="T3" fmla="*/ 97 h 3069"/>
                  <a:gd name="T4" fmla="*/ 344 w 882"/>
                  <a:gd name="T5" fmla="*/ 295 h 3069"/>
                  <a:gd name="T6" fmla="*/ 60 w 882"/>
                  <a:gd name="T7" fmla="*/ 249 h 3069"/>
                  <a:gd name="T8" fmla="*/ 0 w 882"/>
                  <a:gd name="T9" fmla="*/ 0 h 3069"/>
                  <a:gd name="T10" fmla="*/ 466 w 882"/>
                  <a:gd name="T11" fmla="*/ 3069 h 3069"/>
                  <a:gd name="T12" fmla="*/ 456 w 882"/>
                  <a:gd name="T13" fmla="*/ 2998 h 3069"/>
                  <a:gd name="T14" fmla="*/ 410 w 882"/>
                  <a:gd name="T15" fmla="*/ 2694 h 3069"/>
                  <a:gd name="T16" fmla="*/ 852 w 882"/>
                  <a:gd name="T17" fmla="*/ 3033 h 3069"/>
                  <a:gd name="T18" fmla="*/ 786 w 882"/>
                  <a:gd name="T19" fmla="*/ 2440 h 3069"/>
                  <a:gd name="T20" fmla="*/ 421 w 882"/>
                  <a:gd name="T21" fmla="*/ 350 h 3069"/>
                  <a:gd name="T22" fmla="*/ 471 w 882"/>
                  <a:gd name="T23" fmla="*/ 655 h 3069"/>
                  <a:gd name="T24" fmla="*/ 400 w 882"/>
                  <a:gd name="T25" fmla="*/ 650 h 3069"/>
                  <a:gd name="T26" fmla="*/ 76 w 882"/>
                  <a:gd name="T27" fmla="*/ 360 h 3069"/>
                  <a:gd name="T28" fmla="*/ 126 w 882"/>
                  <a:gd name="T29" fmla="*/ 716 h 3069"/>
                  <a:gd name="T30" fmla="*/ 476 w 882"/>
                  <a:gd name="T31" fmla="*/ 705 h 3069"/>
                  <a:gd name="T32" fmla="*/ 527 w 882"/>
                  <a:gd name="T33" fmla="*/ 1020 h 3069"/>
                  <a:gd name="T34" fmla="*/ 167 w 882"/>
                  <a:gd name="T35" fmla="*/ 984 h 3069"/>
                  <a:gd name="T36" fmla="*/ 182 w 882"/>
                  <a:gd name="T37" fmla="*/ 1086 h 3069"/>
                  <a:gd name="T38" fmla="*/ 537 w 882"/>
                  <a:gd name="T39" fmla="*/ 1065 h 3069"/>
                  <a:gd name="T40" fmla="*/ 517 w 882"/>
                  <a:gd name="T41" fmla="*/ 1390 h 3069"/>
                  <a:gd name="T42" fmla="*/ 223 w 882"/>
                  <a:gd name="T43" fmla="*/ 1370 h 3069"/>
                  <a:gd name="T44" fmla="*/ 238 w 882"/>
                  <a:gd name="T45" fmla="*/ 1466 h 3069"/>
                  <a:gd name="T46" fmla="*/ 598 w 882"/>
                  <a:gd name="T47" fmla="*/ 1446 h 3069"/>
                  <a:gd name="T48" fmla="*/ 578 w 882"/>
                  <a:gd name="T49" fmla="*/ 1786 h 3069"/>
                  <a:gd name="T50" fmla="*/ 279 w 882"/>
                  <a:gd name="T51" fmla="*/ 1776 h 3069"/>
                  <a:gd name="T52" fmla="*/ 294 w 882"/>
                  <a:gd name="T53" fmla="*/ 1867 h 3069"/>
                  <a:gd name="T54" fmla="*/ 659 w 882"/>
                  <a:gd name="T55" fmla="*/ 1836 h 3069"/>
                  <a:gd name="T56" fmla="*/ 644 w 882"/>
                  <a:gd name="T57" fmla="*/ 2191 h 3069"/>
                  <a:gd name="T58" fmla="*/ 294 w 882"/>
                  <a:gd name="T59" fmla="*/ 1867 h 3069"/>
                  <a:gd name="T60" fmla="*/ 405 w 882"/>
                  <a:gd name="T61" fmla="*/ 2633 h 3069"/>
                  <a:gd name="T62" fmla="*/ 355 w 882"/>
                  <a:gd name="T63" fmla="*/ 2283 h 3069"/>
                  <a:gd name="T64" fmla="*/ 725 w 882"/>
                  <a:gd name="T65" fmla="*/ 2247 h 3069"/>
                  <a:gd name="T66" fmla="*/ 710 w 882"/>
                  <a:gd name="T67" fmla="*/ 2617 h 3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2" h="3069">
                    <a:moveTo>
                      <a:pt x="786" y="2440"/>
                    </a:moveTo>
                    <a:lnTo>
                      <a:pt x="400" y="76"/>
                    </a:lnTo>
                    <a:lnTo>
                      <a:pt x="375" y="71"/>
                    </a:lnTo>
                    <a:lnTo>
                      <a:pt x="380" y="97"/>
                    </a:lnTo>
                    <a:lnTo>
                      <a:pt x="410" y="305"/>
                    </a:lnTo>
                    <a:lnTo>
                      <a:pt x="344" y="295"/>
                    </a:lnTo>
                    <a:lnTo>
                      <a:pt x="344" y="295"/>
                    </a:lnTo>
                    <a:lnTo>
                      <a:pt x="60" y="249"/>
                    </a:lnTo>
                    <a:lnTo>
                      <a:pt x="25" y="5"/>
                    </a:lnTo>
                    <a:lnTo>
                      <a:pt x="0" y="0"/>
                    </a:lnTo>
                    <a:lnTo>
                      <a:pt x="436" y="3069"/>
                    </a:lnTo>
                    <a:lnTo>
                      <a:pt x="466" y="3069"/>
                    </a:lnTo>
                    <a:lnTo>
                      <a:pt x="466" y="3064"/>
                    </a:lnTo>
                    <a:lnTo>
                      <a:pt x="456" y="2998"/>
                    </a:lnTo>
                    <a:lnTo>
                      <a:pt x="415" y="2714"/>
                    </a:lnTo>
                    <a:lnTo>
                      <a:pt x="410" y="2694"/>
                    </a:lnTo>
                    <a:lnTo>
                      <a:pt x="796" y="2673"/>
                    </a:lnTo>
                    <a:lnTo>
                      <a:pt x="852" y="3033"/>
                    </a:lnTo>
                    <a:lnTo>
                      <a:pt x="882" y="3028"/>
                    </a:lnTo>
                    <a:lnTo>
                      <a:pt x="786" y="2440"/>
                    </a:lnTo>
                    <a:close/>
                    <a:moveTo>
                      <a:pt x="71" y="295"/>
                    </a:moveTo>
                    <a:lnTo>
                      <a:pt x="421" y="350"/>
                    </a:lnTo>
                    <a:lnTo>
                      <a:pt x="421" y="355"/>
                    </a:lnTo>
                    <a:lnTo>
                      <a:pt x="471" y="655"/>
                    </a:lnTo>
                    <a:lnTo>
                      <a:pt x="400" y="650"/>
                    </a:lnTo>
                    <a:lnTo>
                      <a:pt x="400" y="650"/>
                    </a:lnTo>
                    <a:lnTo>
                      <a:pt x="111" y="609"/>
                    </a:lnTo>
                    <a:lnTo>
                      <a:pt x="76" y="360"/>
                    </a:lnTo>
                    <a:lnTo>
                      <a:pt x="71" y="295"/>
                    </a:lnTo>
                    <a:close/>
                    <a:moveTo>
                      <a:pt x="126" y="716"/>
                    </a:moveTo>
                    <a:lnTo>
                      <a:pt x="121" y="660"/>
                    </a:lnTo>
                    <a:lnTo>
                      <a:pt x="476" y="705"/>
                    </a:lnTo>
                    <a:lnTo>
                      <a:pt x="476" y="705"/>
                    </a:lnTo>
                    <a:lnTo>
                      <a:pt x="527" y="1020"/>
                    </a:lnTo>
                    <a:lnTo>
                      <a:pt x="456" y="1010"/>
                    </a:lnTo>
                    <a:lnTo>
                      <a:pt x="167" y="984"/>
                    </a:lnTo>
                    <a:lnTo>
                      <a:pt x="126" y="716"/>
                    </a:lnTo>
                    <a:close/>
                    <a:moveTo>
                      <a:pt x="182" y="1086"/>
                    </a:moveTo>
                    <a:lnTo>
                      <a:pt x="172" y="1035"/>
                    </a:lnTo>
                    <a:lnTo>
                      <a:pt x="537" y="1065"/>
                    </a:lnTo>
                    <a:lnTo>
                      <a:pt x="588" y="1395"/>
                    </a:lnTo>
                    <a:lnTo>
                      <a:pt x="517" y="1390"/>
                    </a:lnTo>
                    <a:lnTo>
                      <a:pt x="517" y="1390"/>
                    </a:lnTo>
                    <a:lnTo>
                      <a:pt x="223" y="1370"/>
                    </a:lnTo>
                    <a:lnTo>
                      <a:pt x="182" y="1086"/>
                    </a:lnTo>
                    <a:close/>
                    <a:moveTo>
                      <a:pt x="238" y="1466"/>
                    </a:moveTo>
                    <a:lnTo>
                      <a:pt x="228" y="1420"/>
                    </a:lnTo>
                    <a:lnTo>
                      <a:pt x="598" y="1446"/>
                    </a:lnTo>
                    <a:lnTo>
                      <a:pt x="654" y="1786"/>
                    </a:lnTo>
                    <a:lnTo>
                      <a:pt x="578" y="1786"/>
                    </a:lnTo>
                    <a:lnTo>
                      <a:pt x="578" y="1786"/>
                    </a:lnTo>
                    <a:lnTo>
                      <a:pt x="279" y="1776"/>
                    </a:lnTo>
                    <a:lnTo>
                      <a:pt x="238" y="1466"/>
                    </a:lnTo>
                    <a:close/>
                    <a:moveTo>
                      <a:pt x="294" y="1867"/>
                    </a:moveTo>
                    <a:lnTo>
                      <a:pt x="289" y="1831"/>
                    </a:lnTo>
                    <a:lnTo>
                      <a:pt x="659" y="1836"/>
                    </a:lnTo>
                    <a:lnTo>
                      <a:pt x="720" y="2191"/>
                    </a:lnTo>
                    <a:lnTo>
                      <a:pt x="644" y="2191"/>
                    </a:lnTo>
                    <a:lnTo>
                      <a:pt x="339" y="2196"/>
                    </a:lnTo>
                    <a:lnTo>
                      <a:pt x="294" y="1867"/>
                    </a:lnTo>
                    <a:close/>
                    <a:moveTo>
                      <a:pt x="710" y="2617"/>
                    </a:moveTo>
                    <a:lnTo>
                      <a:pt x="405" y="2633"/>
                    </a:lnTo>
                    <a:lnTo>
                      <a:pt x="375" y="2445"/>
                    </a:lnTo>
                    <a:lnTo>
                      <a:pt x="355" y="2283"/>
                    </a:lnTo>
                    <a:lnTo>
                      <a:pt x="350" y="2252"/>
                    </a:lnTo>
                    <a:lnTo>
                      <a:pt x="725" y="2247"/>
                    </a:lnTo>
                    <a:lnTo>
                      <a:pt x="786" y="2617"/>
                    </a:lnTo>
                    <a:lnTo>
                      <a:pt x="710" y="261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2" name="Freeform 33">
                <a:extLst>
                  <a:ext uri="{FF2B5EF4-FFF2-40B4-BE49-F238E27FC236}">
                    <a16:creationId xmlns:a16="http://schemas.microsoft.com/office/drawing/2014/main" id="{4B0B31A3-BF95-4F1E-8B33-D485E52A51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3625" y="5232400"/>
                <a:ext cx="612775" cy="65088"/>
              </a:xfrm>
              <a:custGeom>
                <a:avLst/>
                <a:gdLst>
                  <a:gd name="T0" fmla="*/ 386 w 386"/>
                  <a:gd name="T1" fmla="*/ 0 h 41"/>
                  <a:gd name="T2" fmla="*/ 0 w 386"/>
                  <a:gd name="T3" fmla="*/ 21 h 41"/>
                  <a:gd name="T4" fmla="*/ 5 w 386"/>
                  <a:gd name="T5" fmla="*/ 41 h 41"/>
                  <a:gd name="T6" fmla="*/ 315 w 386"/>
                  <a:gd name="T7" fmla="*/ 21 h 41"/>
                  <a:gd name="T8" fmla="*/ 386 w 386"/>
                  <a:gd name="T9" fmla="*/ 0 h 41"/>
                  <a:gd name="T10" fmla="*/ 386 w 386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6" h="41">
                    <a:moveTo>
                      <a:pt x="386" y="0"/>
                    </a:moveTo>
                    <a:lnTo>
                      <a:pt x="0" y="21"/>
                    </a:lnTo>
                    <a:lnTo>
                      <a:pt x="5" y="41"/>
                    </a:lnTo>
                    <a:lnTo>
                      <a:pt x="315" y="21"/>
                    </a:lnTo>
                    <a:lnTo>
                      <a:pt x="386" y="0"/>
                    </a:lnTo>
                    <a:lnTo>
                      <a:pt x="386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3" name="Freeform 34">
                <a:extLst>
                  <a:ext uri="{FF2B5EF4-FFF2-40B4-BE49-F238E27FC236}">
                    <a16:creationId xmlns:a16="http://schemas.microsoft.com/office/drawing/2014/main" id="{D8E99E8B-08B3-472D-94E9-AF4922ABA7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2588" y="5795963"/>
                <a:ext cx="160338" cy="41275"/>
              </a:xfrm>
              <a:custGeom>
                <a:avLst/>
                <a:gdLst>
                  <a:gd name="T0" fmla="*/ 101 w 101"/>
                  <a:gd name="T1" fmla="*/ 0 h 26"/>
                  <a:gd name="T2" fmla="*/ 71 w 101"/>
                  <a:gd name="T3" fmla="*/ 5 h 26"/>
                  <a:gd name="T4" fmla="*/ 0 w 101"/>
                  <a:gd name="T5" fmla="*/ 26 h 26"/>
                  <a:gd name="T6" fmla="*/ 45 w 101"/>
                  <a:gd name="T7" fmla="*/ 16 h 26"/>
                  <a:gd name="T8" fmla="*/ 101 w 101"/>
                  <a:gd name="T9" fmla="*/ 0 h 26"/>
                  <a:gd name="T10" fmla="*/ 101 w 101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26">
                    <a:moveTo>
                      <a:pt x="101" y="0"/>
                    </a:moveTo>
                    <a:lnTo>
                      <a:pt x="71" y="5"/>
                    </a:lnTo>
                    <a:lnTo>
                      <a:pt x="0" y="26"/>
                    </a:lnTo>
                    <a:lnTo>
                      <a:pt x="45" y="16"/>
                    </a:lnTo>
                    <a:lnTo>
                      <a:pt x="101" y="0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4" name="Freeform 35">
                <a:extLst>
                  <a:ext uri="{FF2B5EF4-FFF2-40B4-BE49-F238E27FC236}">
                    <a16:creationId xmlns:a16="http://schemas.microsoft.com/office/drawing/2014/main" id="{DADABAEE-135C-4D26-9494-C4EAA9AEF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2188" y="5861050"/>
                <a:ext cx="160338" cy="31750"/>
              </a:xfrm>
              <a:custGeom>
                <a:avLst/>
                <a:gdLst>
                  <a:gd name="T0" fmla="*/ 101 w 101"/>
                  <a:gd name="T1" fmla="*/ 0 h 20"/>
                  <a:gd name="T2" fmla="*/ 71 w 101"/>
                  <a:gd name="T3" fmla="*/ 0 h 20"/>
                  <a:gd name="T4" fmla="*/ 0 w 101"/>
                  <a:gd name="T5" fmla="*/ 20 h 20"/>
                  <a:gd name="T6" fmla="*/ 50 w 101"/>
                  <a:gd name="T7" fmla="*/ 10 h 20"/>
                  <a:gd name="T8" fmla="*/ 101 w 101"/>
                  <a:gd name="T9" fmla="*/ 0 h 20"/>
                  <a:gd name="T10" fmla="*/ 101 w 101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20">
                    <a:moveTo>
                      <a:pt x="101" y="0"/>
                    </a:moveTo>
                    <a:lnTo>
                      <a:pt x="71" y="0"/>
                    </a:lnTo>
                    <a:lnTo>
                      <a:pt x="0" y="20"/>
                    </a:lnTo>
                    <a:lnTo>
                      <a:pt x="50" y="10"/>
                    </a:lnTo>
                    <a:lnTo>
                      <a:pt x="101" y="0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4" name="Freeform 20">
              <a:extLst>
                <a:ext uri="{FF2B5EF4-FFF2-40B4-BE49-F238E27FC236}">
                  <a16:creationId xmlns:a16="http://schemas.microsoft.com/office/drawing/2014/main" id="{7C6A5F02-63BB-45BD-AF89-82AE48397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2285" y="4902987"/>
              <a:ext cx="40572" cy="223758"/>
            </a:xfrm>
            <a:custGeom>
              <a:avLst/>
              <a:gdLst>
                <a:gd name="T0" fmla="*/ 5 w 33"/>
                <a:gd name="T1" fmla="*/ 0 h 182"/>
                <a:gd name="T2" fmla="*/ 33 w 33"/>
                <a:gd name="T3" fmla="*/ 5 h 182"/>
                <a:gd name="T4" fmla="*/ 33 w 33"/>
                <a:gd name="T5" fmla="*/ 176 h 182"/>
                <a:gd name="T6" fmla="*/ 5 w 33"/>
                <a:gd name="T7" fmla="*/ 182 h 182"/>
                <a:gd name="T8" fmla="*/ 0 w 33"/>
                <a:gd name="T9" fmla="*/ 154 h 182"/>
                <a:gd name="T10" fmla="*/ 5 w 33"/>
                <a:gd name="T11" fmla="*/ 94 h 182"/>
                <a:gd name="T12" fmla="*/ 5 w 33"/>
                <a:gd name="T13" fmla="*/ 33 h 182"/>
                <a:gd name="T14" fmla="*/ 5 w 33"/>
                <a:gd name="T1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82">
                  <a:moveTo>
                    <a:pt x="5" y="0"/>
                  </a:moveTo>
                  <a:lnTo>
                    <a:pt x="33" y="5"/>
                  </a:lnTo>
                  <a:lnTo>
                    <a:pt x="33" y="176"/>
                  </a:lnTo>
                  <a:lnTo>
                    <a:pt x="5" y="182"/>
                  </a:lnTo>
                  <a:lnTo>
                    <a:pt x="0" y="154"/>
                  </a:lnTo>
                  <a:lnTo>
                    <a:pt x="5" y="94"/>
                  </a:lnTo>
                  <a:lnTo>
                    <a:pt x="5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1">
              <a:extLst>
                <a:ext uri="{FF2B5EF4-FFF2-40B4-BE49-F238E27FC236}">
                  <a16:creationId xmlns:a16="http://schemas.microsoft.com/office/drawing/2014/main" id="{55D3D1C4-70F3-4D34-8351-FD4B7AD2D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2285" y="4902987"/>
              <a:ext cx="40572" cy="223758"/>
            </a:xfrm>
            <a:custGeom>
              <a:avLst/>
              <a:gdLst>
                <a:gd name="T0" fmla="*/ 5 w 33"/>
                <a:gd name="T1" fmla="*/ 0 h 182"/>
                <a:gd name="T2" fmla="*/ 33 w 33"/>
                <a:gd name="T3" fmla="*/ 5 h 182"/>
                <a:gd name="T4" fmla="*/ 33 w 33"/>
                <a:gd name="T5" fmla="*/ 176 h 182"/>
                <a:gd name="T6" fmla="*/ 5 w 33"/>
                <a:gd name="T7" fmla="*/ 182 h 182"/>
                <a:gd name="T8" fmla="*/ 0 w 33"/>
                <a:gd name="T9" fmla="*/ 154 h 182"/>
                <a:gd name="T10" fmla="*/ 5 w 33"/>
                <a:gd name="T11" fmla="*/ 94 h 182"/>
                <a:gd name="T12" fmla="*/ 5 w 33"/>
                <a:gd name="T13" fmla="*/ 33 h 182"/>
                <a:gd name="T14" fmla="*/ 5 w 33"/>
                <a:gd name="T1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82">
                  <a:moveTo>
                    <a:pt x="5" y="0"/>
                  </a:moveTo>
                  <a:lnTo>
                    <a:pt x="33" y="5"/>
                  </a:lnTo>
                  <a:lnTo>
                    <a:pt x="33" y="176"/>
                  </a:lnTo>
                  <a:lnTo>
                    <a:pt x="5" y="182"/>
                  </a:lnTo>
                  <a:lnTo>
                    <a:pt x="0" y="154"/>
                  </a:lnTo>
                  <a:lnTo>
                    <a:pt x="5" y="94"/>
                  </a:lnTo>
                  <a:lnTo>
                    <a:pt x="5" y="33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2">
              <a:extLst>
                <a:ext uri="{FF2B5EF4-FFF2-40B4-BE49-F238E27FC236}">
                  <a16:creationId xmlns:a16="http://schemas.microsoft.com/office/drawing/2014/main" id="{68203D40-3959-4D38-94AC-E790B7FFF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9808" y="4943558"/>
              <a:ext cx="115567" cy="243429"/>
            </a:xfrm>
            <a:custGeom>
              <a:avLst/>
              <a:gdLst>
                <a:gd name="T0" fmla="*/ 0 w 94"/>
                <a:gd name="T1" fmla="*/ 0 h 198"/>
                <a:gd name="T2" fmla="*/ 83 w 94"/>
                <a:gd name="T3" fmla="*/ 11 h 198"/>
                <a:gd name="T4" fmla="*/ 94 w 94"/>
                <a:gd name="T5" fmla="*/ 11 h 198"/>
                <a:gd name="T6" fmla="*/ 94 w 94"/>
                <a:gd name="T7" fmla="*/ 143 h 198"/>
                <a:gd name="T8" fmla="*/ 94 w 94"/>
                <a:gd name="T9" fmla="*/ 149 h 198"/>
                <a:gd name="T10" fmla="*/ 94 w 94"/>
                <a:gd name="T11" fmla="*/ 198 h 198"/>
                <a:gd name="T12" fmla="*/ 94 w 94"/>
                <a:gd name="T13" fmla="*/ 198 h 198"/>
                <a:gd name="T14" fmla="*/ 0 w 94"/>
                <a:gd name="T15" fmla="*/ 182 h 198"/>
                <a:gd name="T16" fmla="*/ 0 w 94"/>
                <a:gd name="T1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98">
                  <a:moveTo>
                    <a:pt x="0" y="0"/>
                  </a:moveTo>
                  <a:lnTo>
                    <a:pt x="83" y="11"/>
                  </a:lnTo>
                  <a:lnTo>
                    <a:pt x="94" y="11"/>
                  </a:lnTo>
                  <a:lnTo>
                    <a:pt x="94" y="143"/>
                  </a:lnTo>
                  <a:lnTo>
                    <a:pt x="94" y="14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0" y="1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23">
              <a:extLst>
                <a:ext uri="{FF2B5EF4-FFF2-40B4-BE49-F238E27FC236}">
                  <a16:creationId xmlns:a16="http://schemas.microsoft.com/office/drawing/2014/main" id="{809C0042-275C-454F-AD8A-1B9CD721B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9808" y="4943558"/>
              <a:ext cx="115567" cy="243429"/>
            </a:xfrm>
            <a:custGeom>
              <a:avLst/>
              <a:gdLst>
                <a:gd name="T0" fmla="*/ 0 w 94"/>
                <a:gd name="T1" fmla="*/ 0 h 198"/>
                <a:gd name="T2" fmla="*/ 83 w 94"/>
                <a:gd name="T3" fmla="*/ 11 h 198"/>
                <a:gd name="T4" fmla="*/ 94 w 94"/>
                <a:gd name="T5" fmla="*/ 11 h 198"/>
                <a:gd name="T6" fmla="*/ 94 w 94"/>
                <a:gd name="T7" fmla="*/ 143 h 198"/>
                <a:gd name="T8" fmla="*/ 94 w 94"/>
                <a:gd name="T9" fmla="*/ 149 h 198"/>
                <a:gd name="T10" fmla="*/ 94 w 94"/>
                <a:gd name="T11" fmla="*/ 198 h 198"/>
                <a:gd name="T12" fmla="*/ 94 w 94"/>
                <a:gd name="T13" fmla="*/ 198 h 198"/>
                <a:gd name="T14" fmla="*/ 0 w 94"/>
                <a:gd name="T15" fmla="*/ 182 h 198"/>
                <a:gd name="T16" fmla="*/ 0 w 94"/>
                <a:gd name="T1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98">
                  <a:moveTo>
                    <a:pt x="0" y="0"/>
                  </a:moveTo>
                  <a:lnTo>
                    <a:pt x="83" y="11"/>
                  </a:lnTo>
                  <a:lnTo>
                    <a:pt x="94" y="11"/>
                  </a:lnTo>
                  <a:lnTo>
                    <a:pt x="94" y="143"/>
                  </a:lnTo>
                  <a:lnTo>
                    <a:pt x="94" y="14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0" y="18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24">
              <a:extLst>
                <a:ext uri="{FF2B5EF4-FFF2-40B4-BE49-F238E27FC236}">
                  <a16:creationId xmlns:a16="http://schemas.microsoft.com/office/drawing/2014/main" id="{5EAFFEBF-A236-4644-A895-F9691191E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8224" y="4984129"/>
              <a:ext cx="148762" cy="372520"/>
            </a:xfrm>
            <a:custGeom>
              <a:avLst/>
              <a:gdLst>
                <a:gd name="T0" fmla="*/ 121 w 121"/>
                <a:gd name="T1" fmla="*/ 6 h 303"/>
                <a:gd name="T2" fmla="*/ 121 w 121"/>
                <a:gd name="T3" fmla="*/ 0 h 303"/>
                <a:gd name="T4" fmla="*/ 0 w 121"/>
                <a:gd name="T5" fmla="*/ 11 h 303"/>
                <a:gd name="T6" fmla="*/ 0 w 121"/>
                <a:gd name="T7" fmla="*/ 303 h 303"/>
                <a:gd name="T8" fmla="*/ 121 w 121"/>
                <a:gd name="T9" fmla="*/ 281 h 303"/>
                <a:gd name="T10" fmla="*/ 121 w 121"/>
                <a:gd name="T11" fmla="*/ 6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303">
                  <a:moveTo>
                    <a:pt x="121" y="6"/>
                  </a:moveTo>
                  <a:lnTo>
                    <a:pt x="121" y="0"/>
                  </a:lnTo>
                  <a:lnTo>
                    <a:pt x="0" y="11"/>
                  </a:lnTo>
                  <a:lnTo>
                    <a:pt x="0" y="303"/>
                  </a:lnTo>
                  <a:lnTo>
                    <a:pt x="121" y="281"/>
                  </a:lnTo>
                  <a:lnTo>
                    <a:pt x="121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25">
              <a:extLst>
                <a:ext uri="{FF2B5EF4-FFF2-40B4-BE49-F238E27FC236}">
                  <a16:creationId xmlns:a16="http://schemas.microsoft.com/office/drawing/2014/main" id="{3EE947CC-B6FB-40A0-9608-7FBD95B96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8224" y="4984129"/>
              <a:ext cx="148762" cy="372520"/>
            </a:xfrm>
            <a:custGeom>
              <a:avLst/>
              <a:gdLst>
                <a:gd name="T0" fmla="*/ 121 w 121"/>
                <a:gd name="T1" fmla="*/ 6 h 303"/>
                <a:gd name="T2" fmla="*/ 121 w 121"/>
                <a:gd name="T3" fmla="*/ 0 h 303"/>
                <a:gd name="T4" fmla="*/ 0 w 121"/>
                <a:gd name="T5" fmla="*/ 11 h 303"/>
                <a:gd name="T6" fmla="*/ 0 w 121"/>
                <a:gd name="T7" fmla="*/ 303 h 303"/>
                <a:gd name="T8" fmla="*/ 121 w 121"/>
                <a:gd name="T9" fmla="*/ 281 h 303"/>
                <a:gd name="T10" fmla="*/ 121 w 121"/>
                <a:gd name="T11" fmla="*/ 6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303">
                  <a:moveTo>
                    <a:pt x="121" y="6"/>
                  </a:moveTo>
                  <a:lnTo>
                    <a:pt x="121" y="0"/>
                  </a:lnTo>
                  <a:lnTo>
                    <a:pt x="0" y="11"/>
                  </a:lnTo>
                  <a:lnTo>
                    <a:pt x="0" y="303"/>
                  </a:lnTo>
                  <a:lnTo>
                    <a:pt x="121" y="281"/>
                  </a:lnTo>
                  <a:lnTo>
                    <a:pt x="121" y="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26">
              <a:extLst>
                <a:ext uri="{FF2B5EF4-FFF2-40B4-BE49-F238E27FC236}">
                  <a16:creationId xmlns:a16="http://schemas.microsoft.com/office/drawing/2014/main" id="{904CE49C-2D83-43B2-A4D5-755BA45FE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6986" y="4977983"/>
              <a:ext cx="34424" cy="357767"/>
            </a:xfrm>
            <a:custGeom>
              <a:avLst/>
              <a:gdLst>
                <a:gd name="T0" fmla="*/ 0 w 28"/>
                <a:gd name="T1" fmla="*/ 5 h 291"/>
                <a:gd name="T2" fmla="*/ 22 w 28"/>
                <a:gd name="T3" fmla="*/ 0 h 291"/>
                <a:gd name="T4" fmla="*/ 28 w 28"/>
                <a:gd name="T5" fmla="*/ 291 h 291"/>
                <a:gd name="T6" fmla="*/ 0 w 28"/>
                <a:gd name="T7" fmla="*/ 286 h 291"/>
                <a:gd name="T8" fmla="*/ 0 w 28"/>
                <a:gd name="T9" fmla="*/ 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1">
                  <a:moveTo>
                    <a:pt x="0" y="5"/>
                  </a:moveTo>
                  <a:lnTo>
                    <a:pt x="22" y="0"/>
                  </a:lnTo>
                  <a:lnTo>
                    <a:pt x="28" y="291"/>
                  </a:lnTo>
                  <a:lnTo>
                    <a:pt x="0" y="286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27">
              <a:extLst>
                <a:ext uri="{FF2B5EF4-FFF2-40B4-BE49-F238E27FC236}">
                  <a16:creationId xmlns:a16="http://schemas.microsoft.com/office/drawing/2014/main" id="{2F87EE13-7621-42C9-892C-A63B1FC012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6986" y="4977983"/>
              <a:ext cx="34424" cy="357767"/>
            </a:xfrm>
            <a:custGeom>
              <a:avLst/>
              <a:gdLst>
                <a:gd name="T0" fmla="*/ 0 w 28"/>
                <a:gd name="T1" fmla="*/ 5 h 291"/>
                <a:gd name="T2" fmla="*/ 22 w 28"/>
                <a:gd name="T3" fmla="*/ 0 h 291"/>
                <a:gd name="T4" fmla="*/ 28 w 28"/>
                <a:gd name="T5" fmla="*/ 291 h 291"/>
                <a:gd name="T6" fmla="*/ 0 w 28"/>
                <a:gd name="T7" fmla="*/ 286 h 291"/>
                <a:gd name="T8" fmla="*/ 0 w 28"/>
                <a:gd name="T9" fmla="*/ 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1">
                  <a:moveTo>
                    <a:pt x="0" y="5"/>
                  </a:moveTo>
                  <a:lnTo>
                    <a:pt x="22" y="0"/>
                  </a:lnTo>
                  <a:lnTo>
                    <a:pt x="28" y="291"/>
                  </a:lnTo>
                  <a:lnTo>
                    <a:pt x="0" y="286"/>
                  </a:lnTo>
                  <a:lnTo>
                    <a:pt x="0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28">
              <a:extLst>
                <a:ext uri="{FF2B5EF4-FFF2-40B4-BE49-F238E27FC236}">
                  <a16:creationId xmlns:a16="http://schemas.microsoft.com/office/drawing/2014/main" id="{E59DB217-ACDA-468C-B79D-5534CFD56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2856" y="4909134"/>
              <a:ext cx="108190" cy="231134"/>
            </a:xfrm>
            <a:custGeom>
              <a:avLst/>
              <a:gdLst>
                <a:gd name="T0" fmla="*/ 88 w 88"/>
                <a:gd name="T1" fmla="*/ 11 h 188"/>
                <a:gd name="T2" fmla="*/ 0 w 88"/>
                <a:gd name="T3" fmla="*/ 0 h 188"/>
                <a:gd name="T4" fmla="*/ 0 w 88"/>
                <a:gd name="T5" fmla="*/ 171 h 188"/>
                <a:gd name="T6" fmla="*/ 88 w 88"/>
                <a:gd name="T7" fmla="*/ 188 h 188"/>
                <a:gd name="T8" fmla="*/ 88 w 88"/>
                <a:gd name="T9" fmla="*/ 138 h 188"/>
                <a:gd name="T10" fmla="*/ 88 w 88"/>
                <a:gd name="T11" fmla="*/ 133 h 188"/>
                <a:gd name="T12" fmla="*/ 88 w 88"/>
                <a:gd name="T1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88">
                  <a:moveTo>
                    <a:pt x="88" y="11"/>
                  </a:moveTo>
                  <a:lnTo>
                    <a:pt x="0" y="0"/>
                  </a:lnTo>
                  <a:lnTo>
                    <a:pt x="0" y="171"/>
                  </a:lnTo>
                  <a:lnTo>
                    <a:pt x="88" y="188"/>
                  </a:lnTo>
                  <a:lnTo>
                    <a:pt x="88" y="138"/>
                  </a:lnTo>
                  <a:lnTo>
                    <a:pt x="88" y="133"/>
                  </a:lnTo>
                  <a:lnTo>
                    <a:pt x="88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29">
              <a:extLst>
                <a:ext uri="{FF2B5EF4-FFF2-40B4-BE49-F238E27FC236}">
                  <a16:creationId xmlns:a16="http://schemas.microsoft.com/office/drawing/2014/main" id="{D3ABD370-D94B-487A-9D98-9760F3636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2856" y="4909134"/>
              <a:ext cx="108190" cy="231134"/>
            </a:xfrm>
            <a:custGeom>
              <a:avLst/>
              <a:gdLst>
                <a:gd name="T0" fmla="*/ 88 w 88"/>
                <a:gd name="T1" fmla="*/ 11 h 188"/>
                <a:gd name="T2" fmla="*/ 0 w 88"/>
                <a:gd name="T3" fmla="*/ 0 h 188"/>
                <a:gd name="T4" fmla="*/ 0 w 88"/>
                <a:gd name="T5" fmla="*/ 171 h 188"/>
                <a:gd name="T6" fmla="*/ 88 w 88"/>
                <a:gd name="T7" fmla="*/ 188 h 188"/>
                <a:gd name="T8" fmla="*/ 88 w 88"/>
                <a:gd name="T9" fmla="*/ 138 h 188"/>
                <a:gd name="T10" fmla="*/ 88 w 88"/>
                <a:gd name="T11" fmla="*/ 133 h 188"/>
                <a:gd name="T12" fmla="*/ 88 w 88"/>
                <a:gd name="T1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88">
                  <a:moveTo>
                    <a:pt x="88" y="11"/>
                  </a:moveTo>
                  <a:lnTo>
                    <a:pt x="0" y="0"/>
                  </a:lnTo>
                  <a:lnTo>
                    <a:pt x="0" y="171"/>
                  </a:lnTo>
                  <a:lnTo>
                    <a:pt x="88" y="188"/>
                  </a:lnTo>
                  <a:lnTo>
                    <a:pt x="88" y="138"/>
                  </a:lnTo>
                  <a:lnTo>
                    <a:pt x="88" y="133"/>
                  </a:lnTo>
                  <a:lnTo>
                    <a:pt x="88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30">
              <a:extLst>
                <a:ext uri="{FF2B5EF4-FFF2-40B4-BE49-F238E27FC236}">
                  <a16:creationId xmlns:a16="http://schemas.microsoft.com/office/drawing/2014/main" id="{1C46FA2A-2985-4A36-B635-6895600C9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376" y="4957082"/>
              <a:ext cx="0" cy="229905"/>
            </a:xfrm>
            <a:custGeom>
              <a:avLst/>
              <a:gdLst>
                <a:gd name="T0" fmla="*/ 132 h 187"/>
                <a:gd name="T1" fmla="*/ 0 h 187"/>
                <a:gd name="T2" fmla="*/ 5 h 187"/>
                <a:gd name="T3" fmla="*/ 187 h 187"/>
                <a:gd name="T4" fmla="*/ 138 h 187"/>
                <a:gd name="T5" fmla="*/ 132 h 1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87">
                  <a:moveTo>
                    <a:pt x="0" y="132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87"/>
                  </a:lnTo>
                  <a:lnTo>
                    <a:pt x="0" y="138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31">
              <a:extLst>
                <a:ext uri="{FF2B5EF4-FFF2-40B4-BE49-F238E27FC236}">
                  <a16:creationId xmlns:a16="http://schemas.microsoft.com/office/drawing/2014/main" id="{C81B15D6-187A-42B3-8C07-2D024E804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376" y="4957082"/>
              <a:ext cx="0" cy="229905"/>
            </a:xfrm>
            <a:custGeom>
              <a:avLst/>
              <a:gdLst>
                <a:gd name="T0" fmla="*/ 132 h 187"/>
                <a:gd name="T1" fmla="*/ 0 h 187"/>
                <a:gd name="T2" fmla="*/ 5 h 187"/>
                <a:gd name="T3" fmla="*/ 187 h 187"/>
                <a:gd name="T4" fmla="*/ 138 h 187"/>
                <a:gd name="T5" fmla="*/ 132 h 18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87">
                  <a:moveTo>
                    <a:pt x="0" y="132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87"/>
                  </a:lnTo>
                  <a:lnTo>
                    <a:pt x="0" y="138"/>
                  </a:lnTo>
                  <a:lnTo>
                    <a:pt x="0" y="1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32">
              <a:extLst>
                <a:ext uri="{FF2B5EF4-FFF2-40B4-BE49-F238E27FC236}">
                  <a16:creationId xmlns:a16="http://schemas.microsoft.com/office/drawing/2014/main" id="{484C8CDA-0D94-46F7-9B42-EEF6EB6B11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8431" y="5119368"/>
              <a:ext cx="406944" cy="81143"/>
            </a:xfrm>
            <a:custGeom>
              <a:avLst/>
              <a:gdLst>
                <a:gd name="T0" fmla="*/ 28 w 331"/>
                <a:gd name="T1" fmla="*/ 0 h 66"/>
                <a:gd name="T2" fmla="*/ 0 w 331"/>
                <a:gd name="T3" fmla="*/ 6 h 66"/>
                <a:gd name="T4" fmla="*/ 116 w 331"/>
                <a:gd name="T5" fmla="*/ 28 h 66"/>
                <a:gd name="T6" fmla="*/ 116 w 331"/>
                <a:gd name="T7" fmla="*/ 17 h 66"/>
                <a:gd name="T8" fmla="*/ 116 w 331"/>
                <a:gd name="T9" fmla="*/ 17 h 66"/>
                <a:gd name="T10" fmla="*/ 116 w 331"/>
                <a:gd name="T11" fmla="*/ 17 h 66"/>
                <a:gd name="T12" fmla="*/ 28 w 331"/>
                <a:gd name="T13" fmla="*/ 0 h 66"/>
                <a:gd name="T14" fmla="*/ 237 w 331"/>
                <a:gd name="T15" fmla="*/ 39 h 66"/>
                <a:gd name="T16" fmla="*/ 204 w 331"/>
                <a:gd name="T17" fmla="*/ 39 h 66"/>
                <a:gd name="T18" fmla="*/ 331 w 331"/>
                <a:gd name="T19" fmla="*/ 66 h 66"/>
                <a:gd name="T20" fmla="*/ 331 w 331"/>
                <a:gd name="T21" fmla="*/ 55 h 66"/>
                <a:gd name="T22" fmla="*/ 331 w 331"/>
                <a:gd name="T23" fmla="*/ 55 h 66"/>
                <a:gd name="T24" fmla="*/ 237 w 331"/>
                <a:gd name="T25" fmla="*/ 3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1" h="66">
                  <a:moveTo>
                    <a:pt x="28" y="0"/>
                  </a:moveTo>
                  <a:lnTo>
                    <a:pt x="0" y="6"/>
                  </a:lnTo>
                  <a:lnTo>
                    <a:pt x="116" y="28"/>
                  </a:lnTo>
                  <a:lnTo>
                    <a:pt x="116" y="17"/>
                  </a:lnTo>
                  <a:lnTo>
                    <a:pt x="116" y="17"/>
                  </a:lnTo>
                  <a:lnTo>
                    <a:pt x="116" y="17"/>
                  </a:lnTo>
                  <a:lnTo>
                    <a:pt x="28" y="0"/>
                  </a:lnTo>
                  <a:close/>
                  <a:moveTo>
                    <a:pt x="237" y="39"/>
                  </a:moveTo>
                  <a:lnTo>
                    <a:pt x="204" y="39"/>
                  </a:lnTo>
                  <a:lnTo>
                    <a:pt x="331" y="66"/>
                  </a:lnTo>
                  <a:lnTo>
                    <a:pt x="331" y="55"/>
                  </a:lnTo>
                  <a:lnTo>
                    <a:pt x="331" y="55"/>
                  </a:lnTo>
                  <a:lnTo>
                    <a:pt x="237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33">
              <a:extLst>
                <a:ext uri="{FF2B5EF4-FFF2-40B4-BE49-F238E27FC236}">
                  <a16:creationId xmlns:a16="http://schemas.microsoft.com/office/drawing/2014/main" id="{BD53BC3D-66F6-4F26-B608-47A48DA2D8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8431" y="5119368"/>
              <a:ext cx="406944" cy="81143"/>
            </a:xfrm>
            <a:custGeom>
              <a:avLst/>
              <a:gdLst>
                <a:gd name="T0" fmla="*/ 28 w 331"/>
                <a:gd name="T1" fmla="*/ 0 h 66"/>
                <a:gd name="T2" fmla="*/ 0 w 331"/>
                <a:gd name="T3" fmla="*/ 6 h 66"/>
                <a:gd name="T4" fmla="*/ 116 w 331"/>
                <a:gd name="T5" fmla="*/ 28 h 66"/>
                <a:gd name="T6" fmla="*/ 116 w 331"/>
                <a:gd name="T7" fmla="*/ 17 h 66"/>
                <a:gd name="T8" fmla="*/ 116 w 331"/>
                <a:gd name="T9" fmla="*/ 17 h 66"/>
                <a:gd name="T10" fmla="*/ 116 w 331"/>
                <a:gd name="T11" fmla="*/ 17 h 66"/>
                <a:gd name="T12" fmla="*/ 28 w 331"/>
                <a:gd name="T13" fmla="*/ 0 h 66"/>
                <a:gd name="T14" fmla="*/ 237 w 331"/>
                <a:gd name="T15" fmla="*/ 39 h 66"/>
                <a:gd name="T16" fmla="*/ 204 w 331"/>
                <a:gd name="T17" fmla="*/ 39 h 66"/>
                <a:gd name="T18" fmla="*/ 331 w 331"/>
                <a:gd name="T19" fmla="*/ 66 h 66"/>
                <a:gd name="T20" fmla="*/ 331 w 331"/>
                <a:gd name="T21" fmla="*/ 55 h 66"/>
                <a:gd name="T22" fmla="*/ 331 w 331"/>
                <a:gd name="T23" fmla="*/ 55 h 66"/>
                <a:gd name="T24" fmla="*/ 237 w 331"/>
                <a:gd name="T25" fmla="*/ 3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1" h="66">
                  <a:moveTo>
                    <a:pt x="28" y="0"/>
                  </a:moveTo>
                  <a:lnTo>
                    <a:pt x="0" y="6"/>
                  </a:lnTo>
                  <a:lnTo>
                    <a:pt x="116" y="28"/>
                  </a:lnTo>
                  <a:lnTo>
                    <a:pt x="116" y="17"/>
                  </a:lnTo>
                  <a:lnTo>
                    <a:pt x="116" y="17"/>
                  </a:lnTo>
                  <a:lnTo>
                    <a:pt x="116" y="17"/>
                  </a:lnTo>
                  <a:lnTo>
                    <a:pt x="28" y="0"/>
                  </a:lnTo>
                  <a:moveTo>
                    <a:pt x="237" y="39"/>
                  </a:moveTo>
                  <a:lnTo>
                    <a:pt x="204" y="39"/>
                  </a:lnTo>
                  <a:lnTo>
                    <a:pt x="331" y="66"/>
                  </a:lnTo>
                  <a:lnTo>
                    <a:pt x="331" y="55"/>
                  </a:lnTo>
                  <a:lnTo>
                    <a:pt x="331" y="55"/>
                  </a:lnTo>
                  <a:lnTo>
                    <a:pt x="237" y="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34">
              <a:extLst>
                <a:ext uri="{FF2B5EF4-FFF2-40B4-BE49-F238E27FC236}">
                  <a16:creationId xmlns:a16="http://schemas.microsoft.com/office/drawing/2014/main" id="{E27B3011-8C51-4245-9503-20297EA82D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237" y="4936182"/>
              <a:ext cx="40572" cy="231134"/>
            </a:xfrm>
            <a:custGeom>
              <a:avLst/>
              <a:gdLst>
                <a:gd name="T0" fmla="*/ 33 w 33"/>
                <a:gd name="T1" fmla="*/ 188 h 188"/>
                <a:gd name="T2" fmla="*/ 33 w 33"/>
                <a:gd name="T3" fmla="*/ 6 h 188"/>
                <a:gd name="T4" fmla="*/ 0 w 33"/>
                <a:gd name="T5" fmla="*/ 0 h 188"/>
                <a:gd name="T6" fmla="*/ 0 w 33"/>
                <a:gd name="T7" fmla="*/ 188 h 188"/>
                <a:gd name="T8" fmla="*/ 33 w 33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8">
                  <a:moveTo>
                    <a:pt x="33" y="188"/>
                  </a:moveTo>
                  <a:lnTo>
                    <a:pt x="33" y="6"/>
                  </a:lnTo>
                  <a:lnTo>
                    <a:pt x="0" y="0"/>
                  </a:lnTo>
                  <a:lnTo>
                    <a:pt x="0" y="188"/>
                  </a:lnTo>
                  <a:lnTo>
                    <a:pt x="33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50">
              <a:extLst>
                <a:ext uri="{FF2B5EF4-FFF2-40B4-BE49-F238E27FC236}">
                  <a16:creationId xmlns:a16="http://schemas.microsoft.com/office/drawing/2014/main" id="{29B85B1B-5A7C-4393-8106-294DD3DD3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1081" y="5059126"/>
              <a:ext cx="40572" cy="263100"/>
            </a:xfrm>
            <a:custGeom>
              <a:avLst/>
              <a:gdLst>
                <a:gd name="T0" fmla="*/ 0 w 33"/>
                <a:gd name="T1" fmla="*/ 60 h 214"/>
                <a:gd name="T2" fmla="*/ 0 w 33"/>
                <a:gd name="T3" fmla="*/ 0 h 214"/>
                <a:gd name="T4" fmla="*/ 33 w 33"/>
                <a:gd name="T5" fmla="*/ 5 h 214"/>
                <a:gd name="T6" fmla="*/ 33 w 33"/>
                <a:gd name="T7" fmla="*/ 209 h 214"/>
                <a:gd name="T8" fmla="*/ 0 w 33"/>
                <a:gd name="T9" fmla="*/ 214 h 214"/>
                <a:gd name="T10" fmla="*/ 0 w 33"/>
                <a:gd name="T11" fmla="*/ 198 h 214"/>
                <a:gd name="T12" fmla="*/ 0 w 33"/>
                <a:gd name="T13" fmla="*/ 143 h 214"/>
                <a:gd name="T14" fmla="*/ 0 w 33"/>
                <a:gd name="T15" fmla="*/ 93 h 214"/>
                <a:gd name="T16" fmla="*/ 0 w 33"/>
                <a:gd name="T17" fmla="*/ 6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14">
                  <a:moveTo>
                    <a:pt x="0" y="60"/>
                  </a:moveTo>
                  <a:lnTo>
                    <a:pt x="0" y="0"/>
                  </a:lnTo>
                  <a:lnTo>
                    <a:pt x="33" y="5"/>
                  </a:lnTo>
                  <a:lnTo>
                    <a:pt x="33" y="209"/>
                  </a:lnTo>
                  <a:lnTo>
                    <a:pt x="0" y="214"/>
                  </a:lnTo>
                  <a:lnTo>
                    <a:pt x="0" y="198"/>
                  </a:lnTo>
                  <a:lnTo>
                    <a:pt x="0" y="143"/>
                  </a:lnTo>
                  <a:lnTo>
                    <a:pt x="0" y="93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Freeform 51">
              <a:extLst>
                <a:ext uri="{FF2B5EF4-FFF2-40B4-BE49-F238E27FC236}">
                  <a16:creationId xmlns:a16="http://schemas.microsoft.com/office/drawing/2014/main" id="{C0994A45-8867-4981-B5BF-7FBD6DFFE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1081" y="5059126"/>
              <a:ext cx="40572" cy="263100"/>
            </a:xfrm>
            <a:custGeom>
              <a:avLst/>
              <a:gdLst>
                <a:gd name="T0" fmla="*/ 0 w 33"/>
                <a:gd name="T1" fmla="*/ 60 h 214"/>
                <a:gd name="T2" fmla="*/ 0 w 33"/>
                <a:gd name="T3" fmla="*/ 0 h 214"/>
                <a:gd name="T4" fmla="*/ 33 w 33"/>
                <a:gd name="T5" fmla="*/ 5 h 214"/>
                <a:gd name="T6" fmla="*/ 33 w 33"/>
                <a:gd name="T7" fmla="*/ 209 h 214"/>
                <a:gd name="T8" fmla="*/ 0 w 33"/>
                <a:gd name="T9" fmla="*/ 214 h 214"/>
                <a:gd name="T10" fmla="*/ 0 w 33"/>
                <a:gd name="T11" fmla="*/ 198 h 214"/>
                <a:gd name="T12" fmla="*/ 0 w 33"/>
                <a:gd name="T13" fmla="*/ 143 h 214"/>
                <a:gd name="T14" fmla="*/ 0 w 33"/>
                <a:gd name="T15" fmla="*/ 93 h 214"/>
                <a:gd name="T16" fmla="*/ 0 w 33"/>
                <a:gd name="T17" fmla="*/ 6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14">
                  <a:moveTo>
                    <a:pt x="0" y="60"/>
                  </a:moveTo>
                  <a:lnTo>
                    <a:pt x="0" y="0"/>
                  </a:lnTo>
                  <a:lnTo>
                    <a:pt x="33" y="5"/>
                  </a:lnTo>
                  <a:lnTo>
                    <a:pt x="33" y="209"/>
                  </a:lnTo>
                  <a:lnTo>
                    <a:pt x="0" y="214"/>
                  </a:lnTo>
                  <a:lnTo>
                    <a:pt x="0" y="198"/>
                  </a:lnTo>
                  <a:lnTo>
                    <a:pt x="0" y="143"/>
                  </a:lnTo>
                  <a:lnTo>
                    <a:pt x="0" y="93"/>
                  </a:lnTo>
                  <a:lnTo>
                    <a:pt x="0" y="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Freeform 58">
              <a:extLst>
                <a:ext uri="{FF2B5EF4-FFF2-40B4-BE49-F238E27FC236}">
                  <a16:creationId xmlns:a16="http://schemas.microsoft.com/office/drawing/2014/main" id="{C83EFF61-A89F-4EDF-AE2D-DDAA0958A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1652" y="5065272"/>
              <a:ext cx="163516" cy="277853"/>
            </a:xfrm>
            <a:custGeom>
              <a:avLst/>
              <a:gdLst>
                <a:gd name="T0" fmla="*/ 0 w 133"/>
                <a:gd name="T1" fmla="*/ 0 h 226"/>
                <a:gd name="T2" fmla="*/ 127 w 133"/>
                <a:gd name="T3" fmla="*/ 17 h 226"/>
                <a:gd name="T4" fmla="*/ 133 w 133"/>
                <a:gd name="T5" fmla="*/ 226 h 226"/>
                <a:gd name="T6" fmla="*/ 0 w 133"/>
                <a:gd name="T7" fmla="*/ 204 h 226"/>
                <a:gd name="T8" fmla="*/ 0 w 133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26">
                  <a:moveTo>
                    <a:pt x="0" y="0"/>
                  </a:moveTo>
                  <a:lnTo>
                    <a:pt x="127" y="17"/>
                  </a:lnTo>
                  <a:lnTo>
                    <a:pt x="133" y="226"/>
                  </a:lnTo>
                  <a:lnTo>
                    <a:pt x="0" y="2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Freeform 59">
              <a:extLst>
                <a:ext uri="{FF2B5EF4-FFF2-40B4-BE49-F238E27FC236}">
                  <a16:creationId xmlns:a16="http://schemas.microsoft.com/office/drawing/2014/main" id="{1958EB5B-74A7-4FFA-A4F3-9372B79B1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1652" y="5065272"/>
              <a:ext cx="163516" cy="277853"/>
            </a:xfrm>
            <a:custGeom>
              <a:avLst/>
              <a:gdLst>
                <a:gd name="T0" fmla="*/ 0 w 133"/>
                <a:gd name="T1" fmla="*/ 0 h 226"/>
                <a:gd name="T2" fmla="*/ 127 w 133"/>
                <a:gd name="T3" fmla="*/ 17 h 226"/>
                <a:gd name="T4" fmla="*/ 133 w 133"/>
                <a:gd name="T5" fmla="*/ 226 h 226"/>
                <a:gd name="T6" fmla="*/ 0 w 133"/>
                <a:gd name="T7" fmla="*/ 204 h 226"/>
                <a:gd name="T8" fmla="*/ 0 w 133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26">
                  <a:moveTo>
                    <a:pt x="0" y="0"/>
                  </a:moveTo>
                  <a:lnTo>
                    <a:pt x="127" y="17"/>
                  </a:lnTo>
                  <a:lnTo>
                    <a:pt x="133" y="226"/>
                  </a:lnTo>
                  <a:lnTo>
                    <a:pt x="0" y="20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Freeform 61">
              <a:extLst>
                <a:ext uri="{FF2B5EF4-FFF2-40B4-BE49-F238E27FC236}">
                  <a16:creationId xmlns:a16="http://schemas.microsoft.com/office/drawing/2014/main" id="{AF6CF13B-D601-4FEC-A44E-F31AD737A3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1081" y="5316078"/>
              <a:ext cx="570459" cy="115567"/>
            </a:xfrm>
            <a:custGeom>
              <a:avLst/>
              <a:gdLst>
                <a:gd name="T0" fmla="*/ 33 w 464"/>
                <a:gd name="T1" fmla="*/ 0 h 94"/>
                <a:gd name="T2" fmla="*/ 0 w 464"/>
                <a:gd name="T3" fmla="*/ 5 h 94"/>
                <a:gd name="T4" fmla="*/ 166 w 464"/>
                <a:gd name="T5" fmla="*/ 33 h 94"/>
                <a:gd name="T6" fmla="*/ 166 w 464"/>
                <a:gd name="T7" fmla="*/ 27 h 94"/>
                <a:gd name="T8" fmla="*/ 166 w 464"/>
                <a:gd name="T9" fmla="*/ 22 h 94"/>
                <a:gd name="T10" fmla="*/ 166 w 464"/>
                <a:gd name="T11" fmla="*/ 22 h 94"/>
                <a:gd name="T12" fmla="*/ 33 w 464"/>
                <a:gd name="T13" fmla="*/ 0 h 94"/>
                <a:gd name="T14" fmla="*/ 320 w 464"/>
                <a:gd name="T15" fmla="*/ 55 h 94"/>
                <a:gd name="T16" fmla="*/ 287 w 464"/>
                <a:gd name="T17" fmla="*/ 60 h 94"/>
                <a:gd name="T18" fmla="*/ 464 w 464"/>
                <a:gd name="T19" fmla="*/ 94 h 94"/>
                <a:gd name="T20" fmla="*/ 464 w 464"/>
                <a:gd name="T21" fmla="*/ 83 h 94"/>
                <a:gd name="T22" fmla="*/ 464 w 464"/>
                <a:gd name="T23" fmla="*/ 77 h 94"/>
                <a:gd name="T24" fmla="*/ 320 w 464"/>
                <a:gd name="T25" fmla="*/ 5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4" h="94">
                  <a:moveTo>
                    <a:pt x="33" y="0"/>
                  </a:moveTo>
                  <a:lnTo>
                    <a:pt x="0" y="5"/>
                  </a:lnTo>
                  <a:lnTo>
                    <a:pt x="166" y="33"/>
                  </a:lnTo>
                  <a:lnTo>
                    <a:pt x="166" y="27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33" y="0"/>
                  </a:lnTo>
                  <a:moveTo>
                    <a:pt x="320" y="55"/>
                  </a:moveTo>
                  <a:lnTo>
                    <a:pt x="287" y="60"/>
                  </a:lnTo>
                  <a:lnTo>
                    <a:pt x="464" y="94"/>
                  </a:lnTo>
                  <a:lnTo>
                    <a:pt x="464" y="83"/>
                  </a:lnTo>
                  <a:lnTo>
                    <a:pt x="464" y="77"/>
                  </a:lnTo>
                  <a:lnTo>
                    <a:pt x="320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Freeform 86">
              <a:extLst>
                <a:ext uri="{FF2B5EF4-FFF2-40B4-BE49-F238E27FC236}">
                  <a16:creationId xmlns:a16="http://schemas.microsoft.com/office/drawing/2014/main" id="{009A3004-5C27-4C71-AB12-1E5CEA5D5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1721" y="5099697"/>
              <a:ext cx="34424" cy="399568"/>
            </a:xfrm>
            <a:custGeom>
              <a:avLst/>
              <a:gdLst>
                <a:gd name="T0" fmla="*/ 6 w 28"/>
                <a:gd name="T1" fmla="*/ 5 h 325"/>
                <a:gd name="T2" fmla="*/ 28 w 28"/>
                <a:gd name="T3" fmla="*/ 0 h 325"/>
                <a:gd name="T4" fmla="*/ 28 w 28"/>
                <a:gd name="T5" fmla="*/ 325 h 325"/>
                <a:gd name="T6" fmla="*/ 0 w 28"/>
                <a:gd name="T7" fmla="*/ 319 h 325"/>
                <a:gd name="T8" fmla="*/ 6 w 28"/>
                <a:gd name="T9" fmla="*/ 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5">
                  <a:moveTo>
                    <a:pt x="6" y="5"/>
                  </a:moveTo>
                  <a:lnTo>
                    <a:pt x="28" y="0"/>
                  </a:lnTo>
                  <a:lnTo>
                    <a:pt x="28" y="325"/>
                  </a:lnTo>
                  <a:lnTo>
                    <a:pt x="0" y="319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Freeform 87">
              <a:extLst>
                <a:ext uri="{FF2B5EF4-FFF2-40B4-BE49-F238E27FC236}">
                  <a16:creationId xmlns:a16="http://schemas.microsoft.com/office/drawing/2014/main" id="{085415A4-CD5B-4E3A-B771-6448B7491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1721" y="5099697"/>
              <a:ext cx="34424" cy="399568"/>
            </a:xfrm>
            <a:custGeom>
              <a:avLst/>
              <a:gdLst>
                <a:gd name="T0" fmla="*/ 6 w 28"/>
                <a:gd name="T1" fmla="*/ 5 h 325"/>
                <a:gd name="T2" fmla="*/ 28 w 28"/>
                <a:gd name="T3" fmla="*/ 0 h 325"/>
                <a:gd name="T4" fmla="*/ 28 w 28"/>
                <a:gd name="T5" fmla="*/ 325 h 325"/>
                <a:gd name="T6" fmla="*/ 0 w 28"/>
                <a:gd name="T7" fmla="*/ 319 h 325"/>
                <a:gd name="T8" fmla="*/ 6 w 28"/>
                <a:gd name="T9" fmla="*/ 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5">
                  <a:moveTo>
                    <a:pt x="6" y="5"/>
                  </a:moveTo>
                  <a:lnTo>
                    <a:pt x="28" y="0"/>
                  </a:lnTo>
                  <a:lnTo>
                    <a:pt x="28" y="325"/>
                  </a:lnTo>
                  <a:lnTo>
                    <a:pt x="0" y="319"/>
                  </a:lnTo>
                  <a:lnTo>
                    <a:pt x="6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94">
              <a:extLst>
                <a:ext uri="{FF2B5EF4-FFF2-40B4-BE49-F238E27FC236}">
                  <a16:creationId xmlns:a16="http://schemas.microsoft.com/office/drawing/2014/main" id="{F9E3793A-FB9C-468B-B5E4-23F239FEB3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492" y="4096476"/>
              <a:ext cx="1701541" cy="1063464"/>
            </a:xfrm>
            <a:custGeom>
              <a:avLst/>
              <a:gdLst>
                <a:gd name="T0" fmla="*/ 1070 w 1384"/>
                <a:gd name="T1" fmla="*/ 0 h 865"/>
                <a:gd name="T2" fmla="*/ 1164 w 1384"/>
                <a:gd name="T3" fmla="*/ 0 h 865"/>
                <a:gd name="T4" fmla="*/ 1274 w 1384"/>
                <a:gd name="T5" fmla="*/ 0 h 865"/>
                <a:gd name="T6" fmla="*/ 1384 w 1384"/>
                <a:gd name="T7" fmla="*/ 0 h 865"/>
                <a:gd name="T8" fmla="*/ 789 w 1384"/>
                <a:gd name="T9" fmla="*/ 854 h 865"/>
                <a:gd name="T10" fmla="*/ 778 w 1384"/>
                <a:gd name="T11" fmla="*/ 865 h 865"/>
                <a:gd name="T12" fmla="*/ 772 w 1384"/>
                <a:gd name="T13" fmla="*/ 865 h 865"/>
                <a:gd name="T14" fmla="*/ 0 w 1384"/>
                <a:gd name="T15" fmla="*/ 728 h 865"/>
                <a:gd name="T16" fmla="*/ 303 w 1384"/>
                <a:gd name="T17" fmla="*/ 353 h 865"/>
                <a:gd name="T18" fmla="*/ 590 w 1384"/>
                <a:gd name="T19" fmla="*/ 0 h 865"/>
                <a:gd name="T20" fmla="*/ 1070 w 1384"/>
                <a:gd name="T21" fmla="*/ 0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4" h="865">
                  <a:moveTo>
                    <a:pt x="1070" y="0"/>
                  </a:moveTo>
                  <a:lnTo>
                    <a:pt x="1164" y="0"/>
                  </a:lnTo>
                  <a:lnTo>
                    <a:pt x="1274" y="0"/>
                  </a:lnTo>
                  <a:lnTo>
                    <a:pt x="1384" y="0"/>
                  </a:lnTo>
                  <a:lnTo>
                    <a:pt x="789" y="854"/>
                  </a:lnTo>
                  <a:lnTo>
                    <a:pt x="778" y="865"/>
                  </a:lnTo>
                  <a:lnTo>
                    <a:pt x="772" y="865"/>
                  </a:lnTo>
                  <a:lnTo>
                    <a:pt x="0" y="728"/>
                  </a:lnTo>
                  <a:lnTo>
                    <a:pt x="303" y="353"/>
                  </a:lnTo>
                  <a:lnTo>
                    <a:pt x="590" y="0"/>
                  </a:lnTo>
                  <a:lnTo>
                    <a:pt x="1070" y="0"/>
                  </a:lnTo>
                  <a:close/>
                </a:path>
              </a:pathLst>
            </a:custGeom>
            <a:solidFill>
              <a:srgbClr val="F5A5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Rectangle 95">
              <a:extLst>
                <a:ext uri="{FF2B5EF4-FFF2-40B4-BE49-F238E27FC236}">
                  <a16:creationId xmlns:a16="http://schemas.microsoft.com/office/drawing/2014/main" id="{6AA95CD2-56E0-4B8C-B97B-AA17EE737B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7990" y="3968614"/>
              <a:ext cx="115567" cy="12786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Rectangle 96">
              <a:extLst>
                <a:ext uri="{FF2B5EF4-FFF2-40B4-BE49-F238E27FC236}">
                  <a16:creationId xmlns:a16="http://schemas.microsoft.com/office/drawing/2014/main" id="{E925F519-3BF1-42AD-BA0F-FE3C6E9EC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3557" y="3968614"/>
              <a:ext cx="135238" cy="12786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97">
              <a:extLst>
                <a:ext uri="{FF2B5EF4-FFF2-40B4-BE49-F238E27FC236}">
                  <a16:creationId xmlns:a16="http://schemas.microsoft.com/office/drawing/2014/main" id="{6818E74F-2295-4308-820A-AC42CDB51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9107" y="5499264"/>
              <a:ext cx="190563" cy="60243"/>
            </a:xfrm>
            <a:custGeom>
              <a:avLst/>
              <a:gdLst>
                <a:gd name="T0" fmla="*/ 45 w 155"/>
                <a:gd name="T1" fmla="*/ 0 h 49"/>
                <a:gd name="T2" fmla="*/ 0 w 155"/>
                <a:gd name="T3" fmla="*/ 11 h 49"/>
                <a:gd name="T4" fmla="*/ 155 w 155"/>
                <a:gd name="T5" fmla="*/ 49 h 49"/>
                <a:gd name="T6" fmla="*/ 155 w 155"/>
                <a:gd name="T7" fmla="*/ 27 h 49"/>
                <a:gd name="T8" fmla="*/ 45 w 15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49">
                  <a:moveTo>
                    <a:pt x="45" y="0"/>
                  </a:moveTo>
                  <a:lnTo>
                    <a:pt x="0" y="11"/>
                  </a:lnTo>
                  <a:lnTo>
                    <a:pt x="155" y="49"/>
                  </a:lnTo>
                  <a:lnTo>
                    <a:pt x="155" y="2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Freeform 98">
              <a:extLst>
                <a:ext uri="{FF2B5EF4-FFF2-40B4-BE49-F238E27FC236}">
                  <a16:creationId xmlns:a16="http://schemas.microsoft.com/office/drawing/2014/main" id="{0820FA71-7DED-4E91-BEBB-B25FE2337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9107" y="5499264"/>
              <a:ext cx="190563" cy="60243"/>
            </a:xfrm>
            <a:custGeom>
              <a:avLst/>
              <a:gdLst>
                <a:gd name="T0" fmla="*/ 45 w 155"/>
                <a:gd name="T1" fmla="*/ 0 h 49"/>
                <a:gd name="T2" fmla="*/ 0 w 155"/>
                <a:gd name="T3" fmla="*/ 11 h 49"/>
                <a:gd name="T4" fmla="*/ 155 w 155"/>
                <a:gd name="T5" fmla="*/ 49 h 49"/>
                <a:gd name="T6" fmla="*/ 155 w 155"/>
                <a:gd name="T7" fmla="*/ 27 h 49"/>
                <a:gd name="T8" fmla="*/ 45 w 15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49">
                  <a:moveTo>
                    <a:pt x="45" y="0"/>
                  </a:moveTo>
                  <a:lnTo>
                    <a:pt x="0" y="11"/>
                  </a:lnTo>
                  <a:lnTo>
                    <a:pt x="155" y="49"/>
                  </a:lnTo>
                  <a:lnTo>
                    <a:pt x="155" y="27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Freeform 99">
              <a:extLst>
                <a:ext uri="{FF2B5EF4-FFF2-40B4-BE49-F238E27FC236}">
                  <a16:creationId xmlns:a16="http://schemas.microsoft.com/office/drawing/2014/main" id="{5DFF9F3F-3E23-4B8B-90C9-AB881B16E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4908" y="5586554"/>
              <a:ext cx="217611" cy="67619"/>
            </a:xfrm>
            <a:custGeom>
              <a:avLst/>
              <a:gdLst>
                <a:gd name="T0" fmla="*/ 50 w 177"/>
                <a:gd name="T1" fmla="*/ 0 h 55"/>
                <a:gd name="T2" fmla="*/ 0 w 177"/>
                <a:gd name="T3" fmla="*/ 6 h 55"/>
                <a:gd name="T4" fmla="*/ 177 w 177"/>
                <a:gd name="T5" fmla="*/ 55 h 55"/>
                <a:gd name="T6" fmla="*/ 177 w 177"/>
                <a:gd name="T7" fmla="*/ 33 h 55"/>
                <a:gd name="T8" fmla="*/ 171 w 177"/>
                <a:gd name="T9" fmla="*/ 33 h 55"/>
                <a:gd name="T10" fmla="*/ 50 w 177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55">
                  <a:moveTo>
                    <a:pt x="50" y="0"/>
                  </a:moveTo>
                  <a:lnTo>
                    <a:pt x="0" y="6"/>
                  </a:lnTo>
                  <a:lnTo>
                    <a:pt x="177" y="55"/>
                  </a:lnTo>
                  <a:lnTo>
                    <a:pt x="177" y="33"/>
                  </a:lnTo>
                  <a:lnTo>
                    <a:pt x="171" y="33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Freeform 100">
              <a:extLst>
                <a:ext uri="{FF2B5EF4-FFF2-40B4-BE49-F238E27FC236}">
                  <a16:creationId xmlns:a16="http://schemas.microsoft.com/office/drawing/2014/main" id="{0BD31607-8521-46D8-AD2C-FAE765C94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4908" y="5586554"/>
              <a:ext cx="217611" cy="67619"/>
            </a:xfrm>
            <a:custGeom>
              <a:avLst/>
              <a:gdLst>
                <a:gd name="T0" fmla="*/ 50 w 177"/>
                <a:gd name="T1" fmla="*/ 0 h 55"/>
                <a:gd name="T2" fmla="*/ 0 w 177"/>
                <a:gd name="T3" fmla="*/ 6 h 55"/>
                <a:gd name="T4" fmla="*/ 177 w 177"/>
                <a:gd name="T5" fmla="*/ 55 h 55"/>
                <a:gd name="T6" fmla="*/ 177 w 177"/>
                <a:gd name="T7" fmla="*/ 33 h 55"/>
                <a:gd name="T8" fmla="*/ 171 w 177"/>
                <a:gd name="T9" fmla="*/ 33 h 55"/>
                <a:gd name="T10" fmla="*/ 50 w 177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55">
                  <a:moveTo>
                    <a:pt x="50" y="0"/>
                  </a:moveTo>
                  <a:lnTo>
                    <a:pt x="0" y="6"/>
                  </a:lnTo>
                  <a:lnTo>
                    <a:pt x="177" y="55"/>
                  </a:lnTo>
                  <a:lnTo>
                    <a:pt x="177" y="33"/>
                  </a:lnTo>
                  <a:lnTo>
                    <a:pt x="171" y="33"/>
                  </a:lnTo>
                  <a:lnTo>
                    <a:pt x="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Freeform 103">
              <a:extLst>
                <a:ext uri="{FF2B5EF4-FFF2-40B4-BE49-F238E27FC236}">
                  <a16:creationId xmlns:a16="http://schemas.microsoft.com/office/drawing/2014/main" id="{4009107A-5115-4DE9-BFB8-E58470094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7315" y="4287039"/>
              <a:ext cx="630702" cy="785611"/>
            </a:xfrm>
            <a:custGeom>
              <a:avLst/>
              <a:gdLst>
                <a:gd name="T0" fmla="*/ 0 w 513"/>
                <a:gd name="T1" fmla="*/ 66 h 639"/>
                <a:gd name="T2" fmla="*/ 303 w 513"/>
                <a:gd name="T3" fmla="*/ 468 h 639"/>
                <a:gd name="T4" fmla="*/ 303 w 513"/>
                <a:gd name="T5" fmla="*/ 611 h 639"/>
                <a:gd name="T6" fmla="*/ 513 w 513"/>
                <a:gd name="T7" fmla="*/ 639 h 639"/>
                <a:gd name="T8" fmla="*/ 49 w 513"/>
                <a:gd name="T9" fmla="*/ 0 h 639"/>
                <a:gd name="T10" fmla="*/ 44 w 513"/>
                <a:gd name="T11" fmla="*/ 0 h 639"/>
                <a:gd name="T12" fmla="*/ 44 w 513"/>
                <a:gd name="T13" fmla="*/ 5 h 639"/>
                <a:gd name="T14" fmla="*/ 0 w 513"/>
                <a:gd name="T15" fmla="*/ 66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3" h="639">
                  <a:moveTo>
                    <a:pt x="0" y="66"/>
                  </a:moveTo>
                  <a:lnTo>
                    <a:pt x="303" y="468"/>
                  </a:lnTo>
                  <a:lnTo>
                    <a:pt x="303" y="611"/>
                  </a:lnTo>
                  <a:lnTo>
                    <a:pt x="513" y="639"/>
                  </a:lnTo>
                  <a:lnTo>
                    <a:pt x="49" y="0"/>
                  </a:lnTo>
                  <a:lnTo>
                    <a:pt x="44" y="0"/>
                  </a:lnTo>
                  <a:lnTo>
                    <a:pt x="44" y="5"/>
                  </a:lnTo>
                  <a:lnTo>
                    <a:pt x="0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104">
              <a:extLst>
                <a:ext uri="{FF2B5EF4-FFF2-40B4-BE49-F238E27FC236}">
                  <a16:creationId xmlns:a16="http://schemas.microsoft.com/office/drawing/2014/main" id="{61F5BACB-BE8E-4B67-8838-2B73D5013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4233" y="4368182"/>
              <a:ext cx="941749" cy="1584745"/>
            </a:xfrm>
            <a:custGeom>
              <a:avLst/>
              <a:gdLst>
                <a:gd name="T0" fmla="*/ 458 w 766"/>
                <a:gd name="T1" fmla="*/ 0 h 1289"/>
                <a:gd name="T2" fmla="*/ 761 w 766"/>
                <a:gd name="T3" fmla="*/ 402 h 1289"/>
                <a:gd name="T4" fmla="*/ 761 w 766"/>
                <a:gd name="T5" fmla="*/ 545 h 1289"/>
                <a:gd name="T6" fmla="*/ 766 w 766"/>
                <a:gd name="T7" fmla="*/ 1118 h 1289"/>
                <a:gd name="T8" fmla="*/ 507 w 766"/>
                <a:gd name="T9" fmla="*/ 1173 h 1289"/>
                <a:gd name="T10" fmla="*/ 502 w 766"/>
                <a:gd name="T11" fmla="*/ 782 h 1289"/>
                <a:gd name="T12" fmla="*/ 303 w 766"/>
                <a:gd name="T13" fmla="*/ 815 h 1289"/>
                <a:gd name="T14" fmla="*/ 303 w 766"/>
                <a:gd name="T15" fmla="*/ 1223 h 1289"/>
                <a:gd name="T16" fmla="*/ 0 w 766"/>
                <a:gd name="T17" fmla="*/ 1289 h 1289"/>
                <a:gd name="T18" fmla="*/ 5 w 766"/>
                <a:gd name="T19" fmla="*/ 661 h 1289"/>
                <a:gd name="T20" fmla="*/ 458 w 766"/>
                <a:gd name="T21" fmla="*/ 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6" h="1289">
                  <a:moveTo>
                    <a:pt x="458" y="0"/>
                  </a:moveTo>
                  <a:lnTo>
                    <a:pt x="761" y="402"/>
                  </a:lnTo>
                  <a:lnTo>
                    <a:pt x="761" y="545"/>
                  </a:lnTo>
                  <a:lnTo>
                    <a:pt x="766" y="1118"/>
                  </a:lnTo>
                  <a:lnTo>
                    <a:pt x="507" y="1173"/>
                  </a:lnTo>
                  <a:lnTo>
                    <a:pt x="502" y="782"/>
                  </a:lnTo>
                  <a:lnTo>
                    <a:pt x="303" y="815"/>
                  </a:lnTo>
                  <a:lnTo>
                    <a:pt x="303" y="1223"/>
                  </a:lnTo>
                  <a:lnTo>
                    <a:pt x="0" y="1289"/>
                  </a:lnTo>
                  <a:lnTo>
                    <a:pt x="5" y="661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Freeform 105">
              <a:extLst>
                <a:ext uri="{FF2B5EF4-FFF2-40B4-BE49-F238E27FC236}">
                  <a16:creationId xmlns:a16="http://schemas.microsoft.com/office/drawing/2014/main" id="{24AAA082-35D9-4D44-8F02-235DE70CE2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4233" y="4368182"/>
              <a:ext cx="941749" cy="1584745"/>
            </a:xfrm>
            <a:custGeom>
              <a:avLst/>
              <a:gdLst>
                <a:gd name="T0" fmla="*/ 458 w 766"/>
                <a:gd name="T1" fmla="*/ 0 h 1289"/>
                <a:gd name="T2" fmla="*/ 761 w 766"/>
                <a:gd name="T3" fmla="*/ 402 h 1289"/>
                <a:gd name="T4" fmla="*/ 761 w 766"/>
                <a:gd name="T5" fmla="*/ 545 h 1289"/>
                <a:gd name="T6" fmla="*/ 766 w 766"/>
                <a:gd name="T7" fmla="*/ 1118 h 1289"/>
                <a:gd name="T8" fmla="*/ 507 w 766"/>
                <a:gd name="T9" fmla="*/ 1173 h 1289"/>
                <a:gd name="T10" fmla="*/ 502 w 766"/>
                <a:gd name="T11" fmla="*/ 782 h 1289"/>
                <a:gd name="T12" fmla="*/ 303 w 766"/>
                <a:gd name="T13" fmla="*/ 815 h 1289"/>
                <a:gd name="T14" fmla="*/ 303 w 766"/>
                <a:gd name="T15" fmla="*/ 1223 h 1289"/>
                <a:gd name="T16" fmla="*/ 0 w 766"/>
                <a:gd name="T17" fmla="*/ 1289 h 1289"/>
                <a:gd name="T18" fmla="*/ 5 w 766"/>
                <a:gd name="T19" fmla="*/ 661 h 1289"/>
                <a:gd name="T20" fmla="*/ 458 w 766"/>
                <a:gd name="T21" fmla="*/ 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6" h="1289">
                  <a:moveTo>
                    <a:pt x="458" y="0"/>
                  </a:moveTo>
                  <a:lnTo>
                    <a:pt x="761" y="402"/>
                  </a:lnTo>
                  <a:lnTo>
                    <a:pt x="761" y="545"/>
                  </a:lnTo>
                  <a:lnTo>
                    <a:pt x="766" y="1118"/>
                  </a:lnTo>
                  <a:lnTo>
                    <a:pt x="507" y="1173"/>
                  </a:lnTo>
                  <a:lnTo>
                    <a:pt x="502" y="782"/>
                  </a:lnTo>
                  <a:lnTo>
                    <a:pt x="303" y="815"/>
                  </a:lnTo>
                  <a:lnTo>
                    <a:pt x="303" y="1223"/>
                  </a:lnTo>
                  <a:lnTo>
                    <a:pt x="0" y="1289"/>
                  </a:lnTo>
                  <a:lnTo>
                    <a:pt x="5" y="661"/>
                  </a:lnTo>
                  <a:lnTo>
                    <a:pt x="4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Freeform 107">
              <a:extLst>
                <a:ext uri="{FF2B5EF4-FFF2-40B4-BE49-F238E27FC236}">
                  <a16:creationId xmlns:a16="http://schemas.microsoft.com/office/drawing/2014/main" id="{C93AD443-8F09-4B18-936E-26E523FFE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4233" y="4368182"/>
              <a:ext cx="941749" cy="1584745"/>
            </a:xfrm>
            <a:custGeom>
              <a:avLst/>
              <a:gdLst>
                <a:gd name="T0" fmla="*/ 458 w 766"/>
                <a:gd name="T1" fmla="*/ 0 h 1289"/>
                <a:gd name="T2" fmla="*/ 5 w 766"/>
                <a:gd name="T3" fmla="*/ 661 h 1289"/>
                <a:gd name="T4" fmla="*/ 5 w 766"/>
                <a:gd name="T5" fmla="*/ 666 h 1289"/>
                <a:gd name="T6" fmla="*/ 5 w 766"/>
                <a:gd name="T7" fmla="*/ 815 h 1289"/>
                <a:gd name="T8" fmla="*/ 0 w 766"/>
                <a:gd name="T9" fmla="*/ 1289 h 1289"/>
                <a:gd name="T10" fmla="*/ 303 w 766"/>
                <a:gd name="T11" fmla="*/ 1223 h 1289"/>
                <a:gd name="T12" fmla="*/ 303 w 766"/>
                <a:gd name="T13" fmla="*/ 815 h 1289"/>
                <a:gd name="T14" fmla="*/ 502 w 766"/>
                <a:gd name="T15" fmla="*/ 782 h 1289"/>
                <a:gd name="T16" fmla="*/ 507 w 766"/>
                <a:gd name="T17" fmla="*/ 1173 h 1289"/>
                <a:gd name="T18" fmla="*/ 766 w 766"/>
                <a:gd name="T19" fmla="*/ 1118 h 1289"/>
                <a:gd name="T20" fmla="*/ 761 w 766"/>
                <a:gd name="T21" fmla="*/ 545 h 1289"/>
                <a:gd name="T22" fmla="*/ 761 w 766"/>
                <a:gd name="T23" fmla="*/ 402 h 1289"/>
                <a:gd name="T24" fmla="*/ 458 w 766"/>
                <a:gd name="T25" fmla="*/ 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6" h="1289">
                  <a:moveTo>
                    <a:pt x="458" y="0"/>
                  </a:moveTo>
                  <a:lnTo>
                    <a:pt x="5" y="661"/>
                  </a:lnTo>
                  <a:lnTo>
                    <a:pt x="5" y="666"/>
                  </a:lnTo>
                  <a:lnTo>
                    <a:pt x="5" y="815"/>
                  </a:lnTo>
                  <a:lnTo>
                    <a:pt x="0" y="1289"/>
                  </a:lnTo>
                  <a:lnTo>
                    <a:pt x="303" y="1223"/>
                  </a:lnTo>
                  <a:lnTo>
                    <a:pt x="303" y="815"/>
                  </a:lnTo>
                  <a:lnTo>
                    <a:pt x="502" y="782"/>
                  </a:lnTo>
                  <a:lnTo>
                    <a:pt x="507" y="1173"/>
                  </a:lnTo>
                  <a:lnTo>
                    <a:pt x="766" y="1118"/>
                  </a:lnTo>
                  <a:lnTo>
                    <a:pt x="761" y="545"/>
                  </a:lnTo>
                  <a:lnTo>
                    <a:pt x="761" y="402"/>
                  </a:lnTo>
                  <a:lnTo>
                    <a:pt x="4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108">
              <a:extLst>
                <a:ext uri="{FF2B5EF4-FFF2-40B4-BE49-F238E27FC236}">
                  <a16:creationId xmlns:a16="http://schemas.microsoft.com/office/drawing/2014/main" id="{A67A0B27-1110-4A4C-80FC-1AC98E723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492" y="4991506"/>
              <a:ext cx="1037645" cy="270476"/>
            </a:xfrm>
            <a:custGeom>
              <a:avLst/>
              <a:gdLst>
                <a:gd name="T0" fmla="*/ 49 w 153"/>
                <a:gd name="T1" fmla="*/ 20 h 40"/>
                <a:gd name="T2" fmla="*/ 12 w 153"/>
                <a:gd name="T3" fmla="*/ 13 h 40"/>
                <a:gd name="T4" fmla="*/ 0 w 153"/>
                <a:gd name="T5" fmla="*/ 0 h 40"/>
                <a:gd name="T6" fmla="*/ 140 w 153"/>
                <a:gd name="T7" fmla="*/ 25 h 40"/>
                <a:gd name="T8" fmla="*/ 153 w 153"/>
                <a:gd name="T9" fmla="*/ 40 h 40"/>
                <a:gd name="T10" fmla="*/ 49 w 153"/>
                <a:gd name="T11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40">
                  <a:moveTo>
                    <a:pt x="49" y="20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0" y="25"/>
                    <a:pt x="140" y="25"/>
                    <a:pt x="140" y="25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2" y="40"/>
                    <a:pt x="49" y="20"/>
                    <a:pt x="49" y="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109">
              <a:extLst>
                <a:ext uri="{FF2B5EF4-FFF2-40B4-BE49-F238E27FC236}">
                  <a16:creationId xmlns:a16="http://schemas.microsoft.com/office/drawing/2014/main" id="{1415F3A2-A50E-452D-9574-B354A661F9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80916" y="5126744"/>
              <a:ext cx="779463" cy="826182"/>
            </a:xfrm>
            <a:custGeom>
              <a:avLst/>
              <a:gdLst>
                <a:gd name="T0" fmla="*/ 2 w 115"/>
                <a:gd name="T1" fmla="*/ 0 h 122"/>
                <a:gd name="T2" fmla="*/ 106 w 115"/>
                <a:gd name="T3" fmla="*/ 20 h 122"/>
                <a:gd name="T4" fmla="*/ 115 w 115"/>
                <a:gd name="T5" fmla="*/ 8 h 122"/>
                <a:gd name="T6" fmla="*/ 114 w 115"/>
                <a:gd name="T7" fmla="*/ 122 h 122"/>
                <a:gd name="T8" fmla="*/ 0 w 115"/>
                <a:gd name="T9" fmla="*/ 88 h 122"/>
                <a:gd name="T10" fmla="*/ 2 w 115"/>
                <a:gd name="T11" fmla="*/ 0 h 122"/>
                <a:gd name="T12" fmla="*/ 16 w 115"/>
                <a:gd name="T13" fmla="*/ 12 h 122"/>
                <a:gd name="T14" fmla="*/ 24 w 115"/>
                <a:gd name="T15" fmla="*/ 13 h 122"/>
                <a:gd name="T16" fmla="*/ 44 w 115"/>
                <a:gd name="T17" fmla="*/ 17 h 122"/>
                <a:gd name="T18" fmla="*/ 44 w 115"/>
                <a:gd name="T19" fmla="*/ 46 h 122"/>
                <a:gd name="T20" fmla="*/ 44 w 115"/>
                <a:gd name="T21" fmla="*/ 60 h 122"/>
                <a:gd name="T22" fmla="*/ 44 w 115"/>
                <a:gd name="T23" fmla="*/ 64 h 122"/>
                <a:gd name="T24" fmla="*/ 16 w 115"/>
                <a:gd name="T25" fmla="*/ 57 h 122"/>
                <a:gd name="T26" fmla="*/ 16 w 115"/>
                <a:gd name="T27" fmla="*/ 12 h 122"/>
                <a:gd name="T28" fmla="*/ 73 w 115"/>
                <a:gd name="T29" fmla="*/ 23 h 122"/>
                <a:gd name="T30" fmla="*/ 95 w 115"/>
                <a:gd name="T31" fmla="*/ 28 h 122"/>
                <a:gd name="T32" fmla="*/ 96 w 115"/>
                <a:gd name="T33" fmla="*/ 28 h 122"/>
                <a:gd name="T34" fmla="*/ 96 w 115"/>
                <a:gd name="T35" fmla="*/ 74 h 122"/>
                <a:gd name="T36" fmla="*/ 96 w 115"/>
                <a:gd name="T37" fmla="*/ 78 h 122"/>
                <a:gd name="T38" fmla="*/ 64 w 115"/>
                <a:gd name="T39" fmla="*/ 69 h 122"/>
                <a:gd name="T40" fmla="*/ 65 w 115"/>
                <a:gd name="T41" fmla="*/ 22 h 122"/>
                <a:gd name="T42" fmla="*/ 73 w 115"/>
                <a:gd name="T43" fmla="*/ 2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2">
                  <a:moveTo>
                    <a:pt x="2" y="0"/>
                  </a:moveTo>
                  <a:cubicBezTo>
                    <a:pt x="3" y="0"/>
                    <a:pt x="105" y="20"/>
                    <a:pt x="106" y="20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4" y="122"/>
                    <a:pt x="114" y="122"/>
                    <a:pt x="114" y="12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6" y="12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2"/>
                    <a:pt x="16" y="14"/>
                    <a:pt x="16" y="12"/>
                  </a:cubicBezTo>
                  <a:moveTo>
                    <a:pt x="73" y="23"/>
                  </a:moveTo>
                  <a:cubicBezTo>
                    <a:pt x="95" y="28"/>
                    <a:pt x="95" y="28"/>
                    <a:pt x="95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73" y="23"/>
                    <a:pt x="73" y="23"/>
                    <a:pt x="73" y="2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110">
              <a:extLst>
                <a:ext uri="{FF2B5EF4-FFF2-40B4-BE49-F238E27FC236}">
                  <a16:creationId xmlns:a16="http://schemas.microsoft.com/office/drawing/2014/main" id="{A57675C9-BC0C-4CFB-8B7F-F973783C31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80916" y="5126744"/>
              <a:ext cx="779463" cy="826182"/>
            </a:xfrm>
            <a:custGeom>
              <a:avLst/>
              <a:gdLst>
                <a:gd name="T0" fmla="*/ 64 w 115"/>
                <a:gd name="T1" fmla="*/ 69 h 122"/>
                <a:gd name="T2" fmla="*/ 64 w 115"/>
                <a:gd name="T3" fmla="*/ 69 h 122"/>
                <a:gd name="T4" fmla="*/ 65 w 115"/>
                <a:gd name="T5" fmla="*/ 22 h 122"/>
                <a:gd name="T6" fmla="*/ 73 w 115"/>
                <a:gd name="T7" fmla="*/ 23 h 122"/>
                <a:gd name="T8" fmla="*/ 95 w 115"/>
                <a:gd name="T9" fmla="*/ 28 h 122"/>
                <a:gd name="T10" fmla="*/ 96 w 115"/>
                <a:gd name="T11" fmla="*/ 28 h 122"/>
                <a:gd name="T12" fmla="*/ 96 w 115"/>
                <a:gd name="T13" fmla="*/ 74 h 122"/>
                <a:gd name="T14" fmla="*/ 96 w 115"/>
                <a:gd name="T15" fmla="*/ 78 h 122"/>
                <a:gd name="T16" fmla="*/ 64 w 115"/>
                <a:gd name="T17" fmla="*/ 69 h 122"/>
                <a:gd name="T18" fmla="*/ 16 w 115"/>
                <a:gd name="T19" fmla="*/ 12 h 122"/>
                <a:gd name="T20" fmla="*/ 16 w 115"/>
                <a:gd name="T21" fmla="*/ 12 h 122"/>
                <a:gd name="T22" fmla="*/ 24 w 115"/>
                <a:gd name="T23" fmla="*/ 13 h 122"/>
                <a:gd name="T24" fmla="*/ 44 w 115"/>
                <a:gd name="T25" fmla="*/ 17 h 122"/>
                <a:gd name="T26" fmla="*/ 44 w 115"/>
                <a:gd name="T27" fmla="*/ 46 h 122"/>
                <a:gd name="T28" fmla="*/ 44 w 115"/>
                <a:gd name="T29" fmla="*/ 60 h 122"/>
                <a:gd name="T30" fmla="*/ 44 w 115"/>
                <a:gd name="T31" fmla="*/ 64 h 122"/>
                <a:gd name="T32" fmla="*/ 16 w 115"/>
                <a:gd name="T33" fmla="*/ 57 h 122"/>
                <a:gd name="T34" fmla="*/ 16 w 115"/>
                <a:gd name="T35" fmla="*/ 57 h 122"/>
                <a:gd name="T36" fmla="*/ 16 w 115"/>
                <a:gd name="T37" fmla="*/ 57 h 122"/>
                <a:gd name="T38" fmla="*/ 16 w 115"/>
                <a:gd name="T39" fmla="*/ 57 h 122"/>
                <a:gd name="T40" fmla="*/ 16 w 115"/>
                <a:gd name="T41" fmla="*/ 23 h 122"/>
                <a:gd name="T42" fmla="*/ 16 w 115"/>
                <a:gd name="T43" fmla="*/ 12 h 122"/>
                <a:gd name="T44" fmla="*/ 16 w 115"/>
                <a:gd name="T45" fmla="*/ 12 h 122"/>
                <a:gd name="T46" fmla="*/ 2 w 115"/>
                <a:gd name="T47" fmla="*/ 0 h 122"/>
                <a:gd name="T48" fmla="*/ 2 w 115"/>
                <a:gd name="T49" fmla="*/ 0 h 122"/>
                <a:gd name="T50" fmla="*/ 0 w 115"/>
                <a:gd name="T51" fmla="*/ 88 h 122"/>
                <a:gd name="T52" fmla="*/ 114 w 115"/>
                <a:gd name="T53" fmla="*/ 122 h 122"/>
                <a:gd name="T54" fmla="*/ 115 w 115"/>
                <a:gd name="T55" fmla="*/ 8 h 122"/>
                <a:gd name="T56" fmla="*/ 106 w 115"/>
                <a:gd name="T57" fmla="*/ 20 h 122"/>
                <a:gd name="T58" fmla="*/ 106 w 115"/>
                <a:gd name="T59" fmla="*/ 20 h 122"/>
                <a:gd name="T60" fmla="*/ 106 w 115"/>
                <a:gd name="T61" fmla="*/ 20 h 122"/>
                <a:gd name="T62" fmla="*/ 2 w 115"/>
                <a:gd name="T6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" h="122">
                  <a:moveTo>
                    <a:pt x="64" y="69"/>
                  </a:moveTo>
                  <a:cubicBezTo>
                    <a:pt x="64" y="69"/>
                    <a:pt x="64" y="69"/>
                    <a:pt x="64" y="69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64" y="69"/>
                    <a:pt x="64" y="69"/>
                    <a:pt x="64" y="69"/>
                  </a:cubicBezTo>
                  <a:moveTo>
                    <a:pt x="16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4"/>
                    <a:pt x="16" y="35"/>
                    <a:pt x="16" y="23"/>
                  </a:cubicBezTo>
                  <a:cubicBezTo>
                    <a:pt x="16" y="17"/>
                    <a:pt x="16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14" y="122"/>
                    <a:pt x="114" y="122"/>
                    <a:pt x="114" y="122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5" y="20"/>
                    <a:pt x="3" y="0"/>
                    <a:pt x="2" y="0"/>
                  </a:cubicBezTo>
                </a:path>
              </a:pathLst>
            </a:custGeom>
            <a:solidFill>
              <a:srgbClr val="C274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Freeform 111">
              <a:extLst>
                <a:ext uri="{FF2B5EF4-FFF2-40B4-BE49-F238E27FC236}">
                  <a16:creationId xmlns:a16="http://schemas.microsoft.com/office/drawing/2014/main" id="{739C9C0E-8D4F-4263-BCF2-14C8A08A6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9107" y="5207887"/>
              <a:ext cx="55325" cy="304901"/>
            </a:xfrm>
            <a:custGeom>
              <a:avLst/>
              <a:gdLst>
                <a:gd name="T0" fmla="*/ 0 w 8"/>
                <a:gd name="T1" fmla="*/ 0 h 45"/>
                <a:gd name="T2" fmla="*/ 8 w 8"/>
                <a:gd name="T3" fmla="*/ 1 h 45"/>
                <a:gd name="T4" fmla="*/ 8 w 8"/>
                <a:gd name="T5" fmla="*/ 43 h 45"/>
                <a:gd name="T6" fmla="*/ 0 w 8"/>
                <a:gd name="T7" fmla="*/ 45 h 45"/>
                <a:gd name="T8" fmla="*/ 0 w 8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0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2"/>
                    <a:pt x="0" y="2"/>
                    <a:pt x="0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Freeform 112">
              <a:extLst>
                <a:ext uri="{FF2B5EF4-FFF2-40B4-BE49-F238E27FC236}">
                  <a16:creationId xmlns:a16="http://schemas.microsoft.com/office/drawing/2014/main" id="{0CCB9382-4F6B-4FF3-80B3-AC830532A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380" y="5281653"/>
              <a:ext cx="156139" cy="345472"/>
            </a:xfrm>
            <a:custGeom>
              <a:avLst/>
              <a:gdLst>
                <a:gd name="T0" fmla="*/ 0 w 127"/>
                <a:gd name="T1" fmla="*/ 0 h 281"/>
                <a:gd name="T2" fmla="*/ 121 w 127"/>
                <a:gd name="T3" fmla="*/ 28 h 281"/>
                <a:gd name="T4" fmla="*/ 127 w 127"/>
                <a:gd name="T5" fmla="*/ 28 h 281"/>
                <a:gd name="T6" fmla="*/ 121 w 127"/>
                <a:gd name="T7" fmla="*/ 281 h 281"/>
                <a:gd name="T8" fmla="*/ 0 w 127"/>
                <a:gd name="T9" fmla="*/ 248 h 281"/>
                <a:gd name="T10" fmla="*/ 0 w 127"/>
                <a:gd name="T11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281">
                  <a:moveTo>
                    <a:pt x="0" y="0"/>
                  </a:moveTo>
                  <a:lnTo>
                    <a:pt x="121" y="28"/>
                  </a:lnTo>
                  <a:lnTo>
                    <a:pt x="127" y="28"/>
                  </a:lnTo>
                  <a:lnTo>
                    <a:pt x="121" y="281"/>
                  </a:lnTo>
                  <a:lnTo>
                    <a:pt x="0" y="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113">
              <a:extLst>
                <a:ext uri="{FF2B5EF4-FFF2-40B4-BE49-F238E27FC236}">
                  <a16:creationId xmlns:a16="http://schemas.microsoft.com/office/drawing/2014/main" id="{CACAF99B-F195-48CD-9738-7EE8E95F8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380" y="5281653"/>
              <a:ext cx="156139" cy="345472"/>
            </a:xfrm>
            <a:custGeom>
              <a:avLst/>
              <a:gdLst>
                <a:gd name="T0" fmla="*/ 0 w 127"/>
                <a:gd name="T1" fmla="*/ 0 h 281"/>
                <a:gd name="T2" fmla="*/ 121 w 127"/>
                <a:gd name="T3" fmla="*/ 28 h 281"/>
                <a:gd name="T4" fmla="*/ 127 w 127"/>
                <a:gd name="T5" fmla="*/ 28 h 281"/>
                <a:gd name="T6" fmla="*/ 121 w 127"/>
                <a:gd name="T7" fmla="*/ 281 h 281"/>
                <a:gd name="T8" fmla="*/ 0 w 127"/>
                <a:gd name="T9" fmla="*/ 248 h 281"/>
                <a:gd name="T10" fmla="*/ 0 w 127"/>
                <a:gd name="T11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281">
                  <a:moveTo>
                    <a:pt x="0" y="0"/>
                  </a:moveTo>
                  <a:lnTo>
                    <a:pt x="121" y="28"/>
                  </a:lnTo>
                  <a:lnTo>
                    <a:pt x="127" y="28"/>
                  </a:lnTo>
                  <a:lnTo>
                    <a:pt x="121" y="281"/>
                  </a:lnTo>
                  <a:lnTo>
                    <a:pt x="0" y="2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Freeform 114">
              <a:extLst>
                <a:ext uri="{FF2B5EF4-FFF2-40B4-BE49-F238E27FC236}">
                  <a16:creationId xmlns:a16="http://schemas.microsoft.com/office/drawing/2014/main" id="{A471D386-9F3A-49AA-8646-B288E8AE5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380" y="5281653"/>
              <a:ext cx="156139" cy="345472"/>
            </a:xfrm>
            <a:custGeom>
              <a:avLst/>
              <a:gdLst>
                <a:gd name="T0" fmla="*/ 0 w 127"/>
                <a:gd name="T1" fmla="*/ 0 h 281"/>
                <a:gd name="T2" fmla="*/ 0 w 127"/>
                <a:gd name="T3" fmla="*/ 0 h 281"/>
                <a:gd name="T4" fmla="*/ 0 w 127"/>
                <a:gd name="T5" fmla="*/ 248 h 281"/>
                <a:gd name="T6" fmla="*/ 121 w 127"/>
                <a:gd name="T7" fmla="*/ 281 h 281"/>
                <a:gd name="T8" fmla="*/ 127 w 127"/>
                <a:gd name="T9" fmla="*/ 28 h 281"/>
                <a:gd name="T10" fmla="*/ 121 w 127"/>
                <a:gd name="T11" fmla="*/ 28 h 281"/>
                <a:gd name="T12" fmla="*/ 0 w 127"/>
                <a:gd name="T1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281">
                  <a:moveTo>
                    <a:pt x="0" y="0"/>
                  </a:moveTo>
                  <a:lnTo>
                    <a:pt x="0" y="0"/>
                  </a:lnTo>
                  <a:lnTo>
                    <a:pt x="0" y="248"/>
                  </a:lnTo>
                  <a:lnTo>
                    <a:pt x="121" y="281"/>
                  </a:lnTo>
                  <a:lnTo>
                    <a:pt x="127" y="28"/>
                  </a:lnTo>
                  <a:lnTo>
                    <a:pt x="121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Freeform 115">
              <a:extLst>
                <a:ext uri="{FF2B5EF4-FFF2-40B4-BE49-F238E27FC236}">
                  <a16:creationId xmlns:a16="http://schemas.microsoft.com/office/drawing/2014/main" id="{6EDD325E-C212-43B1-90A5-7E949C54B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380" y="5281653"/>
              <a:ext cx="156139" cy="345472"/>
            </a:xfrm>
            <a:custGeom>
              <a:avLst/>
              <a:gdLst>
                <a:gd name="T0" fmla="*/ 0 w 127"/>
                <a:gd name="T1" fmla="*/ 0 h 281"/>
                <a:gd name="T2" fmla="*/ 0 w 127"/>
                <a:gd name="T3" fmla="*/ 0 h 281"/>
                <a:gd name="T4" fmla="*/ 0 w 127"/>
                <a:gd name="T5" fmla="*/ 248 h 281"/>
                <a:gd name="T6" fmla="*/ 121 w 127"/>
                <a:gd name="T7" fmla="*/ 281 h 281"/>
                <a:gd name="T8" fmla="*/ 127 w 127"/>
                <a:gd name="T9" fmla="*/ 28 h 281"/>
                <a:gd name="T10" fmla="*/ 121 w 127"/>
                <a:gd name="T11" fmla="*/ 28 h 281"/>
                <a:gd name="T12" fmla="*/ 0 w 127"/>
                <a:gd name="T1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281">
                  <a:moveTo>
                    <a:pt x="0" y="0"/>
                  </a:moveTo>
                  <a:lnTo>
                    <a:pt x="0" y="0"/>
                  </a:lnTo>
                  <a:lnTo>
                    <a:pt x="0" y="248"/>
                  </a:lnTo>
                  <a:lnTo>
                    <a:pt x="121" y="281"/>
                  </a:lnTo>
                  <a:lnTo>
                    <a:pt x="127" y="28"/>
                  </a:lnTo>
                  <a:lnTo>
                    <a:pt x="121" y="2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116">
              <a:extLst>
                <a:ext uri="{FF2B5EF4-FFF2-40B4-BE49-F238E27FC236}">
                  <a16:creationId xmlns:a16="http://schemas.microsoft.com/office/drawing/2014/main" id="{12DF81D7-79E0-4DE4-BBA5-ED96EE877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0838" y="5329602"/>
              <a:ext cx="46719" cy="480710"/>
            </a:xfrm>
            <a:custGeom>
              <a:avLst/>
              <a:gdLst>
                <a:gd name="T0" fmla="*/ 0 w 38"/>
                <a:gd name="T1" fmla="*/ 5 h 391"/>
                <a:gd name="T2" fmla="*/ 33 w 38"/>
                <a:gd name="T3" fmla="*/ 0 h 391"/>
                <a:gd name="T4" fmla="*/ 38 w 38"/>
                <a:gd name="T5" fmla="*/ 391 h 391"/>
                <a:gd name="T6" fmla="*/ 0 w 38"/>
                <a:gd name="T7" fmla="*/ 385 h 391"/>
                <a:gd name="T8" fmla="*/ 0 w 38"/>
                <a:gd name="T9" fmla="*/ 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91">
                  <a:moveTo>
                    <a:pt x="0" y="5"/>
                  </a:moveTo>
                  <a:lnTo>
                    <a:pt x="33" y="0"/>
                  </a:lnTo>
                  <a:lnTo>
                    <a:pt x="38" y="391"/>
                  </a:lnTo>
                  <a:lnTo>
                    <a:pt x="0" y="38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Freeform 117">
              <a:extLst>
                <a:ext uri="{FF2B5EF4-FFF2-40B4-BE49-F238E27FC236}">
                  <a16:creationId xmlns:a16="http://schemas.microsoft.com/office/drawing/2014/main" id="{6853D14B-3D52-492C-8A89-03E0FC898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0838" y="5329602"/>
              <a:ext cx="46719" cy="480710"/>
            </a:xfrm>
            <a:custGeom>
              <a:avLst/>
              <a:gdLst>
                <a:gd name="T0" fmla="*/ 0 w 38"/>
                <a:gd name="T1" fmla="*/ 5 h 391"/>
                <a:gd name="T2" fmla="*/ 33 w 38"/>
                <a:gd name="T3" fmla="*/ 0 h 391"/>
                <a:gd name="T4" fmla="*/ 38 w 38"/>
                <a:gd name="T5" fmla="*/ 391 h 391"/>
                <a:gd name="T6" fmla="*/ 0 w 38"/>
                <a:gd name="T7" fmla="*/ 385 h 391"/>
                <a:gd name="T8" fmla="*/ 0 w 38"/>
                <a:gd name="T9" fmla="*/ 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91">
                  <a:moveTo>
                    <a:pt x="0" y="5"/>
                  </a:moveTo>
                  <a:lnTo>
                    <a:pt x="33" y="0"/>
                  </a:lnTo>
                  <a:lnTo>
                    <a:pt x="38" y="391"/>
                  </a:lnTo>
                  <a:lnTo>
                    <a:pt x="0" y="385"/>
                  </a:lnTo>
                  <a:lnTo>
                    <a:pt x="0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118">
              <a:extLst>
                <a:ext uri="{FF2B5EF4-FFF2-40B4-BE49-F238E27FC236}">
                  <a16:creationId xmlns:a16="http://schemas.microsoft.com/office/drawing/2014/main" id="{24CDEC7C-3EA8-4758-BBF0-5687BEF71F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752" y="5335749"/>
              <a:ext cx="204087" cy="508987"/>
            </a:xfrm>
            <a:custGeom>
              <a:avLst/>
              <a:gdLst>
                <a:gd name="T0" fmla="*/ 166 w 166"/>
                <a:gd name="T1" fmla="*/ 0 h 414"/>
                <a:gd name="T2" fmla="*/ 0 w 166"/>
                <a:gd name="T3" fmla="*/ 28 h 414"/>
                <a:gd name="T4" fmla="*/ 0 w 166"/>
                <a:gd name="T5" fmla="*/ 33 h 414"/>
                <a:gd name="T6" fmla="*/ 0 w 166"/>
                <a:gd name="T7" fmla="*/ 414 h 414"/>
                <a:gd name="T8" fmla="*/ 166 w 166"/>
                <a:gd name="T9" fmla="*/ 380 h 414"/>
                <a:gd name="T10" fmla="*/ 166 w 166"/>
                <a:gd name="T11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414">
                  <a:moveTo>
                    <a:pt x="166" y="0"/>
                  </a:moveTo>
                  <a:lnTo>
                    <a:pt x="0" y="28"/>
                  </a:lnTo>
                  <a:lnTo>
                    <a:pt x="0" y="33"/>
                  </a:lnTo>
                  <a:lnTo>
                    <a:pt x="0" y="414"/>
                  </a:lnTo>
                  <a:lnTo>
                    <a:pt x="166" y="380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119">
              <a:extLst>
                <a:ext uri="{FF2B5EF4-FFF2-40B4-BE49-F238E27FC236}">
                  <a16:creationId xmlns:a16="http://schemas.microsoft.com/office/drawing/2014/main" id="{1A1026C7-7EAF-4670-A8B5-7581F940C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752" y="5335749"/>
              <a:ext cx="204087" cy="508987"/>
            </a:xfrm>
            <a:custGeom>
              <a:avLst/>
              <a:gdLst>
                <a:gd name="T0" fmla="*/ 166 w 166"/>
                <a:gd name="T1" fmla="*/ 0 h 414"/>
                <a:gd name="T2" fmla="*/ 0 w 166"/>
                <a:gd name="T3" fmla="*/ 28 h 414"/>
                <a:gd name="T4" fmla="*/ 0 w 166"/>
                <a:gd name="T5" fmla="*/ 33 h 414"/>
                <a:gd name="T6" fmla="*/ 0 w 166"/>
                <a:gd name="T7" fmla="*/ 414 h 414"/>
                <a:gd name="T8" fmla="*/ 166 w 166"/>
                <a:gd name="T9" fmla="*/ 380 h 414"/>
                <a:gd name="T10" fmla="*/ 166 w 166"/>
                <a:gd name="T11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414">
                  <a:moveTo>
                    <a:pt x="166" y="0"/>
                  </a:moveTo>
                  <a:lnTo>
                    <a:pt x="0" y="28"/>
                  </a:lnTo>
                  <a:lnTo>
                    <a:pt x="0" y="33"/>
                  </a:lnTo>
                  <a:lnTo>
                    <a:pt x="0" y="414"/>
                  </a:lnTo>
                  <a:lnTo>
                    <a:pt x="166" y="380"/>
                  </a:lnTo>
                  <a:lnTo>
                    <a:pt x="1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120">
              <a:extLst>
                <a:ext uri="{FF2B5EF4-FFF2-40B4-BE49-F238E27FC236}">
                  <a16:creationId xmlns:a16="http://schemas.microsoft.com/office/drawing/2014/main" id="{D540F233-DD74-4936-8485-CA6AFEA6B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752" y="5335749"/>
              <a:ext cx="204087" cy="508987"/>
            </a:xfrm>
            <a:custGeom>
              <a:avLst/>
              <a:gdLst>
                <a:gd name="T0" fmla="*/ 166 w 166"/>
                <a:gd name="T1" fmla="*/ 0 h 414"/>
                <a:gd name="T2" fmla="*/ 0 w 166"/>
                <a:gd name="T3" fmla="*/ 28 h 414"/>
                <a:gd name="T4" fmla="*/ 0 w 166"/>
                <a:gd name="T5" fmla="*/ 33 h 414"/>
                <a:gd name="T6" fmla="*/ 0 w 166"/>
                <a:gd name="T7" fmla="*/ 414 h 414"/>
                <a:gd name="T8" fmla="*/ 166 w 166"/>
                <a:gd name="T9" fmla="*/ 380 h 414"/>
                <a:gd name="T10" fmla="*/ 166 w 166"/>
                <a:gd name="T11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414">
                  <a:moveTo>
                    <a:pt x="166" y="0"/>
                  </a:moveTo>
                  <a:lnTo>
                    <a:pt x="0" y="28"/>
                  </a:lnTo>
                  <a:lnTo>
                    <a:pt x="0" y="33"/>
                  </a:lnTo>
                  <a:lnTo>
                    <a:pt x="0" y="414"/>
                  </a:lnTo>
                  <a:lnTo>
                    <a:pt x="166" y="380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121">
              <a:extLst>
                <a:ext uri="{FF2B5EF4-FFF2-40B4-BE49-F238E27FC236}">
                  <a16:creationId xmlns:a16="http://schemas.microsoft.com/office/drawing/2014/main" id="{7136BE11-BC5B-45E7-B314-604889DDF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752" y="5335749"/>
              <a:ext cx="204087" cy="508987"/>
            </a:xfrm>
            <a:custGeom>
              <a:avLst/>
              <a:gdLst>
                <a:gd name="T0" fmla="*/ 166 w 166"/>
                <a:gd name="T1" fmla="*/ 0 h 414"/>
                <a:gd name="T2" fmla="*/ 0 w 166"/>
                <a:gd name="T3" fmla="*/ 28 h 414"/>
                <a:gd name="T4" fmla="*/ 0 w 166"/>
                <a:gd name="T5" fmla="*/ 33 h 414"/>
                <a:gd name="T6" fmla="*/ 0 w 166"/>
                <a:gd name="T7" fmla="*/ 414 h 414"/>
                <a:gd name="T8" fmla="*/ 166 w 166"/>
                <a:gd name="T9" fmla="*/ 380 h 414"/>
                <a:gd name="T10" fmla="*/ 166 w 166"/>
                <a:gd name="T11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414">
                  <a:moveTo>
                    <a:pt x="166" y="0"/>
                  </a:moveTo>
                  <a:lnTo>
                    <a:pt x="0" y="28"/>
                  </a:lnTo>
                  <a:lnTo>
                    <a:pt x="0" y="33"/>
                  </a:lnTo>
                  <a:lnTo>
                    <a:pt x="0" y="414"/>
                  </a:lnTo>
                  <a:lnTo>
                    <a:pt x="166" y="380"/>
                  </a:lnTo>
                  <a:lnTo>
                    <a:pt x="1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122">
              <a:extLst>
                <a:ext uri="{FF2B5EF4-FFF2-40B4-BE49-F238E27FC236}">
                  <a16:creationId xmlns:a16="http://schemas.microsoft.com/office/drawing/2014/main" id="{2CDCD25E-7EDF-4EF8-91BD-0021C4E47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4432" y="5214035"/>
              <a:ext cx="135238" cy="318425"/>
            </a:xfrm>
            <a:custGeom>
              <a:avLst/>
              <a:gdLst>
                <a:gd name="T0" fmla="*/ 110 w 110"/>
                <a:gd name="T1" fmla="*/ 22 h 259"/>
                <a:gd name="T2" fmla="*/ 0 w 110"/>
                <a:gd name="T3" fmla="*/ 0 h 259"/>
                <a:gd name="T4" fmla="*/ 0 w 110"/>
                <a:gd name="T5" fmla="*/ 232 h 259"/>
                <a:gd name="T6" fmla="*/ 110 w 110"/>
                <a:gd name="T7" fmla="*/ 259 h 259"/>
                <a:gd name="T8" fmla="*/ 110 w 110"/>
                <a:gd name="T9" fmla="*/ 2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59">
                  <a:moveTo>
                    <a:pt x="110" y="22"/>
                  </a:moveTo>
                  <a:lnTo>
                    <a:pt x="0" y="0"/>
                  </a:lnTo>
                  <a:lnTo>
                    <a:pt x="0" y="232"/>
                  </a:lnTo>
                  <a:lnTo>
                    <a:pt x="110" y="259"/>
                  </a:lnTo>
                  <a:lnTo>
                    <a:pt x="11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123">
              <a:extLst>
                <a:ext uri="{FF2B5EF4-FFF2-40B4-BE49-F238E27FC236}">
                  <a16:creationId xmlns:a16="http://schemas.microsoft.com/office/drawing/2014/main" id="{FAA625F9-F8C1-43B9-B809-C9EB546246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4432" y="5214035"/>
              <a:ext cx="135238" cy="318425"/>
            </a:xfrm>
            <a:custGeom>
              <a:avLst/>
              <a:gdLst>
                <a:gd name="T0" fmla="*/ 110 w 110"/>
                <a:gd name="T1" fmla="*/ 22 h 259"/>
                <a:gd name="T2" fmla="*/ 0 w 110"/>
                <a:gd name="T3" fmla="*/ 0 h 259"/>
                <a:gd name="T4" fmla="*/ 0 w 110"/>
                <a:gd name="T5" fmla="*/ 232 h 259"/>
                <a:gd name="T6" fmla="*/ 110 w 110"/>
                <a:gd name="T7" fmla="*/ 259 h 259"/>
                <a:gd name="T8" fmla="*/ 110 w 110"/>
                <a:gd name="T9" fmla="*/ 2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59">
                  <a:moveTo>
                    <a:pt x="110" y="22"/>
                  </a:moveTo>
                  <a:lnTo>
                    <a:pt x="0" y="0"/>
                  </a:lnTo>
                  <a:lnTo>
                    <a:pt x="0" y="232"/>
                  </a:lnTo>
                  <a:lnTo>
                    <a:pt x="110" y="259"/>
                  </a:lnTo>
                  <a:lnTo>
                    <a:pt x="110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124">
              <a:extLst>
                <a:ext uri="{FF2B5EF4-FFF2-40B4-BE49-F238E27FC236}">
                  <a16:creationId xmlns:a16="http://schemas.microsoft.com/office/drawing/2014/main" id="{111E228E-E4CD-41CA-983B-7EF8BBE0B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4432" y="5214035"/>
              <a:ext cx="135238" cy="318425"/>
            </a:xfrm>
            <a:custGeom>
              <a:avLst/>
              <a:gdLst>
                <a:gd name="T0" fmla="*/ 0 w 110"/>
                <a:gd name="T1" fmla="*/ 0 h 259"/>
                <a:gd name="T2" fmla="*/ 0 w 110"/>
                <a:gd name="T3" fmla="*/ 0 h 259"/>
                <a:gd name="T4" fmla="*/ 0 w 110"/>
                <a:gd name="T5" fmla="*/ 232 h 259"/>
                <a:gd name="T6" fmla="*/ 110 w 110"/>
                <a:gd name="T7" fmla="*/ 259 h 259"/>
                <a:gd name="T8" fmla="*/ 110 w 110"/>
                <a:gd name="T9" fmla="*/ 22 h 259"/>
                <a:gd name="T10" fmla="*/ 0 w 110"/>
                <a:gd name="T11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259">
                  <a:moveTo>
                    <a:pt x="0" y="0"/>
                  </a:moveTo>
                  <a:lnTo>
                    <a:pt x="0" y="0"/>
                  </a:lnTo>
                  <a:lnTo>
                    <a:pt x="0" y="232"/>
                  </a:lnTo>
                  <a:lnTo>
                    <a:pt x="110" y="259"/>
                  </a:lnTo>
                  <a:lnTo>
                    <a:pt x="110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125">
              <a:extLst>
                <a:ext uri="{FF2B5EF4-FFF2-40B4-BE49-F238E27FC236}">
                  <a16:creationId xmlns:a16="http://schemas.microsoft.com/office/drawing/2014/main" id="{010E46A1-667B-4678-B57C-B324DBE6D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4432" y="5214035"/>
              <a:ext cx="135238" cy="318425"/>
            </a:xfrm>
            <a:custGeom>
              <a:avLst/>
              <a:gdLst>
                <a:gd name="T0" fmla="*/ 0 w 110"/>
                <a:gd name="T1" fmla="*/ 0 h 259"/>
                <a:gd name="T2" fmla="*/ 0 w 110"/>
                <a:gd name="T3" fmla="*/ 0 h 259"/>
                <a:gd name="T4" fmla="*/ 0 w 110"/>
                <a:gd name="T5" fmla="*/ 232 h 259"/>
                <a:gd name="T6" fmla="*/ 110 w 110"/>
                <a:gd name="T7" fmla="*/ 259 h 259"/>
                <a:gd name="T8" fmla="*/ 110 w 110"/>
                <a:gd name="T9" fmla="*/ 22 h 259"/>
                <a:gd name="T10" fmla="*/ 0 w 110"/>
                <a:gd name="T11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259">
                  <a:moveTo>
                    <a:pt x="0" y="0"/>
                  </a:moveTo>
                  <a:lnTo>
                    <a:pt x="0" y="0"/>
                  </a:lnTo>
                  <a:lnTo>
                    <a:pt x="0" y="232"/>
                  </a:lnTo>
                  <a:lnTo>
                    <a:pt x="110" y="259"/>
                  </a:lnTo>
                  <a:lnTo>
                    <a:pt x="110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126">
              <a:extLst>
                <a:ext uri="{FF2B5EF4-FFF2-40B4-BE49-F238E27FC236}">
                  <a16:creationId xmlns:a16="http://schemas.microsoft.com/office/drawing/2014/main" id="{9843BDE7-E22B-45A3-9E4B-1414778E5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141" y="5316078"/>
              <a:ext cx="7377" cy="311048"/>
            </a:xfrm>
            <a:custGeom>
              <a:avLst/>
              <a:gdLst>
                <a:gd name="T0" fmla="*/ 0 w 6"/>
                <a:gd name="T1" fmla="*/ 176 h 253"/>
                <a:gd name="T2" fmla="*/ 6 w 6"/>
                <a:gd name="T3" fmla="*/ 0 h 253"/>
                <a:gd name="T4" fmla="*/ 6 w 6"/>
                <a:gd name="T5" fmla="*/ 226 h 253"/>
                <a:gd name="T6" fmla="*/ 6 w 6"/>
                <a:gd name="T7" fmla="*/ 253 h 253"/>
                <a:gd name="T8" fmla="*/ 0 w 6"/>
                <a:gd name="T9" fmla="*/ 253 h 253"/>
                <a:gd name="T10" fmla="*/ 0 w 6"/>
                <a:gd name="T11" fmla="*/ 182 h 253"/>
                <a:gd name="T12" fmla="*/ 0 w 6"/>
                <a:gd name="T13" fmla="*/ 17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53">
                  <a:moveTo>
                    <a:pt x="0" y="176"/>
                  </a:moveTo>
                  <a:lnTo>
                    <a:pt x="6" y="0"/>
                  </a:lnTo>
                  <a:lnTo>
                    <a:pt x="6" y="226"/>
                  </a:lnTo>
                  <a:lnTo>
                    <a:pt x="6" y="253"/>
                  </a:lnTo>
                  <a:lnTo>
                    <a:pt x="0" y="253"/>
                  </a:lnTo>
                  <a:lnTo>
                    <a:pt x="0" y="182"/>
                  </a:lnTo>
                  <a:lnTo>
                    <a:pt x="0" y="1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127">
              <a:extLst>
                <a:ext uri="{FF2B5EF4-FFF2-40B4-BE49-F238E27FC236}">
                  <a16:creationId xmlns:a16="http://schemas.microsoft.com/office/drawing/2014/main" id="{DC297DAC-5803-4890-BF70-C99FD9D1A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4908" y="5275507"/>
              <a:ext cx="61472" cy="318425"/>
            </a:xfrm>
            <a:custGeom>
              <a:avLst/>
              <a:gdLst>
                <a:gd name="T0" fmla="*/ 50 w 50"/>
                <a:gd name="T1" fmla="*/ 253 h 259"/>
                <a:gd name="T2" fmla="*/ 50 w 50"/>
                <a:gd name="T3" fmla="*/ 5 h 259"/>
                <a:gd name="T4" fmla="*/ 6 w 50"/>
                <a:gd name="T5" fmla="*/ 0 h 259"/>
                <a:gd name="T6" fmla="*/ 0 w 50"/>
                <a:gd name="T7" fmla="*/ 259 h 259"/>
                <a:gd name="T8" fmla="*/ 50 w 50"/>
                <a:gd name="T9" fmla="*/ 25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59">
                  <a:moveTo>
                    <a:pt x="50" y="253"/>
                  </a:moveTo>
                  <a:lnTo>
                    <a:pt x="50" y="5"/>
                  </a:lnTo>
                  <a:lnTo>
                    <a:pt x="6" y="0"/>
                  </a:lnTo>
                  <a:lnTo>
                    <a:pt x="0" y="259"/>
                  </a:lnTo>
                  <a:lnTo>
                    <a:pt x="50" y="25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101">
              <a:extLst>
                <a:ext uri="{FF2B5EF4-FFF2-40B4-BE49-F238E27FC236}">
                  <a16:creationId xmlns:a16="http://schemas.microsoft.com/office/drawing/2014/main" id="{AD9C4B2E-1D83-4DF4-9B76-B85D1F32C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618" y="4096476"/>
              <a:ext cx="1396641" cy="1212225"/>
            </a:xfrm>
            <a:custGeom>
              <a:avLst/>
              <a:gdLst>
                <a:gd name="T0" fmla="*/ 164 w 206"/>
                <a:gd name="T1" fmla="*/ 75 h 179"/>
                <a:gd name="T2" fmla="*/ 111 w 206"/>
                <a:gd name="T3" fmla="*/ 0 h 179"/>
                <a:gd name="T4" fmla="*/ 0 w 206"/>
                <a:gd name="T5" fmla="*/ 157 h 179"/>
                <a:gd name="T6" fmla="*/ 13 w 206"/>
                <a:gd name="T7" fmla="*/ 172 h 179"/>
                <a:gd name="T8" fmla="*/ 104 w 206"/>
                <a:gd name="T9" fmla="*/ 40 h 179"/>
                <a:gd name="T10" fmla="*/ 112 w 206"/>
                <a:gd name="T11" fmla="*/ 29 h 179"/>
                <a:gd name="T12" fmla="*/ 112 w 206"/>
                <a:gd name="T13" fmla="*/ 28 h 179"/>
                <a:gd name="T14" fmla="*/ 113 w 206"/>
                <a:gd name="T15" fmla="*/ 28 h 179"/>
                <a:gd name="T16" fmla="*/ 197 w 206"/>
                <a:gd name="T17" fmla="*/ 144 h 179"/>
                <a:gd name="T18" fmla="*/ 197 w 206"/>
                <a:gd name="T19" fmla="*/ 143 h 179"/>
                <a:gd name="T20" fmla="*/ 204 w 206"/>
                <a:gd name="T21" fmla="*/ 131 h 179"/>
                <a:gd name="T22" fmla="*/ 164 w 206"/>
                <a:gd name="T23" fmla="*/ 7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6" h="179">
                  <a:moveTo>
                    <a:pt x="164" y="75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0" y="2"/>
                    <a:pt x="2" y="156"/>
                    <a:pt x="0" y="157"/>
                  </a:cubicBezTo>
                  <a:cubicBezTo>
                    <a:pt x="1" y="158"/>
                    <a:pt x="13" y="172"/>
                    <a:pt x="13" y="172"/>
                  </a:cubicBezTo>
                  <a:cubicBezTo>
                    <a:pt x="15" y="171"/>
                    <a:pt x="8" y="179"/>
                    <a:pt x="104" y="4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7" y="143"/>
                    <a:pt x="197" y="143"/>
                    <a:pt x="197" y="143"/>
                  </a:cubicBezTo>
                  <a:cubicBezTo>
                    <a:pt x="204" y="131"/>
                    <a:pt x="204" y="131"/>
                    <a:pt x="204" y="131"/>
                  </a:cubicBezTo>
                  <a:cubicBezTo>
                    <a:pt x="201" y="125"/>
                    <a:pt x="206" y="134"/>
                    <a:pt x="164" y="75"/>
                  </a:cubicBezTo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102">
              <a:extLst>
                <a:ext uri="{FF2B5EF4-FFF2-40B4-BE49-F238E27FC236}">
                  <a16:creationId xmlns:a16="http://schemas.microsoft.com/office/drawing/2014/main" id="{716C749A-4C94-4EF8-BDF9-5E645C8A6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7315" y="4287039"/>
              <a:ext cx="630702" cy="785611"/>
            </a:xfrm>
            <a:custGeom>
              <a:avLst/>
              <a:gdLst>
                <a:gd name="T0" fmla="*/ 0 w 513"/>
                <a:gd name="T1" fmla="*/ 66 h 639"/>
                <a:gd name="T2" fmla="*/ 303 w 513"/>
                <a:gd name="T3" fmla="*/ 468 h 639"/>
                <a:gd name="T4" fmla="*/ 303 w 513"/>
                <a:gd name="T5" fmla="*/ 611 h 639"/>
                <a:gd name="T6" fmla="*/ 513 w 513"/>
                <a:gd name="T7" fmla="*/ 639 h 639"/>
                <a:gd name="T8" fmla="*/ 49 w 513"/>
                <a:gd name="T9" fmla="*/ 0 h 639"/>
                <a:gd name="T10" fmla="*/ 44 w 513"/>
                <a:gd name="T11" fmla="*/ 0 h 639"/>
                <a:gd name="T12" fmla="*/ 44 w 513"/>
                <a:gd name="T13" fmla="*/ 5 h 639"/>
                <a:gd name="T14" fmla="*/ 0 w 513"/>
                <a:gd name="T15" fmla="*/ 66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3" h="639">
                  <a:moveTo>
                    <a:pt x="0" y="66"/>
                  </a:moveTo>
                  <a:lnTo>
                    <a:pt x="303" y="468"/>
                  </a:lnTo>
                  <a:lnTo>
                    <a:pt x="303" y="611"/>
                  </a:lnTo>
                  <a:lnTo>
                    <a:pt x="513" y="639"/>
                  </a:lnTo>
                  <a:lnTo>
                    <a:pt x="49" y="0"/>
                  </a:lnTo>
                  <a:lnTo>
                    <a:pt x="44" y="0"/>
                  </a:lnTo>
                  <a:lnTo>
                    <a:pt x="44" y="5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B267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106">
              <a:extLst>
                <a:ext uri="{FF2B5EF4-FFF2-40B4-BE49-F238E27FC236}">
                  <a16:creationId xmlns:a16="http://schemas.microsoft.com/office/drawing/2014/main" id="{74EB59A8-84CD-44D4-AE92-1E7AE10C0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4233" y="4368182"/>
              <a:ext cx="941749" cy="1584745"/>
            </a:xfrm>
            <a:custGeom>
              <a:avLst/>
              <a:gdLst>
                <a:gd name="T0" fmla="*/ 458 w 766"/>
                <a:gd name="T1" fmla="*/ 0 h 1289"/>
                <a:gd name="T2" fmla="*/ 5 w 766"/>
                <a:gd name="T3" fmla="*/ 661 h 1289"/>
                <a:gd name="T4" fmla="*/ 5 w 766"/>
                <a:gd name="T5" fmla="*/ 666 h 1289"/>
                <a:gd name="T6" fmla="*/ 5 w 766"/>
                <a:gd name="T7" fmla="*/ 815 h 1289"/>
                <a:gd name="T8" fmla="*/ 0 w 766"/>
                <a:gd name="T9" fmla="*/ 1289 h 1289"/>
                <a:gd name="T10" fmla="*/ 303 w 766"/>
                <a:gd name="T11" fmla="*/ 1223 h 1289"/>
                <a:gd name="T12" fmla="*/ 303 w 766"/>
                <a:gd name="T13" fmla="*/ 815 h 1289"/>
                <a:gd name="T14" fmla="*/ 502 w 766"/>
                <a:gd name="T15" fmla="*/ 782 h 1289"/>
                <a:gd name="T16" fmla="*/ 507 w 766"/>
                <a:gd name="T17" fmla="*/ 1173 h 1289"/>
                <a:gd name="T18" fmla="*/ 766 w 766"/>
                <a:gd name="T19" fmla="*/ 1118 h 1289"/>
                <a:gd name="T20" fmla="*/ 761 w 766"/>
                <a:gd name="T21" fmla="*/ 545 h 1289"/>
                <a:gd name="T22" fmla="*/ 761 w 766"/>
                <a:gd name="T23" fmla="*/ 402 h 1289"/>
                <a:gd name="T24" fmla="*/ 458 w 766"/>
                <a:gd name="T25" fmla="*/ 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6" h="1289">
                  <a:moveTo>
                    <a:pt x="458" y="0"/>
                  </a:moveTo>
                  <a:lnTo>
                    <a:pt x="5" y="661"/>
                  </a:lnTo>
                  <a:lnTo>
                    <a:pt x="5" y="666"/>
                  </a:lnTo>
                  <a:lnTo>
                    <a:pt x="5" y="815"/>
                  </a:lnTo>
                  <a:lnTo>
                    <a:pt x="0" y="1289"/>
                  </a:lnTo>
                  <a:lnTo>
                    <a:pt x="303" y="1223"/>
                  </a:lnTo>
                  <a:lnTo>
                    <a:pt x="303" y="815"/>
                  </a:lnTo>
                  <a:lnTo>
                    <a:pt x="502" y="782"/>
                  </a:lnTo>
                  <a:lnTo>
                    <a:pt x="507" y="1173"/>
                  </a:lnTo>
                  <a:lnTo>
                    <a:pt x="766" y="1118"/>
                  </a:lnTo>
                  <a:lnTo>
                    <a:pt x="761" y="545"/>
                  </a:lnTo>
                  <a:lnTo>
                    <a:pt x="761" y="402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F19E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文本框 161">
              <a:extLst>
                <a:ext uri="{FF2B5EF4-FFF2-40B4-BE49-F238E27FC236}">
                  <a16:creationId xmlns:a16="http://schemas.microsoft.com/office/drawing/2014/main" id="{E4A01B39-2986-450A-BC2D-3AFEB498CB13}"/>
                </a:ext>
              </a:extLst>
            </p:cNvPr>
            <p:cNvSpPr txBox="1"/>
            <p:nvPr/>
          </p:nvSpPr>
          <p:spPr>
            <a:xfrm>
              <a:off x="6485850" y="2025496"/>
              <a:ext cx="40267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3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文本框 163">
              <a:extLst>
                <a:ext uri="{FF2B5EF4-FFF2-40B4-BE49-F238E27FC236}">
                  <a16:creationId xmlns:a16="http://schemas.microsoft.com/office/drawing/2014/main" id="{E7B15DAE-A425-4233-AB02-412C9F64A306}"/>
                </a:ext>
              </a:extLst>
            </p:cNvPr>
            <p:cNvSpPr txBox="1"/>
            <p:nvPr/>
          </p:nvSpPr>
          <p:spPr>
            <a:xfrm>
              <a:off x="6470881" y="4723240"/>
              <a:ext cx="431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文本框 164">
              <a:extLst>
                <a:ext uri="{FF2B5EF4-FFF2-40B4-BE49-F238E27FC236}">
                  <a16:creationId xmlns:a16="http://schemas.microsoft.com/office/drawing/2014/main" id="{84D27B64-45C8-4CF2-8CF9-C8CA38AF244D}"/>
                </a:ext>
              </a:extLst>
            </p:cNvPr>
            <p:cNvSpPr txBox="1"/>
            <p:nvPr/>
          </p:nvSpPr>
          <p:spPr>
            <a:xfrm flipH="1">
              <a:off x="5347204" y="3059060"/>
              <a:ext cx="3496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35" name="TG_Picture 3" descr="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57676" y="3763925"/>
            <a:ext cx="1863756" cy="12434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5" name="Рисунок 1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6" name="Picture 4" descr="https://i.gifer.com/H0bB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4" y="-2326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" name="TextBox 126"/>
          <p:cNvSpPr txBox="1"/>
          <p:nvPr/>
        </p:nvSpPr>
        <p:spPr>
          <a:xfrm>
            <a:off x="6780703" y="480825"/>
            <a:ext cx="9412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>
                <a:solidFill>
                  <a:schemeClr val="accent3">
                    <a:lumMod val="75000"/>
                  </a:schemeClr>
                </a:solidFill>
              </a:rPr>
              <a:t>т</a:t>
            </a:r>
            <a:r>
              <a:rPr lang="ru-RU" sz="1200" b="1" i="1" dirty="0" smtClean="0">
                <a:solidFill>
                  <a:schemeClr val="accent3">
                    <a:lumMod val="75000"/>
                  </a:schemeClr>
                </a:solidFill>
              </a:rPr>
              <a:t>ыс. руб.</a:t>
            </a:r>
            <a:endParaRPr lang="ru-RU" sz="12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50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6" grpId="0">
        <p:bldAsOne/>
      </p:bldGraphic>
      <p:bldP spid="7" grpId="0"/>
      <p:bldP spid="8" grpId="0"/>
      <p:bldGraphic spid="9" grpId="0">
        <p:bldAsOne/>
      </p:bldGraphic>
      <p:bldGraphic spid="10" grpId="0">
        <p:bldAsOne/>
      </p:bldGraphic>
      <p:bldP spid="1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9650" y="119286"/>
            <a:ext cx="77247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-35" dirty="0" smtClean="0"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Муниципальные программы </a:t>
            </a:r>
            <a:endParaRPr lang="en-US" sz="25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99" y="154192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4" descr="https://i.gifer.com/H0bB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65" y="0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1" name="Таблица 30"/>
          <p:cNvGraphicFramePr>
            <a:graphicFrameLocks noGrp="1"/>
          </p:cNvGraphicFramePr>
          <p:nvPr>
            <p:extLst/>
          </p:nvPr>
        </p:nvGraphicFramePr>
        <p:xfrm>
          <a:off x="266699" y="733428"/>
          <a:ext cx="8648700" cy="435771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07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01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0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01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1122">
                <a:tc>
                  <a:txBody>
                    <a:bodyPr/>
                    <a:lstStyle/>
                    <a:p>
                      <a:pPr algn="ctr"/>
                      <a:endParaRPr lang="ru-RU" sz="11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2024год</a:t>
                      </a:r>
                      <a:endParaRPr lang="ru-RU" sz="12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2025</a:t>
                      </a:r>
                      <a:r>
                        <a:rPr lang="ru-RU" sz="1200" baseline="0" dirty="0" smtClean="0"/>
                        <a:t>год</a:t>
                      </a:r>
                      <a:endParaRPr lang="ru-RU" sz="12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2026 год</a:t>
                      </a:r>
                      <a:endParaRPr lang="ru-RU" sz="1200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332">
                <a:tc>
                  <a:txBody>
                    <a:bodyPr/>
                    <a:lstStyle/>
                    <a:p>
                      <a:pPr marL="108000" algn="l" fontAlgn="b"/>
                      <a:r>
                        <a:rPr lang="ru-RU" sz="1000" b="1" u="none" strike="noStrike" dirty="0" smtClean="0">
                          <a:latin typeface="Arial Black" pitchFamily="34" charset="0"/>
                        </a:rPr>
                        <a:t>Расходы в рамках программ, в том числе: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587044,3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527560,7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535002,1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7144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8450">
                <a:tc>
                  <a:txBody>
                    <a:bodyPr/>
                    <a:lstStyle/>
                    <a:p>
                      <a:pPr marL="108000" algn="l" fontAlgn="b"/>
                      <a:r>
                        <a:rPr lang="ru-RU" sz="1000" u="none" strike="noStrike" dirty="0" smtClean="0"/>
                        <a:t>1. Безопасный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4854,5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4900,0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5016,0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335">
                <a:tc>
                  <a:txBody>
                    <a:bodyPr/>
                    <a:lstStyle/>
                    <a:p>
                      <a:pPr marL="108000" algn="l" fontAlgn="b"/>
                      <a:r>
                        <a:rPr lang="ru-RU" sz="1000" u="none" strike="noStrike" dirty="0" smtClean="0"/>
                        <a:t>2. Управление </a:t>
                      </a:r>
                      <a:r>
                        <a:rPr lang="ru-RU" sz="1000" u="none" strike="noStrike" dirty="0"/>
                        <a:t>муниципальными финансами и муниципальным </a:t>
                      </a:r>
                      <a:r>
                        <a:rPr lang="ru-RU" sz="1000" u="none" strike="noStrike" dirty="0" smtClean="0"/>
                        <a:t>долгом Грачевского района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96101,6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73604,3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73593,2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1332">
                <a:tc>
                  <a:txBody>
                    <a:bodyPr/>
                    <a:lstStyle/>
                    <a:p>
                      <a:pPr marL="108000" algn="l" fontAlgn="b"/>
                      <a:r>
                        <a:rPr lang="ru-RU" sz="1000" u="none" strike="noStrike" dirty="0" smtClean="0"/>
                        <a:t>3. Экономическое развитие Грачевского района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4474,0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3392,3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3792,4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1504">
                <a:tc>
                  <a:txBody>
                    <a:bodyPr/>
                    <a:lstStyle/>
                    <a:p>
                      <a:pPr marL="108000" algn="l" fontAlgn="b"/>
                      <a:r>
                        <a:rPr lang="ru-RU" sz="1000" u="none" strike="noStrike" dirty="0" smtClean="0"/>
                        <a:t>4. Стимулирование </a:t>
                      </a:r>
                      <a:r>
                        <a:rPr lang="ru-RU" sz="1000" u="none" strike="noStrike" dirty="0"/>
                        <a:t>развития жилищного строительства, обеспечение </a:t>
                      </a:r>
                      <a:r>
                        <a:rPr lang="ru-RU" sz="1000" u="none" strike="noStrike" dirty="0" smtClean="0"/>
                        <a:t>качественными </a:t>
                      </a:r>
                      <a:r>
                        <a:rPr lang="ru-RU" sz="1000" u="none" strike="noStrike" dirty="0"/>
                        <a:t>жилищно-коммунальными услугами населения, обеспечение доступности общественного пассажирского автомобильного </a:t>
                      </a:r>
                      <a:r>
                        <a:rPr lang="ru-RU" sz="1000" u="none" strike="noStrike" dirty="0" smtClean="0"/>
                        <a:t>транспорта на территории Грачевского района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23571,7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23337,2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23337,2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2914">
                <a:tc>
                  <a:txBody>
                    <a:bodyPr/>
                    <a:lstStyle/>
                    <a:p>
                      <a:pPr marL="108000" algn="l" fontAlgn="b"/>
                      <a:r>
                        <a:rPr lang="ru-RU" sz="1000" u="none" strike="noStrike" dirty="0" smtClean="0"/>
                        <a:t>5. Управление </a:t>
                      </a:r>
                      <a:r>
                        <a:rPr lang="ru-RU" sz="1000" u="none" strike="noStrike" dirty="0"/>
                        <a:t>земельно-имущественным комплексом и оздоровление экологической </a:t>
                      </a:r>
                      <a:r>
                        <a:rPr lang="ru-RU" sz="1000" u="none" strike="noStrike" dirty="0" smtClean="0"/>
                        <a:t>обстановки на территории Грачевского района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698,6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130,0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130,0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332">
                <a:tc>
                  <a:txBody>
                    <a:bodyPr/>
                    <a:lstStyle/>
                    <a:p>
                      <a:pPr marL="108000" algn="l" fontAlgn="b"/>
                      <a:r>
                        <a:rPr lang="ru-RU" sz="1000" u="none" strike="noStrike" dirty="0" smtClean="0"/>
                        <a:t>6. Развитие </a:t>
                      </a:r>
                      <a:r>
                        <a:rPr lang="ru-RU" sz="1000" u="none" strike="noStrike" dirty="0"/>
                        <a:t>системы </a:t>
                      </a:r>
                      <a:r>
                        <a:rPr lang="ru-RU" sz="1000" u="none" strike="noStrike" dirty="0" smtClean="0"/>
                        <a:t>образования Грачевского района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322328,5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291087,9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297035,3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8450">
                <a:tc>
                  <a:txBody>
                    <a:bodyPr/>
                    <a:lstStyle/>
                    <a:p>
                      <a:pPr marL="108000" algn="l" fontAlgn="b"/>
                      <a:r>
                        <a:rPr lang="ru-RU" sz="1000" u="none" strike="noStrike" dirty="0" smtClean="0"/>
                        <a:t>7. Молодежь Грачевского района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491,2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541,2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541,2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8450">
                <a:tc>
                  <a:txBody>
                    <a:bodyPr/>
                    <a:lstStyle/>
                    <a:p>
                      <a:pPr marL="108000" algn="l" fontAlgn="b"/>
                      <a:r>
                        <a:rPr lang="ru-RU" sz="1000" u="none" strike="noStrike" dirty="0" smtClean="0"/>
                        <a:t>8. Развитие культуры Грачевского района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79772,9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78861,3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80441,3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8449">
                <a:tc>
                  <a:txBody>
                    <a:bodyPr/>
                    <a:lstStyle/>
                    <a:p>
                      <a:pPr marL="108000" algn="l" fontAlgn="b"/>
                      <a:r>
                        <a:rPr lang="ru-RU" sz="1000" u="none" strike="noStrike" dirty="0" smtClean="0"/>
                        <a:t>9. Развитие </a:t>
                      </a:r>
                      <a:r>
                        <a:rPr lang="ru-RU" sz="1000" u="none" strike="noStrike" dirty="0"/>
                        <a:t>сельского хозяйства и регулирование рынков сельскохозяйственной продукции, сырья и </a:t>
                      </a:r>
                      <a:r>
                        <a:rPr lang="ru-RU" sz="1000" u="none" strike="noStrike" dirty="0" smtClean="0"/>
                        <a:t>продовольствия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5334,1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5769,1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5796,1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1332">
                <a:tc>
                  <a:txBody>
                    <a:bodyPr/>
                    <a:lstStyle/>
                    <a:p>
                      <a:pPr marL="108000" algn="l" fontAlgn="b"/>
                      <a:r>
                        <a:rPr lang="ru-RU" sz="1000" u="none" strike="noStrike" dirty="0" smtClean="0"/>
                        <a:t>10. Развитие </a:t>
                      </a:r>
                      <a:r>
                        <a:rPr lang="ru-RU" sz="1000" u="none" strike="noStrike" dirty="0"/>
                        <a:t>физической культуры и </a:t>
                      </a:r>
                      <a:r>
                        <a:rPr lang="ru-RU" sz="1000" u="none" strike="noStrike" dirty="0" smtClean="0"/>
                        <a:t>спорта Грачевского района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569,9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569,9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584,9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1332">
                <a:tc>
                  <a:txBody>
                    <a:bodyPr/>
                    <a:lstStyle/>
                    <a:p>
                      <a:pPr marL="108000" algn="l" fontAlgn="b"/>
                      <a:r>
                        <a:rPr lang="ru-RU" sz="1000" u="none" strike="noStrike" dirty="0" smtClean="0"/>
                        <a:t>11. Развитие </a:t>
                      </a:r>
                      <a:r>
                        <a:rPr lang="ru-RU" sz="1000" u="none" strike="noStrike" dirty="0"/>
                        <a:t>муниципальной </a:t>
                      </a:r>
                      <a:r>
                        <a:rPr lang="ru-RU" sz="1000" u="none" strike="noStrike" dirty="0" smtClean="0"/>
                        <a:t>политики Грачевского района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47400,7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43192,5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44586,5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68">
                <a:tc>
                  <a:txBody>
                    <a:bodyPr/>
                    <a:lstStyle/>
                    <a:p>
                      <a:pPr marL="108000" algn="l" fontAlgn="b"/>
                      <a:r>
                        <a:rPr lang="ru-RU" sz="1000" u="none" strike="noStrike" dirty="0" smtClean="0"/>
                        <a:t>12. Профилактика </a:t>
                      </a:r>
                      <a:r>
                        <a:rPr lang="ru-RU" sz="1000" u="none" strike="noStrike" dirty="0"/>
                        <a:t>терроризма и экстремизма, а также минимизации и (или) ликвидации последствий  их </a:t>
                      </a:r>
                      <a:r>
                        <a:rPr lang="ru-RU" sz="1000" u="none" strike="noStrike" dirty="0" smtClean="0"/>
                        <a:t>проявления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1371,6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68">
                <a:tc>
                  <a:txBody>
                    <a:bodyPr/>
                    <a:lstStyle/>
                    <a:p>
                      <a:pPr marL="108000"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13. «Укрепление общественного здоровья в Грачевском районе»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74,0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75,0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75,0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974116" y="510543"/>
            <a:ext cx="9412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>
                <a:solidFill>
                  <a:schemeClr val="accent3">
                    <a:lumMod val="75000"/>
                  </a:schemeClr>
                </a:solidFill>
              </a:rPr>
              <a:t>т</a:t>
            </a:r>
            <a:r>
              <a:rPr lang="ru-RU" sz="1200" b="1" i="1" dirty="0" smtClean="0">
                <a:solidFill>
                  <a:schemeClr val="accent3">
                    <a:lumMod val="75000"/>
                  </a:schemeClr>
                </a:solidFill>
              </a:rPr>
              <a:t>ыс. руб.</a:t>
            </a:r>
            <a:endParaRPr lang="ru-RU" sz="12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17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21A655-2D41-4286-B2E4-BA93F358B094}"/>
              </a:ext>
            </a:extLst>
          </p:cNvPr>
          <p:cNvSpPr txBox="1">
            <a:spLocks/>
          </p:cNvSpPr>
          <p:nvPr/>
        </p:nvSpPr>
        <p:spPr>
          <a:xfrm>
            <a:off x="991400" y="111185"/>
            <a:ext cx="7776865" cy="648072"/>
          </a:xfrm>
          <a:prstGeom prst="rect">
            <a:avLst/>
          </a:prstGeom>
        </p:spPr>
        <p:txBody>
          <a:bodyPr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400" b="1" u="none" strike="noStrike" kern="0" cap="none" spc="-35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Муниципальные программы Грачевского района</a:t>
            </a: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4" descr="https://i.gifer.com/H0bB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115200" y="788227"/>
          <a:ext cx="8892323" cy="3848068"/>
        </p:xfrm>
        <a:graphic>
          <a:graphicData uri="http://schemas.openxmlformats.org/drawingml/2006/table">
            <a:tbl>
              <a:tblPr/>
              <a:tblGrid>
                <a:gridCol w="2383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201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95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9028">
                  <a:extLst>
                    <a:ext uri="{9D8B030D-6E8A-4147-A177-3AD203B41FA5}">
                      <a16:colId xmlns:a16="http://schemas.microsoft.com/office/drawing/2014/main" val="1621074714"/>
                    </a:ext>
                  </a:extLst>
                </a:gridCol>
                <a:gridCol w="6676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76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65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показателя (индикатора)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Единица измерения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202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МП «Безопасный район»</a:t>
                      </a:r>
                    </a:p>
                  </a:txBody>
                  <a:tcPr marL="5005" marR="5005" marT="50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009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Криминальная пораженность (число лиц, совершивших преступления)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Чел.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55</a:t>
                      </a:r>
                    </a:p>
                  </a:txBody>
                  <a:tcPr marL="5005" marR="5005" marT="50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2235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рецидивной преступности в общем объеме зарегистрированных преступлений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≤31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≤31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≤30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9419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Количество зарегистрированных преступлений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единиц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6565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Охват населения профилактическими мероприятиями, направленными на недопущение распространения  межнациональных и межрелигиозных конфликтов, на сохранение и популяризацию национальных традиций, культур и религиозных  обычаев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человек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985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985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985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169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Снижение деструктивных событий (ЧС, пожаров, происшествий) на территории муниципального образования</a:t>
                      </a:r>
                    </a:p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Грачевский район, к уровню предыдущего года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ед.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≥4,5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≥5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cap="non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Arial"/>
                      </a:endParaRPr>
                    </a:p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≥5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6565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Удельный вес численности молодых людей в возрасте от 10 до 30 лет, вовлеченных в мероприятия по профилактике незаконного потребления наркотиков, от общей численности указанной категории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6958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Снижение числа дорожно-транспортных происшествий  к уровню предыдущего года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3202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2 МП «Управление муниципальными финансами и муниципальным долгом»</a:t>
                      </a:r>
                    </a:p>
                  </a:txBody>
                  <a:tcPr marL="5005" marR="5005" marT="50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6565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Удельный вес расходов районного бюджета, формируемых программным методом, в общем объеме расходов районного бюджета в соответствующем финансовом году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98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98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98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6565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налоговых и неналоговых доходов местного бюджета (за исключением поступлений налоговых доходов по дополнительным нормативам отчислений) в общем объеме собственных доходов бюджета муниципального образования (без учета субвенций)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6565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Отношение объема просроченной кредиторской задолженности муниципальных образований Грачевского района  к общему объему расходов бюджетов муниципальных образований Грачевского района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5919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Отношение объема муниципального долга Грачевского района по состоянию на 1 января года, следующего за отчетным, к общему годовому объему доходов бюджета Грачевского района в отчетном финансовом году (без учета объемов безвозмездных поступлений)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3202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 качества управления муниципальными  финансами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балл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70,3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70,4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70,5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3202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Наличие структурных элементов муниципальной программы, направленных на повышение уровня финансовой грамотности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76565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жителей, вовлеченных в процесс выбора инициативных проектов, основанных на проекте «Народный бюджет» в общей численности </a:t>
                      </a:r>
                      <a:r>
                        <a:rPr lang="ru-RU" sz="800" b="0" i="1" u="none" strike="noStrike" cap="non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благополучателей</a:t>
                      </a:r>
                      <a:r>
                        <a:rPr lang="ru-RU" sz="800" b="0" i="1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по итогам </a:t>
                      </a:r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реализации </a:t>
                      </a:r>
                      <a:r>
                        <a:rPr lang="ru-RU" sz="800" b="0" i="1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инициативных проектов, </a:t>
                      </a:r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основанных на проекте «Народный бюджет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5005" marR="5005" marT="5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907615" y="511228"/>
            <a:ext cx="1128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Показатели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3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4" descr="https://i.gifer.com/H0bB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115198" y="936971"/>
          <a:ext cx="8911989" cy="3563196"/>
        </p:xfrm>
        <a:graphic>
          <a:graphicData uri="http://schemas.openxmlformats.org/drawingml/2006/table">
            <a:tbl>
              <a:tblPr/>
              <a:tblGrid>
                <a:gridCol w="1918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91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0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1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00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73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01723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МП «Экономическое развитие Грачевского района»</a:t>
                      </a:r>
                    </a:p>
                  </a:txBody>
                  <a:tcPr marL="6160" marR="6160" marT="61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134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Уровень удовлетворенности граждан качеством предоставления государственных и муниципальных услуг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7871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Объем инвестиций в основной капитал (за исключением бюджетных средств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,  в расчете на 1 жителя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 </a:t>
                      </a: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руб.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7,3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7,4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7,4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042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Доля среднесписочной численности работников (без внешних совместителей), занятых у субъектов малого и среднего предпринимательства, в общей численности занятого населения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процентов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24,2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24,3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24,4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106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Число субъектов малого и среднего предпринимательства в расчете на 10 тыс. человек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единиц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250,9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251,5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252,4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275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среднесписочной численности работников (без внешних совместителей) малых и средних предприятий в среднесписочной численности работников (без внешних совместителей) всех предприятий и организаций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процентов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27,9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27,9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041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Индекс физического объема оборота розничной торговли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процентов к пред</a:t>
                      </a:r>
                      <a:r>
                        <a:rPr lang="ru-RU" sz="800" b="0" i="0" u="none" strike="noStrike" cap="non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году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102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3936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Индекс промышленного производства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процентов к </a:t>
                      </a:r>
                      <a:r>
                        <a:rPr lang="ru-RU" sz="800" b="0" i="0" u="none" strike="noStrike" cap="non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пред.году</a:t>
                      </a: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102,5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6025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муниципальных учреждений Грачевского района предоставивших </a:t>
                      </a:r>
                      <a:r>
                        <a:rPr lang="ru-RU" sz="800" b="0" i="0" u="none" strike="noStrike" cap="non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энергодекларацию</a:t>
                      </a:r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в соответствии с законодательством РФ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процентов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6806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Удельная величина потребления электрической энергии муниципальными бюджетными учреждениями (на 1 человека населения)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кВт.ч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94,3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93,7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0461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Удельная величина потребления тепловой энергии муниципальными бюджетными учреждениями (на </a:t>
                      </a:r>
                      <a:r>
                        <a:rPr lang="ru-RU" sz="800" b="0" i="0" u="none" strike="noStrike" cap="non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кв.м</a:t>
                      </a:r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общей площади)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Гкал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0106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Удельная величина потребления холодной воды муниципальными бюджетными учреждениями (на 1 человека населения)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м3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1,45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6452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Количество субъектов малого и среднего предпринимательства (включая индивидуальных предпринимателей) и </a:t>
                      </a:r>
                      <a:r>
                        <a:rPr lang="ru-RU" sz="800" b="0" i="0" u="none" strike="noStrike" cap="non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самозанятых</a:t>
                      </a:r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граждан в расчете на 10 тыс. человек населения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407,0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409,0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4218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Ежегодное увеличение  количества объектов имущества в перечне муниципального имущества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B21A655-2D41-4286-B2E4-BA93F358B094}"/>
              </a:ext>
            </a:extLst>
          </p:cNvPr>
          <p:cNvSpPr txBox="1">
            <a:spLocks/>
          </p:cNvSpPr>
          <p:nvPr/>
        </p:nvSpPr>
        <p:spPr>
          <a:xfrm>
            <a:off x="1024531" y="140155"/>
            <a:ext cx="7776865" cy="648072"/>
          </a:xfrm>
          <a:prstGeom prst="rect">
            <a:avLst/>
          </a:prstGeom>
        </p:spPr>
        <p:txBody>
          <a:bodyPr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400" b="1" u="none" strike="noStrike" kern="0" cap="none" spc="-35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Муниципальные программы Грачевского района</a:t>
            </a: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27279" y="659972"/>
            <a:ext cx="1128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Показатели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18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442955" y="914643"/>
          <a:ext cx="8401877" cy="3710876"/>
        </p:xfrm>
        <a:graphic>
          <a:graphicData uri="http://schemas.openxmlformats.org/drawingml/2006/table">
            <a:tbl>
              <a:tblPr/>
              <a:tblGrid>
                <a:gridCol w="2716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58315">
                  <a:extLst>
                    <a:ext uri="{9D8B030D-6E8A-4147-A177-3AD203B41FA5}">
                      <a16:colId xmlns:a16="http://schemas.microsoft.com/office/drawing/2014/main" val="4263073979"/>
                    </a:ext>
                  </a:extLst>
                </a:gridCol>
                <a:gridCol w="7764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62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12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79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9769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МП «Стимулирование развития жилищного строительства, обеспечение качественными жилищно-коммунальными услугами населения, обеспечение доступности услуг общественного пассажирского автомобильного транспорта»</a:t>
                      </a:r>
                    </a:p>
                  </a:txBody>
                  <a:tcPr marL="6160" marR="6160" marT="61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879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Уровень износа коммунальной инфраструктуры 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8535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установленных муниципальным образованием тарифов на товары и услуги организациям коммунального комплекса, реализующим государственные полномочия в сфере регулирования тарифов в общем объеме тарифов, планируемых к утверждению муниципальным образованием в соответствующем году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785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молодых семей, улучшивших жилищные условия от общего количества молодых семей- участниц подпрограммы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5,7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5,7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5,7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9410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отдельных категорий граждан, улучшивших жилищные условия от общего количества вставших на учет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детей-сирот и детей, оставшихся без попечения родителей и лиц из их числа, получившие жилые помещения по договору найма специализированных жилых помещений от общего количества включенных в список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10,8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10,8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10,8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9410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Обеспеченность муниципального образования документами в области градостроительной деятельности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9410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Количество перевезенных пассажиров на муниципальных маршрутах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Тыс.чел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8,804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8,804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8,804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2854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 МП «Управление земельно-имущественным комплексом и оздоровление экологической обстановки»</a:t>
                      </a:r>
                    </a:p>
                  </a:txBody>
                  <a:tcPr marL="6160" marR="6160" marT="61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8535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заключенных (действующих) договоров аренды, безвозмездного пользования и купли-продажи муниципального имущества и земельных участков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601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Исполнение бюджета по поступлению неналоговых доходов от использования муниципального имущества Грачевского района</a:t>
                      </a:r>
                    </a:p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и от его продажи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601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Исполнение бюджета по поступлению неналоговых доходов от использования земельных участков, находящихся в муниципальной</a:t>
                      </a:r>
                      <a:r>
                        <a:rPr lang="ru-RU" sz="800" b="0" i="0" u="none" strike="noStrike" cap="non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собственности Грачевского района, а также земельных участков, государственная собственность на которые не разграничена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181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Наличие утвержденного плана природоохранных мероприятий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Да=1</a:t>
                      </a:r>
                    </a:p>
                    <a:p>
                      <a:pPr 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Нет=0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601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Участие населения в экологических мероприятиях на территории  муниципального образования Грачевский район Оренбургской области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B21A655-2D41-4286-B2E4-BA93F358B094}"/>
              </a:ext>
            </a:extLst>
          </p:cNvPr>
          <p:cNvSpPr txBox="1">
            <a:spLocks/>
          </p:cNvSpPr>
          <p:nvPr/>
        </p:nvSpPr>
        <p:spPr>
          <a:xfrm>
            <a:off x="1024531" y="140155"/>
            <a:ext cx="7776865" cy="648072"/>
          </a:xfrm>
          <a:prstGeom prst="rect">
            <a:avLst/>
          </a:prstGeom>
        </p:spPr>
        <p:txBody>
          <a:bodyPr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400" b="1" u="none" strike="noStrike" kern="0" cap="none" spc="-35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Муниципальные программы Грачевского района</a:t>
            </a: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4" descr="https://i.gifer.com/H0bB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672561" y="678605"/>
            <a:ext cx="1128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Показатели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8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162;p22"/>
          <p:cNvSpPr/>
          <p:nvPr/>
        </p:nvSpPr>
        <p:spPr>
          <a:xfrm>
            <a:off x="199046" y="1501676"/>
            <a:ext cx="676981" cy="940491"/>
          </a:xfrm>
          <a:prstGeom prst="ellipse">
            <a:avLst/>
          </a:prstGeom>
          <a:solidFill>
            <a:schemeClr val="lt1"/>
          </a:solidFill>
          <a:ln w="12700" cap="flat" cmpd="sng">
            <a:solidFill>
              <a:srgbClr val="0DD2D9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162;p22"/>
          <p:cNvSpPr/>
          <p:nvPr/>
        </p:nvSpPr>
        <p:spPr>
          <a:xfrm>
            <a:off x="199046" y="3841389"/>
            <a:ext cx="676981" cy="940491"/>
          </a:xfrm>
          <a:prstGeom prst="ellipse">
            <a:avLst/>
          </a:prstGeom>
          <a:solidFill>
            <a:schemeClr val="lt1"/>
          </a:solidFill>
          <a:ln w="12700" cap="flat" cmpd="sng">
            <a:solidFill>
              <a:srgbClr val="0DD2D9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accent3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162;p22"/>
          <p:cNvSpPr/>
          <p:nvPr/>
        </p:nvSpPr>
        <p:spPr>
          <a:xfrm>
            <a:off x="199045" y="2630210"/>
            <a:ext cx="676981" cy="940491"/>
          </a:xfrm>
          <a:prstGeom prst="ellipse">
            <a:avLst/>
          </a:prstGeom>
          <a:solidFill>
            <a:schemeClr val="lt1"/>
          </a:solidFill>
          <a:ln w="12700" cap="flat" cmpd="sng">
            <a:solidFill>
              <a:srgbClr val="0DD2D9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2"/>
          <p:cNvSpPr txBox="1"/>
          <p:nvPr/>
        </p:nvSpPr>
        <p:spPr>
          <a:xfrm>
            <a:off x="713118" y="-73631"/>
            <a:ext cx="838842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Font typeface="Arial"/>
              <a:buNone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Глоссарий</a:t>
            </a:r>
            <a:endParaRPr sz="2400" b="1" i="1" dirty="0">
              <a:solidFill>
                <a:schemeClr val="accent5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22"/>
          <p:cNvSpPr/>
          <p:nvPr/>
        </p:nvSpPr>
        <p:spPr>
          <a:xfrm>
            <a:off x="976839" y="457385"/>
            <a:ext cx="7930800" cy="94049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DD2D9"/>
            </a:solidFill>
            <a:prstDash val="solid"/>
            <a:round/>
            <a:headEnd type="none" w="sm" len="sm"/>
            <a:tailEnd type="none" w="sm" len="sm"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22"/>
          <p:cNvSpPr txBox="1"/>
          <p:nvPr/>
        </p:nvSpPr>
        <p:spPr>
          <a:xfrm>
            <a:off x="1000217" y="363263"/>
            <a:ext cx="781422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just" latinLnBrk="1">
              <a:spcBef>
                <a:spcPts val="600"/>
              </a:spcBef>
              <a:buClrTx/>
            </a:pPr>
            <a:r>
              <a:rPr lang="ru-RU" sz="1100" b="1" kern="1200" spc="-2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Доходы </a:t>
            </a:r>
            <a:r>
              <a:rPr lang="ru-RU" sz="1100" b="1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бюджета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- поступающие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в </a:t>
            </a:r>
            <a:r>
              <a:rPr lang="ru-RU" sz="1100" kern="1200" spc="-2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денежные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средства,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за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исключением </a:t>
            </a:r>
            <a:r>
              <a:rPr lang="ru-RU" sz="1100" kern="1200" spc="-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источников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финансирования</a:t>
            </a:r>
            <a:r>
              <a:rPr lang="ru-RU" sz="1100" kern="1200" spc="13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 д</a:t>
            </a:r>
            <a:r>
              <a:rPr lang="ru-RU" sz="1100" kern="1200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ефицита </a:t>
            </a:r>
            <a:r>
              <a:rPr lang="ru-RU" sz="1100" kern="1200" spc="-15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бюджета</a:t>
            </a:r>
          </a:p>
          <a:p>
            <a:pPr lvl="0" algn="just" latinLnBrk="1">
              <a:spcBef>
                <a:spcPts val="600"/>
              </a:spcBef>
              <a:buClrTx/>
            </a:pPr>
            <a:r>
              <a:rPr lang="ru-RU" sz="1100" b="1" kern="1200" spc="-25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Расходы </a:t>
            </a:r>
            <a:r>
              <a:rPr lang="ru-RU" sz="1100" b="1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бюджета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- 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выплачиваемые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из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бюджета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денежные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средства.</a:t>
            </a:r>
            <a:endParaRPr lang="ru-RU" sz="1100" kern="1200" dirty="0">
              <a:solidFill>
                <a:schemeClr val="accent3">
                  <a:lumMod val="50000"/>
                </a:schemeClr>
              </a:solidFill>
              <a:latin typeface="Times New Roman"/>
              <a:ea typeface="+mn-ea"/>
              <a:cs typeface="Times New Roman"/>
            </a:endParaRPr>
          </a:p>
          <a:p>
            <a:pPr lvl="0" latinLnBrk="1">
              <a:spcBef>
                <a:spcPts val="600"/>
              </a:spcBef>
              <a:buClrTx/>
            </a:pPr>
            <a:r>
              <a:rPr lang="ru-RU" sz="1100" b="1" kern="1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Дефицит </a:t>
            </a:r>
            <a:r>
              <a:rPr lang="ru-RU" sz="1100" b="1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бюджета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- превышение </a:t>
            </a:r>
            <a:r>
              <a:rPr lang="ru-RU" sz="1100" kern="1200" spc="-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расходов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бюджета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над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его</a:t>
            </a:r>
            <a:r>
              <a:rPr lang="ru-RU" sz="1100" kern="1200" spc="15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100" kern="1200" spc="-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доходами.</a:t>
            </a:r>
            <a:endParaRPr lang="ru-RU" sz="1100" kern="1200" dirty="0">
              <a:solidFill>
                <a:schemeClr val="accent3">
                  <a:lumMod val="50000"/>
                </a:schemeClr>
              </a:solidFill>
              <a:latin typeface="Times New Roman"/>
              <a:ea typeface="+mn-ea"/>
              <a:cs typeface="Times New Roman"/>
            </a:endParaRPr>
          </a:p>
          <a:p>
            <a:pPr lvl="0" latinLnBrk="1">
              <a:spcBef>
                <a:spcPts val="600"/>
              </a:spcBef>
              <a:buClrTx/>
            </a:pPr>
            <a:r>
              <a:rPr lang="ru-RU" sz="1100" b="1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Профицит </a:t>
            </a:r>
            <a:r>
              <a:rPr lang="ru-RU" sz="1100" b="1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бюджета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- превышение </a:t>
            </a:r>
            <a:r>
              <a:rPr lang="ru-RU" sz="1100" kern="1200" spc="-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доходов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над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его</a:t>
            </a:r>
            <a:r>
              <a:rPr lang="ru-RU" sz="1100" kern="1200" spc="14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100" kern="1200" spc="-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расходами</a:t>
            </a:r>
            <a:endParaRPr sz="1100" dirty="0">
              <a:solidFill>
                <a:schemeClr val="accent3">
                  <a:lumMod val="50000"/>
                </a:schemeClr>
              </a:solidFill>
              <a:sym typeface="Arial"/>
            </a:endParaRPr>
          </a:p>
        </p:txBody>
      </p:sp>
      <p:sp>
        <p:nvSpPr>
          <p:cNvPr id="162" name="Google Shape;162;p22"/>
          <p:cNvSpPr/>
          <p:nvPr/>
        </p:nvSpPr>
        <p:spPr>
          <a:xfrm>
            <a:off x="188587" y="407491"/>
            <a:ext cx="676981" cy="940491"/>
          </a:xfrm>
          <a:prstGeom prst="ellipse">
            <a:avLst/>
          </a:prstGeom>
          <a:solidFill>
            <a:schemeClr val="lt1"/>
          </a:solidFill>
          <a:ln w="12700" cap="flat" cmpd="sng">
            <a:solidFill>
              <a:srgbClr val="0DD2D9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2"/>
          <p:cNvSpPr txBox="1"/>
          <p:nvPr/>
        </p:nvSpPr>
        <p:spPr>
          <a:xfrm>
            <a:off x="312776" y="541714"/>
            <a:ext cx="428602" cy="632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chemeClr val="accent3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 b="1" dirty="0">
              <a:solidFill>
                <a:schemeClr val="accent3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22"/>
          <p:cNvSpPr/>
          <p:nvPr/>
        </p:nvSpPr>
        <p:spPr>
          <a:xfrm>
            <a:off x="976839" y="1459117"/>
            <a:ext cx="7932463" cy="98305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DD2D9"/>
            </a:solidFill>
            <a:prstDash val="solid"/>
            <a:round/>
            <a:headEnd type="none" w="sm" len="sm"/>
            <a:tailEnd type="none" w="sm" len="sm"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latinLnBrk="1">
              <a:spcBef>
                <a:spcPts val="600"/>
              </a:spcBef>
              <a:buClrTx/>
            </a:pPr>
            <a:r>
              <a:rPr lang="ru-RU" sz="1100" b="1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Муниципальная </a:t>
            </a:r>
            <a:r>
              <a:rPr lang="ru-RU" sz="1100" b="1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программа-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это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совокупность мер, направленных на </a:t>
            </a:r>
            <a:r>
              <a:rPr lang="ru-RU" sz="1100" kern="1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достижение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единой цели,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задач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и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ожидаемого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результата, 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определение и </a:t>
            </a:r>
            <a:r>
              <a:rPr lang="ru-RU" sz="1100" kern="1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реализацию </a:t>
            </a:r>
            <a:r>
              <a:rPr lang="ru-RU" sz="1100" kern="1200" spc="-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которых </a:t>
            </a:r>
            <a:r>
              <a:rPr lang="ru-RU" sz="1100" kern="1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осуществляет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ответственный исполнитель </a:t>
            </a:r>
            <a:r>
              <a:rPr lang="ru-RU" sz="1100" kern="1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муниципальной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программы в соответствии с 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возложенными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на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него</a:t>
            </a:r>
            <a:r>
              <a:rPr lang="ru-RU" sz="1100" kern="1200" spc="7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функциями.</a:t>
            </a:r>
            <a:endParaRPr lang="ru-RU" sz="1100" kern="1200" dirty="0">
              <a:solidFill>
                <a:schemeClr val="accent3">
                  <a:lumMod val="50000"/>
                </a:schemeClr>
              </a:solidFill>
              <a:latin typeface="Times New Roman"/>
              <a:ea typeface="+mn-ea"/>
              <a:cs typeface="Times New Roman"/>
            </a:endParaRPr>
          </a:p>
          <a:p>
            <a:pPr lvl="0" latinLnBrk="1">
              <a:spcBef>
                <a:spcPts val="600"/>
              </a:spcBef>
              <a:buClrTx/>
            </a:pPr>
            <a:r>
              <a:rPr lang="ru-RU" sz="1100" b="1" kern="1200" spc="-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Бюджетный </a:t>
            </a:r>
            <a:r>
              <a:rPr lang="ru-RU" sz="1100" b="1" kern="1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процесс- </a:t>
            </a:r>
            <a:r>
              <a:rPr lang="ru-RU" sz="1100" kern="1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деятельность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участников бюджетного </a:t>
            </a:r>
            <a:r>
              <a:rPr lang="ru-RU" sz="1100" kern="1200" spc="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процесса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по планированию, утверждению и исполнению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бюджета, 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по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контролю </a:t>
            </a:r>
            <a:r>
              <a:rPr lang="ru-RU" sz="1100" kern="1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за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его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исполнением,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осуществлению</a:t>
            </a:r>
            <a:r>
              <a:rPr lang="ru-RU" sz="1100" kern="1200" spc="16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100" kern="1200" spc="-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бюджетного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учета,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ведению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бюджетной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отчетности и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внешней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проверки.</a:t>
            </a:r>
            <a:endParaRPr lang="ru-RU" sz="1100" kern="1200" dirty="0">
              <a:solidFill>
                <a:schemeClr val="accent3">
                  <a:lumMod val="50000"/>
                </a:schemeClr>
              </a:solidFill>
              <a:latin typeface="Times New Roman"/>
              <a:ea typeface="+mn-ea"/>
              <a:cs typeface="Times New Roman"/>
            </a:endParaRPr>
          </a:p>
        </p:txBody>
      </p:sp>
      <p:sp>
        <p:nvSpPr>
          <p:cNvPr id="167" name="Google Shape;167;p22"/>
          <p:cNvSpPr txBox="1"/>
          <p:nvPr/>
        </p:nvSpPr>
        <p:spPr>
          <a:xfrm>
            <a:off x="323236" y="1606792"/>
            <a:ext cx="428602" cy="637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chemeClr val="accent3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 b="1" dirty="0">
              <a:solidFill>
                <a:schemeClr val="accent3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22"/>
          <p:cNvSpPr/>
          <p:nvPr/>
        </p:nvSpPr>
        <p:spPr>
          <a:xfrm>
            <a:off x="976839" y="2544416"/>
            <a:ext cx="7930800" cy="111318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DD2D9"/>
            </a:solidFill>
            <a:prstDash val="solid"/>
            <a:round/>
            <a:headEnd type="none" w="sm" len="sm"/>
            <a:tailEnd type="none" w="sm" len="sm"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R="6350" lvl="0" algn="just" latinLnBrk="1">
              <a:buClrTx/>
            </a:pPr>
            <a:r>
              <a:rPr lang="ru-RU" sz="1100" b="1" kern="1200" spc="-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 </a:t>
            </a:r>
            <a:r>
              <a:rPr lang="ru-RU" sz="1100" b="1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муниципального </a:t>
            </a:r>
            <a:r>
              <a:rPr lang="ru-RU" sz="1100" b="1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образования-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форма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образования и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расходования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денежных средств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предназначенных </a:t>
            </a:r>
            <a:r>
              <a:rPr lang="ru-RU" sz="1100" kern="1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для       </a:t>
            </a:r>
          </a:p>
          <a:p>
            <a:pPr marL="12700" marR="6350" lvl="0" algn="just" latinLnBrk="1">
              <a:buClrTx/>
            </a:pP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финансового обеспечения </a:t>
            </a:r>
            <a:r>
              <a:rPr lang="ru-RU" sz="1100" kern="1200" spc="-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расходных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обязательств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муниципального</a:t>
            </a:r>
            <a:r>
              <a:rPr lang="ru-RU" sz="1100" kern="1200" spc="22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образования</a:t>
            </a:r>
          </a:p>
          <a:p>
            <a:pPr marR="5080" lvl="0" algn="just" latinLnBrk="1">
              <a:buClrTx/>
            </a:pPr>
            <a:r>
              <a:rPr lang="ru-RU" sz="1100" b="1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Дотация-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это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бюджетные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средства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предоставляемые </a:t>
            </a:r>
            <a:r>
              <a:rPr lang="ru-RU" sz="1100" kern="1200" spc="-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бюджету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другого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уровня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бюджетной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системы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Российской </a:t>
            </a:r>
            <a:endParaRPr lang="ru-RU" sz="1100" kern="1200" spc="-10" dirty="0" smtClean="0">
              <a:solidFill>
                <a:schemeClr val="accent3">
                  <a:lumMod val="50000"/>
                </a:schemeClr>
              </a:solidFill>
              <a:latin typeface="Times New Roman"/>
              <a:ea typeface="+mn-ea"/>
              <a:cs typeface="Times New Roman"/>
            </a:endParaRPr>
          </a:p>
          <a:p>
            <a:pPr marR="5080" lvl="0" algn="just" latinLnBrk="1">
              <a:buClrTx/>
            </a:pPr>
            <a:r>
              <a:rPr lang="ru-RU" sz="1100" kern="1200" spc="-5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Федерации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, </a:t>
            </a:r>
            <a:r>
              <a:rPr lang="ru-RU" sz="1100" kern="1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на </a:t>
            </a:r>
            <a:r>
              <a:rPr lang="ru-RU" sz="1100" kern="1200" spc="-5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безвозмездной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и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безвозвратной </a:t>
            </a:r>
            <a:r>
              <a:rPr lang="ru-RU" sz="1100" kern="1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основе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без установления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направлений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их</a:t>
            </a:r>
            <a:r>
              <a:rPr lang="ru-RU" sz="1100" kern="1200" spc="2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использования.</a:t>
            </a:r>
            <a:endParaRPr lang="ru-RU" sz="1100" kern="1200" dirty="0">
              <a:solidFill>
                <a:schemeClr val="accent3">
                  <a:lumMod val="50000"/>
                </a:schemeClr>
              </a:solidFill>
              <a:latin typeface="Times New Roman"/>
              <a:ea typeface="+mn-ea"/>
              <a:cs typeface="Times New Roman"/>
            </a:endParaRPr>
          </a:p>
          <a:p>
            <a:pPr marR="6350" lvl="0" algn="just" latinLnBrk="1">
              <a:buClrTx/>
            </a:pPr>
            <a:r>
              <a:rPr lang="ru-RU" sz="1100" b="1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Субвенции-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средства,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предоставляемые </a:t>
            </a:r>
            <a:r>
              <a:rPr lang="ru-RU" sz="1100" kern="1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на реализацию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переданных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полномочий </a:t>
            </a:r>
            <a:r>
              <a:rPr lang="ru-RU" sz="1100" kern="1200" spc="-3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(когда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полномочие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передается с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одного     </a:t>
            </a:r>
          </a:p>
          <a:p>
            <a:pPr marL="12700" marR="6350" lvl="0" algn="just" latinLnBrk="1">
              <a:buClrTx/>
            </a:pPr>
            <a:r>
              <a:rPr lang="ru-RU" sz="1100" kern="1200" spc="-10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уровня 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бюджета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на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другой, </a:t>
            </a:r>
            <a:r>
              <a:rPr lang="ru-RU" sz="1100" kern="1200" spc="-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то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финансирование осуществляется </a:t>
            </a:r>
            <a:r>
              <a:rPr lang="ru-RU" sz="1100" kern="1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за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счет бюджета, </a:t>
            </a:r>
            <a:r>
              <a:rPr lang="ru-RU" sz="1100" kern="1200" spc="-2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который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передал</a:t>
            </a:r>
            <a:r>
              <a:rPr lang="ru-RU" sz="1100" kern="1200" spc="37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полномочие).</a:t>
            </a:r>
            <a:endParaRPr lang="ru-RU" sz="1100" kern="1200" dirty="0">
              <a:solidFill>
                <a:schemeClr val="accent3">
                  <a:lumMod val="50000"/>
                </a:schemeClr>
              </a:solidFill>
              <a:latin typeface="Times New Roman"/>
              <a:ea typeface="+mn-ea"/>
              <a:cs typeface="Times New Roman"/>
            </a:endParaRPr>
          </a:p>
        </p:txBody>
      </p:sp>
      <p:sp>
        <p:nvSpPr>
          <p:cNvPr id="171" name="Google Shape;171;p22"/>
          <p:cNvSpPr txBox="1"/>
          <p:nvPr/>
        </p:nvSpPr>
        <p:spPr>
          <a:xfrm>
            <a:off x="323236" y="2804497"/>
            <a:ext cx="42860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chemeClr val="accent3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1" dirty="0">
              <a:solidFill>
                <a:schemeClr val="accent3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22"/>
          <p:cNvSpPr/>
          <p:nvPr/>
        </p:nvSpPr>
        <p:spPr>
          <a:xfrm>
            <a:off x="1000217" y="3749400"/>
            <a:ext cx="7930800" cy="112447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DD2D9"/>
            </a:solidFill>
            <a:prstDash val="solid"/>
            <a:round/>
            <a:headEnd type="none" w="sm" len="sm"/>
            <a:tailEnd type="none" w="sm" len="sm"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R="5715" lvl="0" algn="just" latinLnBrk="1">
              <a:buClrTx/>
            </a:pPr>
            <a:r>
              <a:rPr lang="ru-RU" sz="1100" b="1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Субсидии-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бюджетные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средства,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предоставляемые нижестоящему </a:t>
            </a:r>
            <a:r>
              <a:rPr lang="ru-RU" sz="1100" kern="1200" spc="-4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бюджету,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на условиях </a:t>
            </a:r>
            <a:r>
              <a:rPr lang="ru-RU" sz="1100" kern="1200" spc="-5" dirty="0" err="1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софинансирования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 целевых </a:t>
            </a:r>
            <a:r>
              <a:rPr lang="ru-RU" sz="1100" kern="1200" spc="-20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расходов</a:t>
            </a:r>
            <a:r>
              <a:rPr lang="ru-RU" sz="1100" kern="1200" spc="-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,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а  </a:t>
            </a:r>
            <a:endParaRPr lang="ru-RU" sz="1100" kern="1200" spc="-5" dirty="0" smtClean="0">
              <a:solidFill>
                <a:schemeClr val="accent3">
                  <a:lumMod val="50000"/>
                </a:schemeClr>
              </a:solidFill>
              <a:latin typeface="Times New Roman"/>
              <a:ea typeface="+mn-ea"/>
              <a:cs typeface="Times New Roman"/>
            </a:endParaRPr>
          </a:p>
          <a:p>
            <a:pPr marR="5715" lvl="0" algn="just" latinLnBrk="1">
              <a:buClrTx/>
            </a:pPr>
            <a:r>
              <a:rPr lang="ru-RU" sz="1100" kern="1200" spc="-5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также </a:t>
            </a:r>
            <a:r>
              <a:rPr lang="ru-RU" sz="1100" kern="1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физическим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и юридическим</a:t>
            </a:r>
            <a:r>
              <a:rPr lang="ru-RU" sz="1100" kern="1200" spc="10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лицам.</a:t>
            </a:r>
            <a:endParaRPr lang="ru-RU" sz="1100" kern="1200" dirty="0">
              <a:solidFill>
                <a:schemeClr val="accent3">
                  <a:lumMod val="50000"/>
                </a:schemeClr>
              </a:solidFill>
              <a:latin typeface="Times New Roman"/>
              <a:ea typeface="+mn-ea"/>
              <a:cs typeface="Times New Roman"/>
            </a:endParaRPr>
          </a:p>
          <a:p>
            <a:pPr lvl="0" algn="just" latinLnBrk="1">
              <a:buClrTx/>
            </a:pPr>
            <a:r>
              <a:rPr lang="ru-RU" sz="1100" b="1" kern="1200" spc="-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Межбюджетные</a:t>
            </a:r>
            <a:r>
              <a:rPr lang="ru-RU" sz="1100" b="1" kern="1200" spc="36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100" b="1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трансферты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–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средства,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предоставляемые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одним </a:t>
            </a:r>
            <a:r>
              <a:rPr lang="ru-RU" sz="1100" kern="1200" spc="-2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бюджетом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бюджетной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системы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Российской</a:t>
            </a:r>
            <a:r>
              <a:rPr lang="ru-RU" sz="1100" kern="1200" spc="36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Федерации</a:t>
            </a:r>
            <a:r>
              <a:rPr lang="ru-RU" sz="1100" kern="1200" spc="-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 </a:t>
            </a:r>
            <a:endParaRPr lang="ru-RU" sz="1100" kern="1200" spc="-20" dirty="0" smtClean="0">
              <a:solidFill>
                <a:schemeClr val="accent3">
                  <a:lumMod val="50000"/>
                </a:schemeClr>
              </a:solidFill>
              <a:latin typeface="Times New Roman"/>
              <a:ea typeface="+mn-ea"/>
              <a:cs typeface="Times New Roman"/>
            </a:endParaRPr>
          </a:p>
          <a:p>
            <a:pPr lvl="0" algn="just" latinLnBrk="1">
              <a:buClrTx/>
            </a:pPr>
            <a:r>
              <a:rPr lang="ru-RU" sz="1100" kern="1200" spc="-20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другому </a:t>
            </a:r>
            <a:r>
              <a:rPr lang="ru-RU" sz="1100" kern="1200" spc="-2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бюджету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бюджетной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системы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Российской</a:t>
            </a:r>
            <a:r>
              <a:rPr lang="ru-RU" sz="1100" kern="1200" spc="18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Федерации.</a:t>
            </a:r>
            <a:endParaRPr lang="ru-RU" sz="1100" kern="1200" dirty="0">
              <a:solidFill>
                <a:schemeClr val="accent3">
                  <a:lumMod val="50000"/>
                </a:schemeClr>
              </a:solidFill>
              <a:latin typeface="Times New Roman"/>
              <a:ea typeface="+mn-ea"/>
              <a:cs typeface="Times New Roman"/>
            </a:endParaRPr>
          </a:p>
          <a:p>
            <a:pPr marR="5080" lvl="0" algn="just" latinLnBrk="1">
              <a:buClrTx/>
            </a:pPr>
            <a:r>
              <a:rPr lang="ru-RU" sz="1100" b="1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Источники </a:t>
            </a:r>
            <a:r>
              <a:rPr lang="ru-RU" sz="1100" b="1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финансирования </a:t>
            </a:r>
            <a:r>
              <a:rPr lang="ru-RU" sz="1100" b="1" kern="1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дефицита </a:t>
            </a:r>
            <a:r>
              <a:rPr lang="ru-RU" sz="1100" b="1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бюджета-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средства,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привлеченные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в </a:t>
            </a:r>
            <a:r>
              <a:rPr lang="ru-RU" sz="1100" kern="1200" spc="-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для покрытия </a:t>
            </a:r>
            <a:r>
              <a:rPr lang="ru-RU" sz="1100" kern="1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дефицита </a:t>
            </a:r>
            <a:r>
              <a:rPr lang="ru-RU" sz="1100" kern="1200" spc="-5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(кредиты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банков,  </a:t>
            </a:r>
            <a:r>
              <a:rPr lang="ru-RU" sz="1100" kern="1200" spc="-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кредиты </a:t>
            </a:r>
            <a:r>
              <a:rPr lang="ru-RU" sz="1100" kern="1200" spc="-15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от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других уровней </a:t>
            </a:r>
            <a:r>
              <a:rPr lang="ru-RU" sz="1100" kern="1200" spc="-2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бюджетов,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иные</a:t>
            </a:r>
            <a:r>
              <a:rPr lang="ru-RU" sz="1100" kern="1200" spc="15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100" kern="1200" spc="-1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источники</a:t>
            </a:r>
            <a:r>
              <a:rPr lang="ru-RU" sz="1100" kern="1200" spc="-10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)</a:t>
            </a:r>
            <a:endParaRPr lang="ru-RU" kern="1200" dirty="0">
              <a:solidFill>
                <a:schemeClr val="accent3">
                  <a:lumMod val="50000"/>
                </a:schemeClr>
              </a:solidFill>
              <a:latin typeface="Times New Roman"/>
              <a:ea typeface="+mn-ea"/>
              <a:cs typeface="Times New Roman"/>
            </a:endParaRPr>
          </a:p>
        </p:txBody>
      </p:sp>
      <p:sp>
        <p:nvSpPr>
          <p:cNvPr id="175" name="Google Shape;175;p22"/>
          <p:cNvSpPr txBox="1"/>
          <p:nvPr/>
        </p:nvSpPr>
        <p:spPr>
          <a:xfrm>
            <a:off x="323236" y="3974281"/>
            <a:ext cx="42860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chemeClr val="accent3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2800" b="1" dirty="0">
              <a:solidFill>
                <a:schemeClr val="accent3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Picture 2" descr="https://w7.pngwing.com/pngs/745/476/png-transparent-knowledge-base-illustrati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539" y="661943"/>
            <a:ext cx="687799" cy="68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brakadabra.fun/uploads/posts/2022-01/1641380712_3-abrakadabra-fun-p-umnii-chelovechek-dlya-prezentatsii-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2406" y="2656975"/>
            <a:ext cx="792037" cy="658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3" grpId="0" animBg="1"/>
      <p:bldP spid="159" grpId="0"/>
      <p:bldP spid="160" grpId="0" animBg="1"/>
      <p:bldP spid="161" grpId="0"/>
      <p:bldP spid="162" grpId="0" animBg="1"/>
      <p:bldP spid="163" grpId="0"/>
      <p:bldP spid="164" grpId="0" animBg="1"/>
      <p:bldP spid="167" grpId="0"/>
      <p:bldP spid="168" grpId="0" animBg="1"/>
      <p:bldP spid="171" grpId="0"/>
      <p:bldP spid="172" grpId="0" animBg="1"/>
      <p:bldP spid="17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4" descr="https://i.gifer.com/H0bB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442955" y="975760"/>
          <a:ext cx="8205748" cy="1974311"/>
        </p:xfrm>
        <a:graphic>
          <a:graphicData uri="http://schemas.openxmlformats.org/drawingml/2006/table">
            <a:tbl>
              <a:tblPr/>
              <a:tblGrid>
                <a:gridCol w="188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449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4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45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04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3683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МП «Развитие системы образования»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457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Доля обеспечения детей от 2 до 7 лет дошкольным образованием, проживающих на территории муниципалитета 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процент </a:t>
                      </a: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59,5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60,5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1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Удельный вес численности обучающихся в общеобразовательных организациях в соответствии с федеральными государственными образовательными стандартами в общей численности обучающихся в образовательных организациях общего образования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782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муниципальных общеобразовательных учреждений,  соответствующих современным требованиям обучения, в общем количестве муниципальных общеобразовательных учреждений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1665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Охват учащихся, посещающих общеобразовательные организации, горячим питанием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8817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детей школьного возраста, занятых в лагерях дневного пребывания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3683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образовательных организаций, в которых обеспечивается безопасность обучающихся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8817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выполненных основных мероприятий от запланированных по годовому плану работы отдела образования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8817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педагогических работников общеобразовательных организаций, прошедших повышение квалификации, в том числе в центрах непрерывного повышения профессионального мастерства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79,1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8817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детей в возрасте от 5 до 18 лет, охваченных дополнительным образованием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79,51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8817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Охват детей деятельностью региональных центров выявления, поддержки и развития способностей и талантов у детей и молодежи, технопарков «</a:t>
                      </a:r>
                      <a:r>
                        <a:rPr lang="ru-RU" sz="800" b="0" i="0" u="none" strike="noStrike" cap="non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Кванториумов</a:t>
                      </a:r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» и центров «</a:t>
                      </a:r>
                      <a:r>
                        <a:rPr lang="en-US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IT</a:t>
                      </a:r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-куб»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12,52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B21A655-2D41-4286-B2E4-BA93F358B094}"/>
              </a:ext>
            </a:extLst>
          </p:cNvPr>
          <p:cNvSpPr txBox="1">
            <a:spLocks/>
          </p:cNvSpPr>
          <p:nvPr/>
        </p:nvSpPr>
        <p:spPr>
          <a:xfrm>
            <a:off x="1024531" y="140155"/>
            <a:ext cx="7776865" cy="648072"/>
          </a:xfrm>
          <a:prstGeom prst="rect">
            <a:avLst/>
          </a:prstGeom>
        </p:spPr>
        <p:txBody>
          <a:bodyPr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400" b="1" u="none" strike="noStrike" kern="0" cap="none" spc="-35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Муниципальные программы Грачевского района</a:t>
            </a: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19867" y="698761"/>
            <a:ext cx="1128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Показатели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442955" y="2950071"/>
          <a:ext cx="8205747" cy="1923428"/>
        </p:xfrm>
        <a:graphic>
          <a:graphicData uri="http://schemas.openxmlformats.org/drawingml/2006/table">
            <a:tbl>
              <a:tblPr/>
              <a:tblGrid>
                <a:gridCol w="188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607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4746">
                  <a:extLst>
                    <a:ext uri="{9D8B030D-6E8A-4147-A177-3AD203B41FA5}">
                      <a16:colId xmlns:a16="http://schemas.microsoft.com/office/drawing/2014/main" val="3206981393"/>
                    </a:ext>
                  </a:extLst>
                </a:gridCol>
                <a:gridCol w="518615">
                  <a:extLst>
                    <a:ext uri="{9D8B030D-6E8A-4147-A177-3AD203B41FA5}">
                      <a16:colId xmlns:a16="http://schemas.microsoft.com/office/drawing/2014/main" val="3810470819"/>
                    </a:ext>
                  </a:extLst>
                </a:gridCol>
                <a:gridCol w="443552">
                  <a:extLst>
                    <a:ext uri="{9D8B030D-6E8A-4147-A177-3AD203B41FA5}">
                      <a16:colId xmlns:a16="http://schemas.microsoft.com/office/drawing/2014/main" val="2537592971"/>
                    </a:ext>
                  </a:extLst>
                </a:gridCol>
                <a:gridCol w="309921">
                  <a:extLst>
                    <a:ext uri="{9D8B030D-6E8A-4147-A177-3AD203B41FA5}">
                      <a16:colId xmlns:a16="http://schemas.microsoft.com/office/drawing/2014/main" val="1041098225"/>
                    </a:ext>
                  </a:extLst>
                </a:gridCol>
              </a:tblGrid>
              <a:tr h="217558">
                <a:tc gridSpan="6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 МП «Молодежь Грачевского района»</a:t>
                      </a:r>
                    </a:p>
                    <a:p>
                      <a:pPr algn="ctr" fontAlgn="b"/>
                      <a:endParaRPr lang="ru-RU" sz="7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193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320" algn="l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Общая численность граждан РФ, вовлеченных центрами (сообществами, объединениями) поддержки добровольчества (</a:t>
                      </a:r>
                      <a:r>
                        <a:rPr lang="ru-RU" sz="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волонтерства</a:t>
                      </a: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 на базе образовательных организаций, некоммерческих организаций, государственных и муниципальных учреждений, </a:t>
                      </a:r>
                    </a:p>
                  </a:txBody>
                  <a:tcPr marL="114300" marR="11430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человек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933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7355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Удельный вес численности молодых  людей в возрасте от 14 до 35 лет,  участвующих   в   мероприятиях творческой   направленности,   вовлеченных в реализуемые проекты талантливой молодежи, в общей численности молодежи в возрасте от 14 до 35 лет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процентов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396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численности молодых людей, вовлеченных в проекты и программы  по работе с молодежью, оказавшейся в трудной жизненной ситуации в  общей численности молодежи в возрасте от 14 до 35 лет</a:t>
                      </a: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процентов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0475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молодых семей, принимающих участие в районных мероприятиях</a:t>
                      </a: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единиц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396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обучающихся по договору о целевом обучении, получивших поддержку, в общем числе обратившихся и имеющих право на получение мер поддержки</a:t>
                      </a: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процентов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3223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опубликованного материала, направленного на информирование молодежи о молодежных программах и проектах</a:t>
                      </a: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единиц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5708">
                <a:tc gridSpan="6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94871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787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421297" y="839719"/>
          <a:ext cx="8205747" cy="3882778"/>
        </p:xfrm>
        <a:graphic>
          <a:graphicData uri="http://schemas.openxmlformats.org/drawingml/2006/table">
            <a:tbl>
              <a:tblPr/>
              <a:tblGrid>
                <a:gridCol w="188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648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1525">
                  <a:extLst>
                    <a:ext uri="{9D8B030D-6E8A-4147-A177-3AD203B41FA5}">
                      <a16:colId xmlns:a16="http://schemas.microsoft.com/office/drawing/2014/main" val="320698139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810470819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537592971"/>
                    </a:ext>
                  </a:extLst>
                </a:gridCol>
                <a:gridCol w="428627">
                  <a:extLst>
                    <a:ext uri="{9D8B030D-6E8A-4147-A177-3AD203B41FA5}">
                      <a16:colId xmlns:a16="http://schemas.microsoft.com/office/drawing/2014/main" val="1041098225"/>
                    </a:ext>
                  </a:extLst>
                </a:gridCol>
              </a:tblGrid>
              <a:tr h="200025">
                <a:tc gridSpan="6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 МП «Развитие культуры»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9487104"/>
                  </a:ext>
                </a:extLst>
              </a:tr>
              <a:tr h="148945"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организаций культуры</a:t>
                      </a:r>
                      <a:r>
                        <a:rPr lang="ru-RU" sz="8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получивших современное оборудование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5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единиц</a:t>
                      </a:r>
                      <a:endParaRPr lang="ru-RU" sz="6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0647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Увеличение числа посещений культурных мероприятий, в том числе: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5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Тысяча посещений</a:t>
                      </a:r>
                      <a:endParaRPr lang="ru-RU" sz="6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297,1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специалистов сферы культуры, повысивших квалификацию на базе Центров непрерывного образования и повышения квалификации творческих и управленческих кадров в сфере культуры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Единица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125355"/>
                  </a:ext>
                </a:extLst>
              </a:tr>
              <a:tr h="132043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граждан, принимающих участие в добровольческой деятельности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единица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777993"/>
                  </a:ext>
                </a:extLst>
              </a:tr>
              <a:tr h="132043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Уровень соотношения средней заработной платы педагогических работников муниципальных учреждений дополнительного образования к средней заработной плате наемных работников в организациях, у индивидуальных предпринимателей и физических лиц (к среднемесячному доходу от трудовой деятельности)    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101,3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101,3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101,3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2899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Среднесписочная численность педагогических работников муниципальных учреждений дополнительного образования (не менее)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5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Человек</a:t>
                      </a:r>
                      <a:endParaRPr lang="ru-RU" sz="6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9980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учащихся детских школ искусств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50" dirty="0" smtClean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Человек</a:t>
                      </a:r>
                      <a:r>
                        <a:rPr lang="ru-RU" sz="65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5024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детей, осваивающих дополнительные предпрофессиональные программы в области искусств в детских школах искусств за счет бюджетных средств, от общего количества обучающихся в детских школах искусств за счет бюджетных средств.   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50" dirty="0" smtClean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Процент</a:t>
                      </a:r>
                      <a:r>
                        <a:rPr lang="ru-RU" sz="65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5775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участников клубных формирований   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50" dirty="0" smtClean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Человек</a:t>
                      </a:r>
                      <a:r>
                        <a:rPr lang="ru-RU" sz="65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1332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1332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1332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13871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Пополнение предметов фондов музея   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50" dirty="0" smtClean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Единица</a:t>
                      </a:r>
                      <a:r>
                        <a:rPr lang="ru-RU" sz="65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9362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Выдача документов из фондов библиотек района (книговыдача)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Тысяча экземпляров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184,0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184,0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184,0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13871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соотношения средней заработной платы работников муниципальных учреждений культуры к </a:t>
                      </a: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средней заработной плате наемных работников в организациях, у индивидуальных предпринимателей и физических лиц (к среднемесячному доходу от трудовой деятельности)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5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6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89,0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89,0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89,0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1315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объектов культуры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5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Единица</a:t>
                      </a:r>
                      <a:endParaRPr lang="ru-RU" sz="6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70809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Среднесписочная численность работников муниципальных учреждений культуры (не менее)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5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Человек</a:t>
                      </a:r>
                      <a:endParaRPr lang="ru-RU" sz="6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70,3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70,3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70,3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2346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казаков, охваченных военно-патриотической и культурно-массовой работой от общей численности казаков на территории Грачевского района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50" dirty="0" smtClean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kumimoji="0" lang="ru-RU" sz="65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22272F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855949"/>
                  </a:ext>
                </a:extLst>
              </a:tr>
              <a:tr h="170809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фактической обеспеченности учреждениями  культуры от нормативной потребности: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ru-RU" sz="65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22272F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Arial"/>
                        </a:rPr>
                        <a:t>Процент</a:t>
                      </a:r>
                      <a:endParaRPr lang="ru-RU" sz="6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8" marR="4198" marT="41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7174181"/>
                  </a:ext>
                </a:extLst>
              </a:tr>
            </a:tbl>
          </a:graphicData>
        </a:graphic>
      </p:graphicFrame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B21A655-2D41-4286-B2E4-BA93F358B094}"/>
              </a:ext>
            </a:extLst>
          </p:cNvPr>
          <p:cNvSpPr txBox="1">
            <a:spLocks/>
          </p:cNvSpPr>
          <p:nvPr/>
        </p:nvSpPr>
        <p:spPr>
          <a:xfrm>
            <a:off x="998027" y="0"/>
            <a:ext cx="7776865" cy="648072"/>
          </a:xfrm>
          <a:prstGeom prst="rect">
            <a:avLst/>
          </a:prstGeom>
        </p:spPr>
        <p:txBody>
          <a:bodyPr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400" b="1" u="none" strike="noStrike" kern="0" cap="none" spc="-35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Муниципальные программы Грачевского района</a:t>
            </a: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98209" y="588897"/>
            <a:ext cx="1128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Показатели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4" descr="https://i.gifer.com/H0bB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59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465941" y="788226"/>
          <a:ext cx="8079583" cy="4017722"/>
        </p:xfrm>
        <a:graphic>
          <a:graphicData uri="http://schemas.openxmlformats.org/drawingml/2006/table">
            <a:tbl>
              <a:tblPr/>
              <a:tblGrid>
                <a:gridCol w="2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07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30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73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73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7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6550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 МП «Развитие сельского хозяйства и регулирование рынков сельскохозяйственной продукции, сырья и продовольствия»</a:t>
                      </a:r>
                    </a:p>
                  </a:txBody>
                  <a:tcPr marL="3613" marR="3613" marT="36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306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Индекс производства продукции сельского хозяйства в хозяйствах всех категорий (в сопоставимых ценах)</a:t>
                      </a: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процентов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103,42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101,07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101,07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306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Рентабельность сельскохозяйственных организаций (с учетом субсидий)</a:t>
                      </a: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процентов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20,8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21,0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21,0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4480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Среднемесячная заработная плата работников сельскохозяйственных организаций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рублей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39677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41701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41701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741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Доля прибыльных сельскохозяйственных организаций в общем их числе</a:t>
                      </a: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процентов</a:t>
                      </a: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003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Случаи заболеваемости карантинными, в том числе особо опасными заразными болезнями общими для человека и животных</a:t>
                      </a: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случай</a:t>
                      </a: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741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семей улучшивших жилищные условия с государственной поддержкой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единиц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22272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4148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«Развитие физической культуры и спорта»</a:t>
                      </a:r>
                    </a:p>
                  </a:txBody>
                  <a:tcPr marL="3613" marR="3613" marT="36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0029">
                <a:tc>
                  <a:txBody>
                    <a:bodyPr/>
                    <a:lstStyle/>
                    <a:p>
                      <a:pPr algn="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граждан, систематически занимающихся физической культурой и спортом муниципального образования в возрасте 3-79 лет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55,8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57,0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59,0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0464">
                <a:tc>
                  <a:txBody>
                    <a:bodyPr/>
                    <a:lstStyle/>
                    <a:p>
                      <a:pPr algn="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Уровень обеспеченности граждан спортивными сооружениями, исходя из единовременной пропускной способности.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197,2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197,3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197,4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8292">
                <a:tc>
                  <a:txBody>
                    <a:bodyPr/>
                    <a:lstStyle/>
                    <a:p>
                      <a:pPr algn="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указанной категории населения, не имеющего противопоказаний для занятий физической культурой и спортом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24,0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25,0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26,0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0029">
                <a:tc>
                  <a:txBody>
                    <a:bodyPr/>
                    <a:lstStyle/>
                    <a:p>
                      <a:pPr algn="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Количество призовых мест, занятых</a:t>
                      </a:r>
                    </a:p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спортсменами района на соревнованиях областного и российского  уровней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штука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28,0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29,0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30,0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5569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 МП «Развитие муниципальной политики»</a:t>
                      </a:r>
                    </a:p>
                  </a:txBody>
                  <a:tcPr marL="3613" marR="3613" marT="36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58292">
                <a:tc>
                  <a:txBody>
                    <a:bodyPr/>
                    <a:lstStyle/>
                    <a:p>
                      <a:pPr algn="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   обращений  за получением   массовых   социально значимых   государственных  и муниципальных услуг   в электронном виде  с   использованием ЕПГУ, без    необходимости   личного   посещения   органов   государственной   власти, органов   местного   самоуправления   и МФЦ, от  общего    количества   таких   услуг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0029">
                <a:tc>
                  <a:txBody>
                    <a:bodyPr/>
                    <a:lstStyle/>
                    <a:p>
                      <a:pPr algn="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Количество представлений об устранении нарушений в области финансово-хозяйственного, организационно-технического, правового, документационного и информационного обеспечения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единица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10464">
                <a:tc>
                  <a:txBody>
                    <a:bodyPr/>
                    <a:lstStyle/>
                    <a:p>
                      <a:pPr algn="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Количество вакантных должностей муниципальной службы, замещаемых   по   результатам   конкурса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единица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58292">
                <a:tc>
                  <a:txBody>
                    <a:bodyPr/>
                    <a:lstStyle/>
                    <a:p>
                      <a:pPr algn="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социально ориентированных некоммерческих организаций, реализовавших социально значимые мероприятия в полном объеме, в общем количестве социально ориентированных некоммерческих организаций, получивших муниципальную финансовую поддержку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800094"/>
                  </a:ext>
                </a:extLst>
              </a:tr>
              <a:tr h="240029">
                <a:tc>
                  <a:txBody>
                    <a:bodyPr/>
                    <a:lstStyle/>
                    <a:p>
                      <a:pPr algn="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Количество граждан, принимающих участие в деятельности социально ориентированных некоммерческих организаций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человек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Не менее 30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Не менее 30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Не менее 30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028900"/>
                  </a:ext>
                </a:extLst>
              </a:tr>
            </a:tbl>
          </a:graphicData>
        </a:graphic>
      </p:graphicFrame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6B21A655-2D41-4286-B2E4-BA93F358B094}"/>
              </a:ext>
            </a:extLst>
          </p:cNvPr>
          <p:cNvSpPr txBox="1">
            <a:spLocks/>
          </p:cNvSpPr>
          <p:nvPr/>
        </p:nvSpPr>
        <p:spPr>
          <a:xfrm>
            <a:off x="896256" y="18986"/>
            <a:ext cx="7776865" cy="648072"/>
          </a:xfrm>
          <a:prstGeom prst="rect">
            <a:avLst/>
          </a:prstGeom>
        </p:spPr>
        <p:txBody>
          <a:bodyPr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400" b="1" u="none" strike="noStrike" kern="0" cap="none" spc="-35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Муниципальные программы Грачевского района</a:t>
            </a: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4" descr="https://i.gifer.com/H0bB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361857" y="488709"/>
            <a:ext cx="1128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Показатели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29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4" descr="https://i.gifer.com/H0bB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395188" y="1025548"/>
          <a:ext cx="8079583" cy="3236347"/>
        </p:xfrm>
        <a:graphic>
          <a:graphicData uri="http://schemas.openxmlformats.org/drawingml/2006/table">
            <a:tbl>
              <a:tblPr/>
              <a:tblGrid>
                <a:gridCol w="2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07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30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73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73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7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5730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 МП «Профилактика терроризма и экстремизма, а также минимизации и (или) ликвидации последствий их проявления»</a:t>
                      </a:r>
                    </a:p>
                  </a:txBody>
                  <a:tcPr marL="3613" marR="3613" marT="36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7841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Доля объектов (территорий) муниципальных учреждений,  на которых выполнены мероприятия по обеспечению антитеррористической защищенности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76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84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12798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Количество проведенных профилактических мероприятий по противодействию терроризму и экстремизму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единица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47841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Отсутствие совершенных актов экстремистской направленности против соблюдения прав человека на территории муниципального образования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Да=1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Нет=0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7841">
                <a:tc gridSpan="6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МП 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="1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«Укрепление общественного здоровья в </a:t>
                      </a:r>
                      <a:r>
                        <a:rPr lang="ru-RU" sz="1000" b="1" i="0" u="none" strike="noStrike" cap="non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Грачевском</a:t>
                      </a:r>
                      <a:r>
                        <a:rPr lang="ru-RU" sz="1000" b="1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районе» </a:t>
                      </a:r>
                    </a:p>
                  </a:txBody>
                  <a:tcPr marL="3613" marR="3613" marT="36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7841">
                <a:tc>
                  <a:txBody>
                    <a:bodyPr/>
                    <a:lstStyle/>
                    <a:p>
                      <a:pPr algn="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320" indent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Смертность мужчин в возрасте 16-59 лет</a:t>
                      </a:r>
                      <a:endParaRPr lang="ru-RU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Случаев на 100 тысяч 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794,6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794,6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794,6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841">
                <a:tc>
                  <a:txBody>
                    <a:bodyPr/>
                    <a:lstStyle/>
                    <a:p>
                      <a:pPr algn="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Смертность женщин в возрасте 16-54 лет</a:t>
                      </a:r>
                      <a:endParaRPr lang="ru-RU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Случаев на 100 тысяч 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442,0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442,0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442,0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7841">
                <a:tc>
                  <a:txBody>
                    <a:bodyPr/>
                    <a:lstStyle/>
                    <a:p>
                      <a:pPr algn="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Обращаемость в медицинские организации по вопросам здорового образа жизни</a:t>
                      </a:r>
                      <a:endParaRPr lang="ru-RU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человек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1102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1102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1102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841">
                <a:tc>
                  <a:txBody>
                    <a:bodyPr/>
                    <a:lstStyle/>
                    <a:p>
                      <a:pPr algn="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Охват населения муниципального образования ежегодным профилактическим осмотром и диспансеризацией</a:t>
                      </a:r>
                      <a:endParaRPr lang="ru-RU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человек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3500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3500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3500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7841">
                <a:tc>
                  <a:txBody>
                    <a:bodyPr/>
                    <a:lstStyle/>
                    <a:p>
                      <a:pPr algn="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населения, охваченного профилактическими мероприятиями, направленными на снижение распространенности неинфекционных и инфекционных заболеваний, от общей численности жителей муниципального образования</a:t>
                      </a:r>
                      <a:endParaRPr lang="ru-RU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7841">
                <a:tc>
                  <a:txBody>
                    <a:bodyPr/>
                    <a:lstStyle/>
                    <a:p>
                      <a:pPr algn="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 детей и подростков, вовлеченных в оздоровительные мероприятия,  от общей численности  детей и подростков муниципального образования</a:t>
                      </a:r>
                      <a:endParaRPr lang="ru-RU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7841">
                <a:tc>
                  <a:txBody>
                    <a:bodyPr/>
                    <a:lstStyle/>
                    <a:p>
                      <a:pPr algn="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 </a:t>
                      </a: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населения старше 60 лет</a:t>
                      </a: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охваченного  информационно-профилактическими мероприятиями по укреплению семьи и активному долголетию, от общей численности  населения </a:t>
                      </a: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старше 60 лет</a:t>
                      </a: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муниципального образования</a:t>
                      </a:r>
                      <a:endParaRPr lang="ru-RU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13" marR="3613" marT="36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73054" y="4261895"/>
            <a:ext cx="570640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i="1" dirty="0">
                <a:solidFill>
                  <a:schemeClr val="accent1">
                    <a:lumMod val="50000"/>
                  </a:schemeClr>
                </a:solidFill>
              </a:rPr>
              <a:t>Доля программных расходов в общем объеме расходов районного бюджета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16084" y="748545"/>
            <a:ext cx="1128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Показатели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6B21A655-2D41-4286-B2E4-BA93F358B094}"/>
              </a:ext>
            </a:extLst>
          </p:cNvPr>
          <p:cNvSpPr txBox="1">
            <a:spLocks/>
          </p:cNvSpPr>
          <p:nvPr/>
        </p:nvSpPr>
        <p:spPr>
          <a:xfrm>
            <a:off x="1024531" y="140155"/>
            <a:ext cx="7776865" cy="648072"/>
          </a:xfrm>
          <a:prstGeom prst="rect">
            <a:avLst/>
          </a:prstGeom>
        </p:spPr>
        <p:txBody>
          <a:bodyPr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400" b="1" u="none" strike="noStrike" kern="0" cap="none" spc="-35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Муниципальные программы Грачевского района</a:t>
            </a: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45965" y="4234965"/>
            <a:ext cx="61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99,3%</a:t>
            </a:r>
            <a:endParaRPr lang="ru-RU" sz="1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65045" y="4234965"/>
            <a:ext cx="61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98,4%</a:t>
            </a:r>
            <a:endParaRPr lang="ru-RU" sz="1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5691" y="4234965"/>
            <a:ext cx="61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96,2%</a:t>
            </a:r>
            <a:endParaRPr lang="ru-RU" sz="12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73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2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175"/>
          <p:cNvGrpSpPr>
            <a:grpSpLocks/>
          </p:cNvGrpSpPr>
          <p:nvPr/>
        </p:nvGrpSpPr>
        <p:grpSpPr bwMode="auto">
          <a:xfrm>
            <a:off x="6943441" y="943486"/>
            <a:ext cx="1711994" cy="1739676"/>
            <a:chOff x="624" y="1205"/>
            <a:chExt cx="1488" cy="2259"/>
          </a:xfrm>
        </p:grpSpPr>
        <p:sp>
          <p:nvSpPr>
            <p:cNvPr id="30" name="AutoShape 93"/>
            <p:cNvSpPr>
              <a:spLocks noChangeArrowheads="1"/>
            </p:cNvSpPr>
            <p:nvPr/>
          </p:nvSpPr>
          <p:spPr bwMode="ltGray">
            <a:xfrm>
              <a:off x="672" y="1354"/>
              <a:ext cx="1412" cy="2110"/>
            </a:xfrm>
            <a:prstGeom prst="roundRect">
              <a:avLst>
                <a:gd name="adj" fmla="val 2259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zh-CN" altLang="en-US" dirty="0"/>
            </a:p>
          </p:txBody>
        </p:sp>
        <p:pic>
          <p:nvPicPr>
            <p:cNvPr id="31" name="Picture 163" descr="15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" y="1205"/>
              <a:ext cx="1488" cy="4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21A655-2D41-4286-B2E4-BA93F358B094}"/>
              </a:ext>
            </a:extLst>
          </p:cNvPr>
          <p:cNvSpPr txBox="1">
            <a:spLocks/>
          </p:cNvSpPr>
          <p:nvPr/>
        </p:nvSpPr>
        <p:spPr>
          <a:xfrm>
            <a:off x="991400" y="111185"/>
            <a:ext cx="7776865" cy="648072"/>
          </a:xfrm>
          <a:prstGeom prst="rect">
            <a:avLst/>
          </a:prstGeom>
        </p:spPr>
        <p:txBody>
          <a:bodyPr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400" b="1" u="none" strike="noStrike" kern="0" cap="none" spc="-35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Расходы бюджета по целевым группам</a:t>
            </a: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4" descr="https://i.gifer.com/H0bB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7850003" y="407021"/>
            <a:ext cx="8980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err="1">
                <a:solidFill>
                  <a:schemeClr val="accent3">
                    <a:lumMod val="75000"/>
                  </a:schemeClr>
                </a:solidFill>
              </a:rPr>
              <a:t>т</a:t>
            </a:r>
            <a:r>
              <a:rPr lang="ru-RU" sz="1200" b="1" i="1" dirty="0" err="1" smtClean="0">
                <a:solidFill>
                  <a:schemeClr val="accent3">
                    <a:lumMod val="75000"/>
                  </a:schemeClr>
                </a:solidFill>
              </a:rPr>
              <a:t>ыс.руб</a:t>
            </a:r>
            <a:r>
              <a:rPr lang="ru-RU" sz="1200" b="1" i="1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ru-RU" sz="12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pSp>
        <p:nvGrpSpPr>
          <p:cNvPr id="6" name="Group 175"/>
          <p:cNvGrpSpPr>
            <a:grpSpLocks/>
          </p:cNvGrpSpPr>
          <p:nvPr/>
        </p:nvGrpSpPr>
        <p:grpSpPr bwMode="auto">
          <a:xfrm>
            <a:off x="321324" y="909437"/>
            <a:ext cx="1782652" cy="1773725"/>
            <a:chOff x="624" y="1205"/>
            <a:chExt cx="1488" cy="2259"/>
          </a:xfrm>
        </p:grpSpPr>
        <p:sp>
          <p:nvSpPr>
            <p:cNvPr id="7" name="AutoShape 93"/>
            <p:cNvSpPr>
              <a:spLocks noChangeArrowheads="1"/>
            </p:cNvSpPr>
            <p:nvPr/>
          </p:nvSpPr>
          <p:spPr bwMode="ltGray">
            <a:xfrm>
              <a:off x="672" y="1354"/>
              <a:ext cx="1412" cy="2110"/>
            </a:xfrm>
            <a:prstGeom prst="roundRect">
              <a:avLst>
                <a:gd name="adj" fmla="val 22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zh-CN" altLang="en-US" dirty="0"/>
            </a:p>
          </p:txBody>
        </p:sp>
        <p:pic>
          <p:nvPicPr>
            <p:cNvPr id="8" name="Picture 163" descr="15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" y="1205"/>
              <a:ext cx="1488" cy="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Picture 159" descr="S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91" y="1899616"/>
            <a:ext cx="1894681" cy="1214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176"/>
          <p:cNvGrpSpPr>
            <a:grpSpLocks/>
          </p:cNvGrpSpPr>
          <p:nvPr/>
        </p:nvGrpSpPr>
        <p:grpSpPr bwMode="auto">
          <a:xfrm>
            <a:off x="2470065" y="917578"/>
            <a:ext cx="1758268" cy="1765584"/>
            <a:chOff x="2160" y="1200"/>
            <a:chExt cx="1488" cy="2264"/>
          </a:xfrm>
        </p:grpSpPr>
        <p:sp>
          <p:nvSpPr>
            <p:cNvPr id="11" name="AutoShape 100"/>
            <p:cNvSpPr>
              <a:spLocks noChangeArrowheads="1"/>
            </p:cNvSpPr>
            <p:nvPr/>
          </p:nvSpPr>
          <p:spPr bwMode="ltGray">
            <a:xfrm>
              <a:off x="2182" y="1354"/>
              <a:ext cx="1412" cy="2110"/>
            </a:xfrm>
            <a:prstGeom prst="roundRect">
              <a:avLst>
                <a:gd name="adj" fmla="val 22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zh-CN" altLang="en-US"/>
            </a:p>
          </p:txBody>
        </p:sp>
        <p:pic>
          <p:nvPicPr>
            <p:cNvPr id="12" name="Picture 162" descr="15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1200"/>
              <a:ext cx="1488" cy="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60" descr="S0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9752" y="1847038"/>
            <a:ext cx="1802140" cy="1235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177"/>
          <p:cNvGrpSpPr>
            <a:grpSpLocks/>
          </p:cNvGrpSpPr>
          <p:nvPr/>
        </p:nvGrpSpPr>
        <p:grpSpPr bwMode="auto">
          <a:xfrm>
            <a:off x="4654278" y="918298"/>
            <a:ext cx="1826313" cy="1764864"/>
            <a:chOff x="3665" y="1174"/>
            <a:chExt cx="1487" cy="2290"/>
          </a:xfrm>
        </p:grpSpPr>
        <p:sp>
          <p:nvSpPr>
            <p:cNvPr id="15" name="AutoShape 92"/>
            <p:cNvSpPr>
              <a:spLocks noChangeArrowheads="1"/>
            </p:cNvSpPr>
            <p:nvPr/>
          </p:nvSpPr>
          <p:spPr bwMode="ltGray">
            <a:xfrm>
              <a:off x="3700" y="1354"/>
              <a:ext cx="1416" cy="2110"/>
            </a:xfrm>
            <a:prstGeom prst="roundRect">
              <a:avLst>
                <a:gd name="adj" fmla="val 2259"/>
              </a:avLst>
            </a:prstGeom>
            <a:solidFill>
              <a:srgbClr val="CFD2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zh-CN" altLang="en-US"/>
            </a:p>
          </p:txBody>
        </p:sp>
        <p:pic>
          <p:nvPicPr>
            <p:cNvPr id="16" name="Picture 165" descr="150"/>
            <p:cNvPicPr>
              <a:picLocks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5" y="1174"/>
              <a:ext cx="1487" cy="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" name="Picture 161" descr="S0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132" y="1915147"/>
            <a:ext cx="1882459" cy="1268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1256" y="1209126"/>
            <a:ext cx="14867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/>
            <a:r>
              <a:rPr kumimoji="1" lang="ru-RU" altLang="zh-CN" sz="800" b="1" dirty="0">
                <a:solidFill>
                  <a:srgbClr val="C00000"/>
                </a:solidFill>
                <a:latin typeface="Gulim" pitchFamily="34" charset="-127"/>
              </a:rPr>
              <a:t>Организация летнего </a:t>
            </a:r>
            <a:endParaRPr kumimoji="1" lang="ru-RU" altLang="zh-CN" sz="800" b="1" dirty="0" smtClean="0">
              <a:solidFill>
                <a:srgbClr val="C00000"/>
              </a:solidFill>
              <a:latin typeface="Gulim" pitchFamily="34" charset="-127"/>
            </a:endParaRPr>
          </a:p>
          <a:p>
            <a:pPr algn="ctr" eaLnBrk="1" latinLnBrk="1" hangingPunct="1"/>
            <a:r>
              <a:rPr kumimoji="1" lang="ru-RU" altLang="zh-CN" sz="800" b="1" dirty="0" smtClean="0">
                <a:solidFill>
                  <a:srgbClr val="C00000"/>
                </a:solidFill>
                <a:latin typeface="Gulim" pitchFamily="34" charset="-127"/>
              </a:rPr>
              <a:t>отдыха </a:t>
            </a:r>
            <a:r>
              <a:rPr kumimoji="1" lang="ru-RU" altLang="zh-CN" sz="800" b="1" dirty="0">
                <a:solidFill>
                  <a:srgbClr val="C00000"/>
                </a:solidFill>
                <a:latin typeface="Gulim" pitchFamily="34" charset="-127"/>
              </a:rPr>
              <a:t>и оздоровления </a:t>
            </a:r>
            <a:endParaRPr kumimoji="1" lang="ru-RU" altLang="zh-CN" sz="800" b="1" dirty="0" smtClean="0">
              <a:solidFill>
                <a:srgbClr val="C00000"/>
              </a:solidFill>
              <a:latin typeface="Gulim" pitchFamily="34" charset="-127"/>
            </a:endParaRPr>
          </a:p>
          <a:p>
            <a:pPr algn="ctr" eaLnBrk="1" latinLnBrk="1" hangingPunct="1"/>
            <a:r>
              <a:rPr kumimoji="1" lang="ru-RU" altLang="zh-CN" sz="800" b="1" dirty="0" smtClean="0">
                <a:solidFill>
                  <a:srgbClr val="C00000"/>
                </a:solidFill>
                <a:latin typeface="Gulim" pitchFamily="34" charset="-127"/>
              </a:rPr>
              <a:t>учащихся (</a:t>
            </a:r>
            <a:r>
              <a:rPr kumimoji="1" lang="ru-RU" altLang="zh-CN" sz="800" b="1" dirty="0">
                <a:solidFill>
                  <a:srgbClr val="C00000"/>
                </a:solidFill>
                <a:latin typeface="Gulim" pitchFamily="34" charset="-127"/>
              </a:rPr>
              <a:t>тыс</a:t>
            </a:r>
            <a:r>
              <a:rPr kumimoji="1" lang="ru-RU" altLang="zh-CN" sz="800" b="1" dirty="0" smtClean="0">
                <a:solidFill>
                  <a:srgbClr val="C00000"/>
                </a:solidFill>
                <a:latin typeface="Gulim" pitchFamily="34" charset="-127"/>
              </a:rPr>
              <a:t>. руб.) </a:t>
            </a:r>
          </a:p>
          <a:p>
            <a:pPr algn="ctr" eaLnBrk="1" latinLnBrk="1" hangingPunct="1"/>
            <a:r>
              <a:rPr kumimoji="1" lang="ru-RU" altLang="zh-CN" sz="800" b="1" dirty="0" smtClean="0">
                <a:solidFill>
                  <a:srgbClr val="C00000"/>
                </a:solidFill>
                <a:latin typeface="Gulim" pitchFamily="34" charset="-127"/>
              </a:rPr>
              <a:t>13 лагерей</a:t>
            </a:r>
            <a:endParaRPr kumimoji="1" lang="zh-CN" altLang="en-US" sz="800" b="1" dirty="0">
              <a:solidFill>
                <a:srgbClr val="C00000"/>
              </a:solidFill>
              <a:latin typeface="Gulim" pitchFamily="34" charset="-127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30947" y="1191730"/>
            <a:ext cx="16595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100" b="1" i="0" u="none" strike="noStrike" kern="1200" baseline="0">
                <a:solidFill>
                  <a:srgbClr val="A53010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800" b="1" kern="1200" dirty="0">
                <a:solidFill>
                  <a:srgbClr val="C00000"/>
                </a:solidFill>
                <a:latin typeface="+mn-lt"/>
              </a:rPr>
              <a:t>Компенсация части платы, взимаемой за содержание детей в образовательных организациях (тыс</a:t>
            </a:r>
            <a:r>
              <a:rPr lang="ru-RU" sz="800" b="1" kern="1200" dirty="0" smtClean="0">
                <a:solidFill>
                  <a:srgbClr val="C00000"/>
                </a:solidFill>
                <a:latin typeface="+mn-lt"/>
              </a:rPr>
              <a:t>. руб</a:t>
            </a:r>
            <a:r>
              <a:rPr lang="ru-RU" sz="800" b="1" kern="1200" dirty="0">
                <a:solidFill>
                  <a:srgbClr val="C00000"/>
                </a:solidFill>
                <a:latin typeface="+mn-lt"/>
              </a:rPr>
              <a:t>.) </a:t>
            </a:r>
          </a:p>
          <a:p>
            <a:pPr algn="ctr">
              <a:defRPr sz="1100" b="1" i="0" u="none" strike="noStrike" kern="1200" baseline="0">
                <a:solidFill>
                  <a:srgbClr val="A53010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800" b="1" kern="1200" dirty="0" smtClean="0">
                <a:solidFill>
                  <a:srgbClr val="C00000"/>
                </a:solidFill>
                <a:latin typeface="+mn-lt"/>
              </a:rPr>
              <a:t>500 </a:t>
            </a:r>
            <a:r>
              <a:rPr lang="ru-RU" sz="800" b="1" kern="1200" dirty="0">
                <a:solidFill>
                  <a:srgbClr val="C00000"/>
                </a:solidFill>
                <a:latin typeface="+mn-lt"/>
              </a:rPr>
              <a:t>человек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40248" y="1221899"/>
            <a:ext cx="13325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100" b="1" i="0" u="none" strike="noStrike" kern="1200" baseline="0">
                <a:solidFill>
                  <a:srgbClr val="A53010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800" b="1" kern="1200" dirty="0">
                <a:solidFill>
                  <a:srgbClr val="C00000"/>
                </a:solidFill>
                <a:latin typeface="+mn-lt"/>
              </a:rPr>
              <a:t>Доплаты к пенсиям муниципальных служащих (тыс</a:t>
            </a:r>
            <a:r>
              <a:rPr lang="ru-RU" sz="800" b="1" kern="1200" dirty="0" smtClean="0">
                <a:solidFill>
                  <a:srgbClr val="C00000"/>
                </a:solidFill>
                <a:latin typeface="+mn-lt"/>
              </a:rPr>
              <a:t>. руб</a:t>
            </a:r>
            <a:r>
              <a:rPr lang="ru-RU" sz="800" b="1" kern="1200" dirty="0">
                <a:solidFill>
                  <a:srgbClr val="C00000"/>
                </a:solidFill>
                <a:latin typeface="+mn-lt"/>
              </a:rPr>
              <a:t>.) </a:t>
            </a:r>
          </a:p>
          <a:p>
            <a:pPr algn="ctr">
              <a:defRPr sz="1100" b="1" i="0" u="none" strike="noStrike" kern="1200" baseline="0">
                <a:solidFill>
                  <a:srgbClr val="A53010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800" b="1" kern="1200" dirty="0" smtClean="0">
                <a:solidFill>
                  <a:srgbClr val="C00000"/>
                </a:solidFill>
                <a:latin typeface="+mn-lt"/>
              </a:rPr>
              <a:t>10 </a:t>
            </a:r>
            <a:r>
              <a:rPr lang="ru-RU" sz="800" b="1" kern="1200" dirty="0">
                <a:solidFill>
                  <a:srgbClr val="C00000"/>
                </a:solidFill>
                <a:latin typeface="+mn-lt"/>
              </a:rPr>
              <a:t>человек</a:t>
            </a:r>
          </a:p>
        </p:txBody>
      </p:sp>
      <p:pic>
        <p:nvPicPr>
          <p:cNvPr id="28" name="Picture 159" descr="S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130" y="1915148"/>
            <a:ext cx="1789638" cy="1241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6802466" y="1221649"/>
            <a:ext cx="2021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050" b="1" i="0" u="none" strike="noStrike" kern="1200" baseline="0">
                <a:solidFill>
                  <a:srgbClr val="A53010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800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</a:rPr>
              <a:t>Осуществление переданных полномочий на </a:t>
            </a:r>
            <a:r>
              <a:rPr lang="ru-RU" sz="800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</a:rPr>
              <a:t>содержание</a:t>
            </a:r>
          </a:p>
          <a:p>
            <a:pPr algn="ctr">
              <a:defRPr sz="1050" b="1" i="0" u="none" strike="noStrike" kern="1200" baseline="0">
                <a:solidFill>
                  <a:srgbClr val="A53010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800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800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</a:rPr>
              <a:t>ребенка в семье </a:t>
            </a:r>
            <a:r>
              <a:rPr lang="ru-RU" sz="800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опекуна</a:t>
            </a:r>
          </a:p>
          <a:p>
            <a:pPr algn="ctr">
              <a:defRPr sz="1050" b="1" i="0" u="none" strike="noStrike" kern="1200" baseline="0">
                <a:solidFill>
                  <a:srgbClr val="A53010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800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b="1" kern="1200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(тыс. руб</a:t>
            </a:r>
            <a:r>
              <a:rPr lang="ru-RU" sz="800" b="1" kern="1200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.) </a:t>
            </a:r>
          </a:p>
          <a:p>
            <a:pPr algn="ctr">
              <a:defRPr sz="1050" b="1" i="0" u="none" strike="noStrike" kern="1200" baseline="0">
                <a:solidFill>
                  <a:srgbClr val="A53010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800" b="1" kern="1200" dirty="0">
                <a:solidFill>
                  <a:srgbClr val="C00000"/>
                </a:solidFill>
                <a:latin typeface="+mn-lt"/>
              </a:rPr>
              <a:t>3</a:t>
            </a:r>
            <a:r>
              <a:rPr lang="ru-RU" sz="800" b="1" kern="1200" dirty="0" smtClean="0">
                <a:solidFill>
                  <a:srgbClr val="C00000"/>
                </a:solidFill>
                <a:latin typeface="+mn-lt"/>
              </a:rPr>
              <a:t>0 </a:t>
            </a:r>
            <a:r>
              <a:rPr lang="ru-RU" sz="800" b="1" kern="1200" dirty="0">
                <a:solidFill>
                  <a:srgbClr val="C00000"/>
                </a:solidFill>
                <a:latin typeface="+mn-lt"/>
              </a:rPr>
              <a:t>человек</a:t>
            </a:r>
          </a:p>
        </p:txBody>
      </p:sp>
      <p:grpSp>
        <p:nvGrpSpPr>
          <p:cNvPr id="32" name="Group 176"/>
          <p:cNvGrpSpPr>
            <a:grpSpLocks/>
          </p:cNvGrpSpPr>
          <p:nvPr/>
        </p:nvGrpSpPr>
        <p:grpSpPr bwMode="auto">
          <a:xfrm>
            <a:off x="4415122" y="3082597"/>
            <a:ext cx="1952414" cy="1873961"/>
            <a:chOff x="2160" y="1200"/>
            <a:chExt cx="1488" cy="2264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3" name="AutoShape 100"/>
            <p:cNvSpPr>
              <a:spLocks noChangeArrowheads="1"/>
            </p:cNvSpPr>
            <p:nvPr/>
          </p:nvSpPr>
          <p:spPr bwMode="ltGray">
            <a:xfrm>
              <a:off x="2182" y="1354"/>
              <a:ext cx="1412" cy="2110"/>
            </a:xfrm>
            <a:prstGeom prst="roundRect">
              <a:avLst>
                <a:gd name="adj" fmla="val 2259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zh-CN" altLang="en-US"/>
            </a:p>
          </p:txBody>
        </p:sp>
        <p:pic>
          <p:nvPicPr>
            <p:cNvPr id="34" name="Picture 162" descr="15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1200"/>
              <a:ext cx="1488" cy="4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" name="Group 177"/>
          <p:cNvGrpSpPr>
            <a:grpSpLocks/>
          </p:cNvGrpSpPr>
          <p:nvPr/>
        </p:nvGrpSpPr>
        <p:grpSpPr bwMode="auto">
          <a:xfrm>
            <a:off x="2516579" y="3045435"/>
            <a:ext cx="1879054" cy="1887415"/>
            <a:chOff x="3649" y="1182"/>
            <a:chExt cx="1487" cy="2282"/>
          </a:xfrm>
        </p:grpSpPr>
        <p:sp>
          <p:nvSpPr>
            <p:cNvPr id="36" name="AutoShape 92"/>
            <p:cNvSpPr>
              <a:spLocks noChangeArrowheads="1"/>
            </p:cNvSpPr>
            <p:nvPr/>
          </p:nvSpPr>
          <p:spPr bwMode="ltGray">
            <a:xfrm>
              <a:off x="3700" y="1354"/>
              <a:ext cx="1416" cy="2110"/>
            </a:xfrm>
            <a:prstGeom prst="roundRect">
              <a:avLst>
                <a:gd name="adj" fmla="val 2259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zh-CN" altLang="en-US"/>
            </a:p>
          </p:txBody>
        </p:sp>
        <p:pic>
          <p:nvPicPr>
            <p:cNvPr id="37" name="Picture 165" descr="150"/>
            <p:cNvPicPr>
              <a:picLocks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9" y="1182"/>
              <a:ext cx="1487" cy="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0" name="Picture 160" descr="S0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099" y="3989143"/>
            <a:ext cx="2051438" cy="1235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61" descr="S0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582" y="3989143"/>
            <a:ext cx="1966907" cy="1239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3" name="Диаграмма 42"/>
          <p:cNvGraphicFramePr/>
          <p:nvPr>
            <p:extLst/>
          </p:nvPr>
        </p:nvGraphicFramePr>
        <p:xfrm>
          <a:off x="2634764" y="1681666"/>
          <a:ext cx="2141894" cy="1302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44" name="Диаграмма 43"/>
          <p:cNvGraphicFramePr/>
          <p:nvPr>
            <p:extLst/>
          </p:nvPr>
        </p:nvGraphicFramePr>
        <p:xfrm>
          <a:off x="4834070" y="1754269"/>
          <a:ext cx="2141894" cy="1302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45" name="Диаграмма 44"/>
          <p:cNvGraphicFramePr/>
          <p:nvPr>
            <p:extLst/>
          </p:nvPr>
        </p:nvGraphicFramePr>
        <p:xfrm>
          <a:off x="2769954" y="3825229"/>
          <a:ext cx="2043164" cy="1302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2580408" y="3440681"/>
            <a:ext cx="18450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100" b="1" i="0" u="none" strike="noStrike" kern="1200" baseline="0">
                <a:solidFill>
                  <a:srgbClr val="A53010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800" b="1" kern="1200" dirty="0">
                <a:solidFill>
                  <a:srgbClr val="A53010">
                    <a:lumMod val="75000"/>
                  </a:srgbClr>
                </a:solidFill>
                <a:latin typeface="+mn-lt"/>
              </a:rPr>
              <a:t>Доплата за звание </a:t>
            </a:r>
            <a:r>
              <a:rPr lang="ru-RU" sz="800" b="1" kern="1200" dirty="0" smtClean="0">
                <a:solidFill>
                  <a:srgbClr val="A53010">
                    <a:lumMod val="75000"/>
                  </a:srgbClr>
                </a:solidFill>
                <a:latin typeface="+mn-lt"/>
              </a:rPr>
              <a:t>«Почетный </a:t>
            </a:r>
          </a:p>
          <a:p>
            <a:pPr algn="ctr">
              <a:defRPr sz="1100" b="1" i="0" u="none" strike="noStrike" kern="1200" baseline="0">
                <a:solidFill>
                  <a:srgbClr val="A53010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800" b="1" kern="1200" dirty="0" smtClean="0">
                <a:solidFill>
                  <a:srgbClr val="A53010">
                    <a:lumMod val="75000"/>
                  </a:srgbClr>
                </a:solidFill>
                <a:latin typeface="+mn-lt"/>
              </a:rPr>
              <a:t>гражданин» </a:t>
            </a:r>
            <a:r>
              <a:rPr lang="ru-RU" sz="800" b="1" kern="1200" dirty="0">
                <a:solidFill>
                  <a:srgbClr val="A53010">
                    <a:lumMod val="75000"/>
                  </a:srgbClr>
                </a:solidFill>
                <a:latin typeface="+mn-lt"/>
              </a:rPr>
              <a:t>(тыс</a:t>
            </a:r>
            <a:r>
              <a:rPr lang="ru-RU" sz="800" b="1" kern="1200" dirty="0" smtClean="0">
                <a:solidFill>
                  <a:srgbClr val="A53010">
                    <a:lumMod val="75000"/>
                  </a:srgbClr>
                </a:solidFill>
                <a:latin typeface="+mn-lt"/>
              </a:rPr>
              <a:t>. руб</a:t>
            </a:r>
            <a:r>
              <a:rPr lang="ru-RU" sz="800" b="1" kern="1200" dirty="0">
                <a:solidFill>
                  <a:srgbClr val="A53010">
                    <a:lumMod val="75000"/>
                  </a:srgbClr>
                </a:solidFill>
                <a:latin typeface="+mn-lt"/>
              </a:rPr>
              <a:t>.) </a:t>
            </a:r>
          </a:p>
          <a:p>
            <a:pPr algn="ctr">
              <a:defRPr sz="1100" b="1" i="0" u="none" strike="noStrike" kern="1200" baseline="0">
                <a:solidFill>
                  <a:srgbClr val="A53010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800" b="1" kern="1200" dirty="0">
                <a:solidFill>
                  <a:srgbClr val="A53010">
                    <a:lumMod val="75000"/>
                  </a:srgbClr>
                </a:solidFill>
                <a:latin typeface="+mn-lt"/>
              </a:rPr>
              <a:t>2 человека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558945" y="3363564"/>
            <a:ext cx="16832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100" b="1" i="0" u="none" strike="noStrike" kern="1200" baseline="0">
                <a:solidFill>
                  <a:srgbClr val="A53010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800" b="1" kern="1200" dirty="0">
                <a:solidFill>
                  <a:srgbClr val="C00000"/>
                </a:solidFill>
                <a:latin typeface="+mn-lt"/>
              </a:rPr>
              <a:t>Поддержка общественных </a:t>
            </a:r>
            <a:endParaRPr lang="ru-RU" sz="800" b="1" kern="1200" dirty="0" smtClean="0">
              <a:solidFill>
                <a:srgbClr val="C00000"/>
              </a:solidFill>
              <a:latin typeface="+mn-lt"/>
            </a:endParaRPr>
          </a:p>
          <a:p>
            <a:pPr algn="ctr">
              <a:defRPr sz="1100" b="1" i="0" u="none" strike="noStrike" kern="1200" baseline="0">
                <a:solidFill>
                  <a:srgbClr val="A53010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800" b="1" kern="1200" dirty="0" smtClean="0">
                <a:solidFill>
                  <a:srgbClr val="C00000"/>
                </a:solidFill>
                <a:latin typeface="+mn-lt"/>
              </a:rPr>
              <a:t>организаций </a:t>
            </a:r>
            <a:r>
              <a:rPr lang="ru-RU" sz="800" b="1" kern="1200" dirty="0">
                <a:solidFill>
                  <a:srgbClr val="C00000"/>
                </a:solidFill>
                <a:latin typeface="+mn-lt"/>
              </a:rPr>
              <a:t>(тыс</a:t>
            </a:r>
            <a:r>
              <a:rPr lang="ru-RU" sz="800" b="1" kern="1200" dirty="0" smtClean="0">
                <a:solidFill>
                  <a:srgbClr val="C00000"/>
                </a:solidFill>
                <a:latin typeface="+mn-lt"/>
              </a:rPr>
              <a:t>. руб</a:t>
            </a:r>
            <a:r>
              <a:rPr lang="ru-RU" sz="800" b="1" kern="1200" dirty="0">
                <a:solidFill>
                  <a:srgbClr val="C00000"/>
                </a:solidFill>
                <a:latin typeface="+mn-lt"/>
              </a:rPr>
              <a:t>.)</a:t>
            </a:r>
          </a:p>
          <a:p>
            <a:pPr algn="ctr">
              <a:defRPr sz="1100" b="1" i="0" u="none" strike="noStrike" kern="1200" baseline="0">
                <a:solidFill>
                  <a:srgbClr val="A53010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800" b="1" kern="1200" dirty="0">
                <a:solidFill>
                  <a:srgbClr val="C00000"/>
                </a:solidFill>
                <a:latin typeface="+mn-lt"/>
              </a:rPr>
              <a:t> 1 организация</a:t>
            </a:r>
          </a:p>
        </p:txBody>
      </p:sp>
      <p:pic>
        <p:nvPicPr>
          <p:cNvPr id="1026" name="Picture 2" descr="https://lucky-child.com/upload/iblock/bd4/np0zm6qs3hoafeb3s47rm8bwsa75n6hh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10" y="2996877"/>
            <a:ext cx="2108841" cy="1404044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oki7.vkusercdn.ru/i?r=BDHElZJBPNKGuFyY-akIDfgnf8qFRvJQp36Qb_IQThYmwvFLuYK45iboNKZrDC7rVn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949" y="2996877"/>
            <a:ext cx="2407099" cy="16759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8" name="Диаграмма 47"/>
          <p:cNvGraphicFramePr/>
          <p:nvPr>
            <p:extLst/>
          </p:nvPr>
        </p:nvGraphicFramePr>
        <p:xfrm>
          <a:off x="494822" y="1725607"/>
          <a:ext cx="2141894" cy="1302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49" name="Диаграмма 48"/>
          <p:cNvGraphicFramePr/>
          <p:nvPr>
            <p:extLst/>
          </p:nvPr>
        </p:nvGraphicFramePr>
        <p:xfrm>
          <a:off x="4729121" y="3873906"/>
          <a:ext cx="2043164" cy="1302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graphicFrame>
        <p:nvGraphicFramePr>
          <p:cNvPr id="50" name="Диаграмма 49"/>
          <p:cNvGraphicFramePr/>
          <p:nvPr>
            <p:extLst/>
          </p:nvPr>
        </p:nvGraphicFramePr>
        <p:xfrm>
          <a:off x="7167715" y="1730440"/>
          <a:ext cx="2240957" cy="1302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</p:spTree>
    <p:extLst>
      <p:ext uri="{BB962C8B-B14F-4D97-AF65-F5344CB8AC3E}">
        <p14:creationId xmlns:p14="http://schemas.microsoft.com/office/powerpoint/2010/main" val="40744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000"/>
                            </p:stCondLst>
                            <p:childTnLst>
                              <p:par>
                                <p:cTn id="9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3" grpId="0"/>
      <p:bldP spid="4" grpId="0"/>
      <p:bldP spid="5" grpId="0"/>
      <p:bldP spid="19" grpId="0"/>
      <p:bldGraphic spid="43" grpId="0">
        <p:bldAsOne/>
      </p:bldGraphic>
      <p:bldGraphic spid="44" grpId="0">
        <p:bldAsOne/>
      </p:bldGraphic>
      <p:bldGraphic spid="45" grpId="0">
        <p:bldAsOne/>
      </p:bldGraphic>
      <p:bldP spid="21" grpId="0"/>
      <p:bldP spid="22" grpId="0"/>
      <p:bldGraphic spid="48" grpId="0">
        <p:bldAsOne/>
      </p:bldGraphic>
      <p:bldGraphic spid="49" grpId="0">
        <p:bldAsOne/>
      </p:bldGraphic>
      <p:bldGraphic spid="50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://pravovsem59.ru/upload/resize_cache/iblock/012/780_600_2/012efad888795e58531a0132a7d5b9e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2" y="3331794"/>
            <a:ext cx="2228410" cy="1714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AutoShape 2" descr="https://top-fon.com/uploads/posts/2023-01/1674892339_top-fon-com-p-fon-dlya-prezentatsii-pozhilie-lyudi-24.jpg"/>
          <p:cNvSpPr>
            <a:spLocks noChangeAspect="1" noChangeArrowheads="1"/>
          </p:cNvSpPr>
          <p:nvPr/>
        </p:nvSpPr>
        <p:spPr bwMode="auto">
          <a:xfrm>
            <a:off x="-1415476" y="5122862"/>
            <a:ext cx="96078" cy="96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6148" name="Picture 4" descr="https://thumbs.dreamstime.com/b/%D1%81%D1%82%D0%B0%D1%80%D1%8B%D0%B9-%D1%81%D1%82%D0%B0%D1%80%D1%88%D0%B8%D0%B9-%D1%87%D0%B5-%D0%BE%D0%B2%D0%B5%D0%BA-%D0%B8-%D0%BF%D0%BE%D1%81%D1%82%D0%B0%D1%80%D0%B5%D1%82%D0%B0%D1%8F-%D0%B6%D0%B5%D0%BD%D1%89%D0%B8%D0%BD%D0%B0-%D1%81%D1%82%D0%BE%D1%8F-%D1%81%D0%BE%D0%B2%D0%BC%D0%B5%D1%81%D1%82%D0%BD%D0%BE-915935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856" y="1609725"/>
            <a:ext cx="2401945" cy="2401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6" name="Group 3">
            <a:extLst>
              <a:ext uri="{FF2B5EF4-FFF2-40B4-BE49-F238E27FC236}">
                <a16:creationId xmlns:a16="http://schemas.microsoft.com/office/drawing/2014/main" id="{3EDC6013-B5AA-411D-94BD-A4510A3117CC}"/>
              </a:ext>
            </a:extLst>
          </p:cNvPr>
          <p:cNvGrpSpPr>
            <a:grpSpLocks noChangeAspect="1"/>
          </p:cNvGrpSpPr>
          <p:nvPr/>
        </p:nvGrpSpPr>
        <p:grpSpPr>
          <a:xfrm>
            <a:off x="2903984" y="820727"/>
            <a:ext cx="4014171" cy="4099415"/>
            <a:chOff x="6900863" y="5540375"/>
            <a:chExt cx="822325" cy="839788"/>
          </a:xfrm>
        </p:grpSpPr>
        <p:sp>
          <p:nvSpPr>
            <p:cNvPr id="77" name="Freeform 173">
              <a:extLst>
                <a:ext uri="{FF2B5EF4-FFF2-40B4-BE49-F238E27FC236}">
                  <a16:creationId xmlns:a16="http://schemas.microsoft.com/office/drawing/2014/main" id="{83CFEBD9-46EA-4715-BCD9-1D50053A61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8376" y="5583238"/>
              <a:ext cx="344488" cy="273050"/>
            </a:xfrm>
            <a:custGeom>
              <a:avLst/>
              <a:gdLst>
                <a:gd name="T0" fmla="*/ 887 w 1370"/>
                <a:gd name="T1" fmla="*/ 1087 h 1087"/>
                <a:gd name="T2" fmla="*/ 877 w 1370"/>
                <a:gd name="T3" fmla="*/ 1018 h 1087"/>
                <a:gd name="T4" fmla="*/ 872 w 1370"/>
                <a:gd name="T5" fmla="*/ 981 h 1087"/>
                <a:gd name="T6" fmla="*/ 869 w 1370"/>
                <a:gd name="T7" fmla="*/ 961 h 1087"/>
                <a:gd name="T8" fmla="*/ 866 w 1370"/>
                <a:gd name="T9" fmla="*/ 943 h 1087"/>
                <a:gd name="T10" fmla="*/ 850 w 1370"/>
                <a:gd name="T11" fmla="*/ 866 h 1087"/>
                <a:gd name="T12" fmla="*/ 820 w 1370"/>
                <a:gd name="T13" fmla="*/ 766 h 1087"/>
                <a:gd name="T14" fmla="*/ 775 w 1370"/>
                <a:gd name="T15" fmla="*/ 656 h 1087"/>
                <a:gd name="T16" fmla="*/ 713 w 1370"/>
                <a:gd name="T17" fmla="*/ 541 h 1087"/>
                <a:gd name="T18" fmla="*/ 634 w 1370"/>
                <a:gd name="T19" fmla="*/ 430 h 1087"/>
                <a:gd name="T20" fmla="*/ 589 w 1370"/>
                <a:gd name="T21" fmla="*/ 377 h 1087"/>
                <a:gd name="T22" fmla="*/ 542 w 1370"/>
                <a:gd name="T23" fmla="*/ 326 h 1087"/>
                <a:gd name="T24" fmla="*/ 491 w 1370"/>
                <a:gd name="T25" fmla="*/ 278 h 1087"/>
                <a:gd name="T26" fmla="*/ 466 w 1370"/>
                <a:gd name="T27" fmla="*/ 255 h 1087"/>
                <a:gd name="T28" fmla="*/ 465 w 1370"/>
                <a:gd name="T29" fmla="*/ 253 h 1087"/>
                <a:gd name="T30" fmla="*/ 468 w 1370"/>
                <a:gd name="T31" fmla="*/ 255 h 1087"/>
                <a:gd name="T32" fmla="*/ 467 w 1370"/>
                <a:gd name="T33" fmla="*/ 255 h 1087"/>
                <a:gd name="T34" fmla="*/ 467 w 1370"/>
                <a:gd name="T35" fmla="*/ 254 h 1087"/>
                <a:gd name="T36" fmla="*/ 463 w 1370"/>
                <a:gd name="T37" fmla="*/ 251 h 1087"/>
                <a:gd name="T38" fmla="*/ 456 w 1370"/>
                <a:gd name="T39" fmla="*/ 246 h 1087"/>
                <a:gd name="T40" fmla="*/ 441 w 1370"/>
                <a:gd name="T41" fmla="*/ 235 h 1087"/>
                <a:gd name="T42" fmla="*/ 385 w 1370"/>
                <a:gd name="T43" fmla="*/ 193 h 1087"/>
                <a:gd name="T44" fmla="*/ 358 w 1370"/>
                <a:gd name="T45" fmla="*/ 173 h 1087"/>
                <a:gd name="T46" fmla="*/ 332 w 1370"/>
                <a:gd name="T47" fmla="*/ 156 h 1087"/>
                <a:gd name="T48" fmla="*/ 232 w 1370"/>
                <a:gd name="T49" fmla="*/ 97 h 1087"/>
                <a:gd name="T50" fmla="*/ 140 w 1370"/>
                <a:gd name="T51" fmla="*/ 52 h 1087"/>
                <a:gd name="T52" fmla="*/ 66 w 1370"/>
                <a:gd name="T53" fmla="*/ 23 h 1087"/>
                <a:gd name="T54" fmla="*/ 0 w 1370"/>
                <a:gd name="T55" fmla="*/ 0 h 1087"/>
                <a:gd name="T56" fmla="*/ 70 w 1370"/>
                <a:gd name="T57" fmla="*/ 2 h 1087"/>
                <a:gd name="T58" fmla="*/ 152 w 1370"/>
                <a:gd name="T59" fmla="*/ 6 h 1087"/>
                <a:gd name="T60" fmla="*/ 257 w 1370"/>
                <a:gd name="T61" fmla="*/ 21 h 1087"/>
                <a:gd name="T62" fmla="*/ 383 w 1370"/>
                <a:gd name="T63" fmla="*/ 50 h 1087"/>
                <a:gd name="T64" fmla="*/ 418 w 1370"/>
                <a:gd name="T65" fmla="*/ 59 h 1087"/>
                <a:gd name="T66" fmla="*/ 450 w 1370"/>
                <a:gd name="T67" fmla="*/ 70 h 1087"/>
                <a:gd name="T68" fmla="*/ 516 w 1370"/>
                <a:gd name="T69" fmla="*/ 94 h 1087"/>
                <a:gd name="T70" fmla="*/ 533 w 1370"/>
                <a:gd name="T71" fmla="*/ 100 h 1087"/>
                <a:gd name="T72" fmla="*/ 542 w 1370"/>
                <a:gd name="T73" fmla="*/ 103 h 1087"/>
                <a:gd name="T74" fmla="*/ 546 w 1370"/>
                <a:gd name="T75" fmla="*/ 105 h 1087"/>
                <a:gd name="T76" fmla="*/ 547 w 1370"/>
                <a:gd name="T77" fmla="*/ 105 h 1087"/>
                <a:gd name="T78" fmla="*/ 548 w 1370"/>
                <a:gd name="T79" fmla="*/ 105 h 1087"/>
                <a:gd name="T80" fmla="*/ 552 w 1370"/>
                <a:gd name="T81" fmla="*/ 107 h 1087"/>
                <a:gd name="T82" fmla="*/ 554 w 1370"/>
                <a:gd name="T83" fmla="*/ 108 h 1087"/>
                <a:gd name="T84" fmla="*/ 589 w 1370"/>
                <a:gd name="T85" fmla="*/ 125 h 1087"/>
                <a:gd name="T86" fmla="*/ 661 w 1370"/>
                <a:gd name="T87" fmla="*/ 159 h 1087"/>
                <a:gd name="T88" fmla="*/ 732 w 1370"/>
                <a:gd name="T89" fmla="*/ 199 h 1087"/>
                <a:gd name="T90" fmla="*/ 803 w 1370"/>
                <a:gd name="T91" fmla="*/ 242 h 1087"/>
                <a:gd name="T92" fmla="*/ 937 w 1370"/>
                <a:gd name="T93" fmla="*/ 342 h 1087"/>
                <a:gd name="T94" fmla="*/ 1056 w 1370"/>
                <a:gd name="T95" fmla="*/ 455 h 1087"/>
                <a:gd name="T96" fmla="*/ 1157 w 1370"/>
                <a:gd name="T97" fmla="*/ 574 h 1087"/>
                <a:gd name="T98" fmla="*/ 1239 w 1370"/>
                <a:gd name="T99" fmla="*/ 690 h 1087"/>
                <a:gd name="T100" fmla="*/ 1302 w 1370"/>
                <a:gd name="T101" fmla="*/ 802 h 1087"/>
                <a:gd name="T102" fmla="*/ 1314 w 1370"/>
                <a:gd name="T103" fmla="*/ 826 h 1087"/>
                <a:gd name="T104" fmla="*/ 1323 w 1370"/>
                <a:gd name="T105" fmla="*/ 845 h 1087"/>
                <a:gd name="T106" fmla="*/ 1339 w 1370"/>
                <a:gd name="T107" fmla="*/ 878 h 1087"/>
                <a:gd name="T108" fmla="*/ 1370 w 1370"/>
                <a:gd name="T109" fmla="*/ 941 h 1087"/>
                <a:gd name="T110" fmla="*/ 887 w 1370"/>
                <a:gd name="T111" fmla="*/ 1087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70" h="1087">
                  <a:moveTo>
                    <a:pt x="887" y="1087"/>
                  </a:moveTo>
                  <a:cubicBezTo>
                    <a:pt x="887" y="1087"/>
                    <a:pt x="883" y="1062"/>
                    <a:pt x="877" y="1018"/>
                  </a:cubicBezTo>
                  <a:cubicBezTo>
                    <a:pt x="876" y="1007"/>
                    <a:pt x="874" y="995"/>
                    <a:pt x="872" y="981"/>
                  </a:cubicBezTo>
                  <a:cubicBezTo>
                    <a:pt x="871" y="975"/>
                    <a:pt x="870" y="968"/>
                    <a:pt x="869" y="961"/>
                  </a:cubicBezTo>
                  <a:cubicBezTo>
                    <a:pt x="868" y="953"/>
                    <a:pt x="867" y="950"/>
                    <a:pt x="866" y="943"/>
                  </a:cubicBezTo>
                  <a:cubicBezTo>
                    <a:pt x="861" y="921"/>
                    <a:pt x="856" y="895"/>
                    <a:pt x="850" y="866"/>
                  </a:cubicBezTo>
                  <a:cubicBezTo>
                    <a:pt x="843" y="836"/>
                    <a:pt x="831" y="802"/>
                    <a:pt x="820" y="766"/>
                  </a:cubicBezTo>
                  <a:cubicBezTo>
                    <a:pt x="808" y="730"/>
                    <a:pt x="790" y="695"/>
                    <a:pt x="775" y="656"/>
                  </a:cubicBezTo>
                  <a:cubicBezTo>
                    <a:pt x="757" y="618"/>
                    <a:pt x="734" y="581"/>
                    <a:pt x="713" y="541"/>
                  </a:cubicBezTo>
                  <a:cubicBezTo>
                    <a:pt x="688" y="505"/>
                    <a:pt x="663" y="466"/>
                    <a:pt x="634" y="430"/>
                  </a:cubicBezTo>
                  <a:lnTo>
                    <a:pt x="589" y="377"/>
                  </a:lnTo>
                  <a:cubicBezTo>
                    <a:pt x="574" y="359"/>
                    <a:pt x="559" y="341"/>
                    <a:pt x="542" y="326"/>
                  </a:cubicBezTo>
                  <a:cubicBezTo>
                    <a:pt x="525" y="310"/>
                    <a:pt x="508" y="294"/>
                    <a:pt x="491" y="278"/>
                  </a:cubicBezTo>
                  <a:lnTo>
                    <a:pt x="466" y="255"/>
                  </a:lnTo>
                  <a:lnTo>
                    <a:pt x="465" y="253"/>
                  </a:lnTo>
                  <a:cubicBezTo>
                    <a:pt x="472" y="257"/>
                    <a:pt x="466" y="254"/>
                    <a:pt x="468" y="255"/>
                  </a:cubicBezTo>
                  <a:lnTo>
                    <a:pt x="467" y="255"/>
                  </a:lnTo>
                  <a:lnTo>
                    <a:pt x="467" y="254"/>
                  </a:lnTo>
                  <a:lnTo>
                    <a:pt x="463" y="251"/>
                  </a:lnTo>
                  <a:lnTo>
                    <a:pt x="456" y="246"/>
                  </a:lnTo>
                  <a:lnTo>
                    <a:pt x="441" y="235"/>
                  </a:lnTo>
                  <a:cubicBezTo>
                    <a:pt x="422" y="221"/>
                    <a:pt x="404" y="207"/>
                    <a:pt x="385" y="193"/>
                  </a:cubicBezTo>
                  <a:cubicBezTo>
                    <a:pt x="376" y="186"/>
                    <a:pt x="367" y="179"/>
                    <a:pt x="358" y="173"/>
                  </a:cubicBezTo>
                  <a:cubicBezTo>
                    <a:pt x="349" y="167"/>
                    <a:pt x="341" y="162"/>
                    <a:pt x="332" y="156"/>
                  </a:cubicBezTo>
                  <a:cubicBezTo>
                    <a:pt x="297" y="136"/>
                    <a:pt x="265" y="113"/>
                    <a:pt x="232" y="97"/>
                  </a:cubicBezTo>
                  <a:cubicBezTo>
                    <a:pt x="198" y="79"/>
                    <a:pt x="167" y="65"/>
                    <a:pt x="140" y="52"/>
                  </a:cubicBezTo>
                  <a:cubicBezTo>
                    <a:pt x="112" y="38"/>
                    <a:pt x="87" y="31"/>
                    <a:pt x="66" y="23"/>
                  </a:cubicBezTo>
                  <a:cubicBezTo>
                    <a:pt x="24" y="8"/>
                    <a:pt x="0" y="0"/>
                    <a:pt x="0" y="0"/>
                  </a:cubicBezTo>
                  <a:cubicBezTo>
                    <a:pt x="0" y="0"/>
                    <a:pt x="26" y="1"/>
                    <a:pt x="70" y="2"/>
                  </a:cubicBezTo>
                  <a:cubicBezTo>
                    <a:pt x="93" y="3"/>
                    <a:pt x="120" y="2"/>
                    <a:pt x="152" y="6"/>
                  </a:cubicBezTo>
                  <a:cubicBezTo>
                    <a:pt x="183" y="11"/>
                    <a:pt x="218" y="16"/>
                    <a:pt x="257" y="21"/>
                  </a:cubicBezTo>
                  <a:cubicBezTo>
                    <a:pt x="296" y="27"/>
                    <a:pt x="338" y="39"/>
                    <a:pt x="383" y="50"/>
                  </a:cubicBezTo>
                  <a:cubicBezTo>
                    <a:pt x="394" y="53"/>
                    <a:pt x="406" y="56"/>
                    <a:pt x="418" y="59"/>
                  </a:cubicBezTo>
                  <a:cubicBezTo>
                    <a:pt x="428" y="63"/>
                    <a:pt x="439" y="67"/>
                    <a:pt x="450" y="70"/>
                  </a:cubicBezTo>
                  <a:cubicBezTo>
                    <a:pt x="472" y="78"/>
                    <a:pt x="494" y="86"/>
                    <a:pt x="516" y="94"/>
                  </a:cubicBezTo>
                  <a:lnTo>
                    <a:pt x="533" y="100"/>
                  </a:lnTo>
                  <a:lnTo>
                    <a:pt x="542" y="103"/>
                  </a:lnTo>
                  <a:lnTo>
                    <a:pt x="546" y="105"/>
                  </a:lnTo>
                  <a:lnTo>
                    <a:pt x="547" y="105"/>
                  </a:lnTo>
                  <a:lnTo>
                    <a:pt x="548" y="105"/>
                  </a:lnTo>
                  <a:cubicBezTo>
                    <a:pt x="549" y="106"/>
                    <a:pt x="544" y="103"/>
                    <a:pt x="552" y="107"/>
                  </a:cubicBezTo>
                  <a:lnTo>
                    <a:pt x="554" y="108"/>
                  </a:lnTo>
                  <a:cubicBezTo>
                    <a:pt x="566" y="114"/>
                    <a:pt x="577" y="119"/>
                    <a:pt x="589" y="125"/>
                  </a:cubicBezTo>
                  <a:cubicBezTo>
                    <a:pt x="613" y="136"/>
                    <a:pt x="637" y="148"/>
                    <a:pt x="661" y="159"/>
                  </a:cubicBezTo>
                  <a:cubicBezTo>
                    <a:pt x="686" y="170"/>
                    <a:pt x="708" y="185"/>
                    <a:pt x="732" y="199"/>
                  </a:cubicBezTo>
                  <a:cubicBezTo>
                    <a:pt x="755" y="213"/>
                    <a:pt x="779" y="228"/>
                    <a:pt x="803" y="242"/>
                  </a:cubicBezTo>
                  <a:cubicBezTo>
                    <a:pt x="848" y="273"/>
                    <a:pt x="893" y="308"/>
                    <a:pt x="937" y="342"/>
                  </a:cubicBezTo>
                  <a:cubicBezTo>
                    <a:pt x="977" y="380"/>
                    <a:pt x="1019" y="416"/>
                    <a:pt x="1056" y="455"/>
                  </a:cubicBezTo>
                  <a:cubicBezTo>
                    <a:pt x="1091" y="496"/>
                    <a:pt x="1127" y="534"/>
                    <a:pt x="1157" y="574"/>
                  </a:cubicBezTo>
                  <a:cubicBezTo>
                    <a:pt x="1186" y="614"/>
                    <a:pt x="1214" y="651"/>
                    <a:pt x="1239" y="690"/>
                  </a:cubicBezTo>
                  <a:cubicBezTo>
                    <a:pt x="1262" y="730"/>
                    <a:pt x="1283" y="768"/>
                    <a:pt x="1302" y="802"/>
                  </a:cubicBezTo>
                  <a:cubicBezTo>
                    <a:pt x="1306" y="810"/>
                    <a:pt x="1311" y="820"/>
                    <a:pt x="1314" y="826"/>
                  </a:cubicBezTo>
                  <a:cubicBezTo>
                    <a:pt x="1317" y="833"/>
                    <a:pt x="1320" y="839"/>
                    <a:pt x="1323" y="845"/>
                  </a:cubicBezTo>
                  <a:cubicBezTo>
                    <a:pt x="1329" y="857"/>
                    <a:pt x="1335" y="868"/>
                    <a:pt x="1339" y="878"/>
                  </a:cubicBezTo>
                  <a:cubicBezTo>
                    <a:pt x="1359" y="918"/>
                    <a:pt x="1370" y="941"/>
                    <a:pt x="1370" y="941"/>
                  </a:cubicBezTo>
                  <a:lnTo>
                    <a:pt x="887" y="108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174">
              <a:extLst>
                <a:ext uri="{FF2B5EF4-FFF2-40B4-BE49-F238E27FC236}">
                  <a16:creationId xmlns:a16="http://schemas.microsoft.com/office/drawing/2014/main" id="{271A500A-7E3B-4BAF-AA6A-8F272715B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2838" y="5797550"/>
              <a:ext cx="260350" cy="228600"/>
            </a:xfrm>
            <a:custGeom>
              <a:avLst/>
              <a:gdLst>
                <a:gd name="T0" fmla="*/ 164 w 164"/>
                <a:gd name="T1" fmla="*/ 0 h 144"/>
                <a:gd name="T2" fmla="*/ 84 w 164"/>
                <a:gd name="T3" fmla="*/ 144 h 144"/>
                <a:gd name="T4" fmla="*/ 0 w 164"/>
                <a:gd name="T5" fmla="*/ 2 h 144"/>
                <a:gd name="T6" fmla="*/ 164 w 164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144">
                  <a:moveTo>
                    <a:pt x="164" y="0"/>
                  </a:moveTo>
                  <a:lnTo>
                    <a:pt x="84" y="144"/>
                  </a:lnTo>
                  <a:lnTo>
                    <a:pt x="0" y="2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Freeform 175">
              <a:extLst>
                <a:ext uri="{FF2B5EF4-FFF2-40B4-BE49-F238E27FC236}">
                  <a16:creationId xmlns:a16="http://schemas.microsoft.com/office/drawing/2014/main" id="{B2FAD613-3662-4435-A966-37A997119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8676" y="6096000"/>
              <a:ext cx="384175" cy="222250"/>
            </a:xfrm>
            <a:custGeom>
              <a:avLst/>
              <a:gdLst>
                <a:gd name="T0" fmla="*/ 99 w 1529"/>
                <a:gd name="T1" fmla="*/ 372 h 883"/>
                <a:gd name="T2" fmla="*/ 170 w 1529"/>
                <a:gd name="T3" fmla="*/ 397 h 883"/>
                <a:gd name="T4" fmla="*/ 205 w 1529"/>
                <a:gd name="T5" fmla="*/ 410 h 883"/>
                <a:gd name="T6" fmla="*/ 238 w 1529"/>
                <a:gd name="T7" fmla="*/ 420 h 883"/>
                <a:gd name="T8" fmla="*/ 275 w 1529"/>
                <a:gd name="T9" fmla="*/ 432 h 883"/>
                <a:gd name="T10" fmla="*/ 323 w 1529"/>
                <a:gd name="T11" fmla="*/ 443 h 883"/>
                <a:gd name="T12" fmla="*/ 376 w 1529"/>
                <a:gd name="T13" fmla="*/ 453 h 883"/>
                <a:gd name="T14" fmla="*/ 433 w 1529"/>
                <a:gd name="T15" fmla="*/ 461 h 883"/>
                <a:gd name="T16" fmla="*/ 494 w 1529"/>
                <a:gd name="T17" fmla="*/ 466 h 883"/>
                <a:gd name="T18" fmla="*/ 560 w 1529"/>
                <a:gd name="T19" fmla="*/ 469 h 883"/>
                <a:gd name="T20" fmla="*/ 698 w 1529"/>
                <a:gd name="T21" fmla="*/ 460 h 883"/>
                <a:gd name="T22" fmla="*/ 770 w 1529"/>
                <a:gd name="T23" fmla="*/ 450 h 883"/>
                <a:gd name="T24" fmla="*/ 842 w 1529"/>
                <a:gd name="T25" fmla="*/ 436 h 883"/>
                <a:gd name="T26" fmla="*/ 913 w 1529"/>
                <a:gd name="T27" fmla="*/ 416 h 883"/>
                <a:gd name="T28" fmla="*/ 983 w 1529"/>
                <a:gd name="T29" fmla="*/ 392 h 883"/>
                <a:gd name="T30" fmla="*/ 1018 w 1529"/>
                <a:gd name="T31" fmla="*/ 380 h 883"/>
                <a:gd name="T32" fmla="*/ 1051 w 1529"/>
                <a:gd name="T33" fmla="*/ 365 h 883"/>
                <a:gd name="T34" fmla="*/ 1117 w 1529"/>
                <a:gd name="T35" fmla="*/ 334 h 883"/>
                <a:gd name="T36" fmla="*/ 1237 w 1529"/>
                <a:gd name="T37" fmla="*/ 264 h 883"/>
                <a:gd name="T38" fmla="*/ 1291 w 1529"/>
                <a:gd name="T39" fmla="*/ 227 h 883"/>
                <a:gd name="T40" fmla="*/ 1339 w 1529"/>
                <a:gd name="T41" fmla="*/ 189 h 883"/>
                <a:gd name="T42" fmla="*/ 1420 w 1529"/>
                <a:gd name="T43" fmla="*/ 117 h 883"/>
                <a:gd name="T44" fmla="*/ 1453 w 1529"/>
                <a:gd name="T45" fmla="*/ 86 h 883"/>
                <a:gd name="T46" fmla="*/ 1479 w 1529"/>
                <a:gd name="T47" fmla="*/ 57 h 883"/>
                <a:gd name="T48" fmla="*/ 1529 w 1529"/>
                <a:gd name="T49" fmla="*/ 0 h 883"/>
                <a:gd name="T50" fmla="*/ 1497 w 1529"/>
                <a:gd name="T51" fmla="*/ 69 h 883"/>
                <a:gd name="T52" fmla="*/ 1481 w 1529"/>
                <a:gd name="T53" fmla="*/ 105 h 883"/>
                <a:gd name="T54" fmla="*/ 1458 w 1529"/>
                <a:gd name="T55" fmla="*/ 146 h 883"/>
                <a:gd name="T56" fmla="*/ 1398 w 1529"/>
                <a:gd name="T57" fmla="*/ 243 h 883"/>
                <a:gd name="T58" fmla="*/ 1361 w 1529"/>
                <a:gd name="T59" fmla="*/ 297 h 883"/>
                <a:gd name="T60" fmla="*/ 1317 w 1529"/>
                <a:gd name="T61" fmla="*/ 352 h 883"/>
                <a:gd name="T62" fmla="*/ 1213 w 1529"/>
                <a:gd name="T63" fmla="*/ 466 h 883"/>
                <a:gd name="T64" fmla="*/ 1152 w 1529"/>
                <a:gd name="T65" fmla="*/ 521 h 883"/>
                <a:gd name="T66" fmla="*/ 1121 w 1529"/>
                <a:gd name="T67" fmla="*/ 549 h 883"/>
                <a:gd name="T68" fmla="*/ 1087 w 1529"/>
                <a:gd name="T69" fmla="*/ 574 h 883"/>
                <a:gd name="T70" fmla="*/ 1016 w 1529"/>
                <a:gd name="T71" fmla="*/ 626 h 883"/>
                <a:gd name="T72" fmla="*/ 942 w 1529"/>
                <a:gd name="T73" fmla="*/ 673 h 883"/>
                <a:gd name="T74" fmla="*/ 863 w 1529"/>
                <a:gd name="T75" fmla="*/ 716 h 883"/>
                <a:gd name="T76" fmla="*/ 783 w 1529"/>
                <a:gd name="T77" fmla="*/ 754 h 883"/>
                <a:gd name="T78" fmla="*/ 618 w 1529"/>
                <a:gd name="T79" fmla="*/ 816 h 883"/>
                <a:gd name="T80" fmla="*/ 537 w 1529"/>
                <a:gd name="T81" fmla="*/ 838 h 883"/>
                <a:gd name="T82" fmla="*/ 457 w 1529"/>
                <a:gd name="T83" fmla="*/ 856 h 883"/>
                <a:gd name="T84" fmla="*/ 380 w 1529"/>
                <a:gd name="T85" fmla="*/ 869 h 883"/>
                <a:gd name="T86" fmla="*/ 308 w 1529"/>
                <a:gd name="T87" fmla="*/ 877 h 883"/>
                <a:gd name="T88" fmla="*/ 240 w 1529"/>
                <a:gd name="T89" fmla="*/ 882 h 883"/>
                <a:gd name="T90" fmla="*/ 174 w 1529"/>
                <a:gd name="T91" fmla="*/ 883 h 883"/>
                <a:gd name="T92" fmla="*/ 115 w 1529"/>
                <a:gd name="T93" fmla="*/ 882 h 883"/>
                <a:gd name="T94" fmla="*/ 75 w 1529"/>
                <a:gd name="T95" fmla="*/ 881 h 883"/>
                <a:gd name="T96" fmla="*/ 0 w 1529"/>
                <a:gd name="T97" fmla="*/ 877 h 883"/>
                <a:gd name="T98" fmla="*/ 99 w 1529"/>
                <a:gd name="T99" fmla="*/ 372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9" h="883">
                  <a:moveTo>
                    <a:pt x="99" y="372"/>
                  </a:moveTo>
                  <a:cubicBezTo>
                    <a:pt x="99" y="372"/>
                    <a:pt x="125" y="381"/>
                    <a:pt x="170" y="397"/>
                  </a:cubicBezTo>
                  <a:cubicBezTo>
                    <a:pt x="180" y="401"/>
                    <a:pt x="192" y="405"/>
                    <a:pt x="205" y="410"/>
                  </a:cubicBezTo>
                  <a:cubicBezTo>
                    <a:pt x="215" y="413"/>
                    <a:pt x="226" y="416"/>
                    <a:pt x="238" y="420"/>
                  </a:cubicBezTo>
                  <a:cubicBezTo>
                    <a:pt x="250" y="424"/>
                    <a:pt x="262" y="428"/>
                    <a:pt x="275" y="432"/>
                  </a:cubicBezTo>
                  <a:cubicBezTo>
                    <a:pt x="290" y="436"/>
                    <a:pt x="306" y="439"/>
                    <a:pt x="323" y="443"/>
                  </a:cubicBezTo>
                  <a:cubicBezTo>
                    <a:pt x="340" y="446"/>
                    <a:pt x="357" y="451"/>
                    <a:pt x="376" y="453"/>
                  </a:cubicBezTo>
                  <a:cubicBezTo>
                    <a:pt x="394" y="456"/>
                    <a:pt x="413" y="458"/>
                    <a:pt x="433" y="461"/>
                  </a:cubicBezTo>
                  <a:cubicBezTo>
                    <a:pt x="453" y="464"/>
                    <a:pt x="473" y="465"/>
                    <a:pt x="494" y="466"/>
                  </a:cubicBezTo>
                  <a:cubicBezTo>
                    <a:pt x="515" y="467"/>
                    <a:pt x="537" y="469"/>
                    <a:pt x="560" y="469"/>
                  </a:cubicBezTo>
                  <a:cubicBezTo>
                    <a:pt x="604" y="467"/>
                    <a:pt x="651" y="467"/>
                    <a:pt x="698" y="460"/>
                  </a:cubicBezTo>
                  <a:cubicBezTo>
                    <a:pt x="722" y="458"/>
                    <a:pt x="746" y="456"/>
                    <a:pt x="770" y="450"/>
                  </a:cubicBezTo>
                  <a:cubicBezTo>
                    <a:pt x="793" y="445"/>
                    <a:pt x="818" y="442"/>
                    <a:pt x="842" y="436"/>
                  </a:cubicBezTo>
                  <a:cubicBezTo>
                    <a:pt x="866" y="429"/>
                    <a:pt x="889" y="423"/>
                    <a:pt x="913" y="416"/>
                  </a:cubicBezTo>
                  <a:cubicBezTo>
                    <a:pt x="937" y="410"/>
                    <a:pt x="960" y="400"/>
                    <a:pt x="983" y="392"/>
                  </a:cubicBezTo>
                  <a:lnTo>
                    <a:pt x="1018" y="380"/>
                  </a:lnTo>
                  <a:cubicBezTo>
                    <a:pt x="1029" y="375"/>
                    <a:pt x="1040" y="370"/>
                    <a:pt x="1051" y="365"/>
                  </a:cubicBezTo>
                  <a:cubicBezTo>
                    <a:pt x="1073" y="355"/>
                    <a:pt x="1096" y="345"/>
                    <a:pt x="1117" y="334"/>
                  </a:cubicBezTo>
                  <a:cubicBezTo>
                    <a:pt x="1158" y="311"/>
                    <a:pt x="1201" y="290"/>
                    <a:pt x="1237" y="264"/>
                  </a:cubicBezTo>
                  <a:cubicBezTo>
                    <a:pt x="1255" y="251"/>
                    <a:pt x="1274" y="239"/>
                    <a:pt x="1291" y="227"/>
                  </a:cubicBezTo>
                  <a:cubicBezTo>
                    <a:pt x="1308" y="214"/>
                    <a:pt x="1324" y="201"/>
                    <a:pt x="1339" y="189"/>
                  </a:cubicBezTo>
                  <a:cubicBezTo>
                    <a:pt x="1371" y="165"/>
                    <a:pt x="1396" y="140"/>
                    <a:pt x="1420" y="117"/>
                  </a:cubicBezTo>
                  <a:cubicBezTo>
                    <a:pt x="1432" y="106"/>
                    <a:pt x="1443" y="95"/>
                    <a:pt x="1453" y="86"/>
                  </a:cubicBezTo>
                  <a:cubicBezTo>
                    <a:pt x="1463" y="75"/>
                    <a:pt x="1471" y="66"/>
                    <a:pt x="1479" y="57"/>
                  </a:cubicBezTo>
                  <a:cubicBezTo>
                    <a:pt x="1511" y="22"/>
                    <a:pt x="1529" y="0"/>
                    <a:pt x="1529" y="0"/>
                  </a:cubicBezTo>
                  <a:cubicBezTo>
                    <a:pt x="1529" y="0"/>
                    <a:pt x="1517" y="26"/>
                    <a:pt x="1497" y="69"/>
                  </a:cubicBezTo>
                  <a:cubicBezTo>
                    <a:pt x="1492" y="80"/>
                    <a:pt x="1487" y="92"/>
                    <a:pt x="1481" y="105"/>
                  </a:cubicBezTo>
                  <a:cubicBezTo>
                    <a:pt x="1474" y="118"/>
                    <a:pt x="1466" y="132"/>
                    <a:pt x="1458" y="146"/>
                  </a:cubicBezTo>
                  <a:cubicBezTo>
                    <a:pt x="1441" y="175"/>
                    <a:pt x="1423" y="209"/>
                    <a:pt x="1398" y="243"/>
                  </a:cubicBezTo>
                  <a:cubicBezTo>
                    <a:pt x="1387" y="260"/>
                    <a:pt x="1374" y="278"/>
                    <a:pt x="1361" y="297"/>
                  </a:cubicBezTo>
                  <a:cubicBezTo>
                    <a:pt x="1347" y="315"/>
                    <a:pt x="1332" y="333"/>
                    <a:pt x="1317" y="352"/>
                  </a:cubicBezTo>
                  <a:cubicBezTo>
                    <a:pt x="1288" y="391"/>
                    <a:pt x="1251" y="426"/>
                    <a:pt x="1213" y="466"/>
                  </a:cubicBezTo>
                  <a:cubicBezTo>
                    <a:pt x="1194" y="484"/>
                    <a:pt x="1173" y="502"/>
                    <a:pt x="1152" y="521"/>
                  </a:cubicBezTo>
                  <a:cubicBezTo>
                    <a:pt x="1142" y="530"/>
                    <a:pt x="1131" y="540"/>
                    <a:pt x="1121" y="549"/>
                  </a:cubicBezTo>
                  <a:lnTo>
                    <a:pt x="1087" y="574"/>
                  </a:lnTo>
                  <a:cubicBezTo>
                    <a:pt x="1063" y="591"/>
                    <a:pt x="1041" y="610"/>
                    <a:pt x="1016" y="626"/>
                  </a:cubicBezTo>
                  <a:cubicBezTo>
                    <a:pt x="991" y="641"/>
                    <a:pt x="966" y="657"/>
                    <a:pt x="942" y="673"/>
                  </a:cubicBezTo>
                  <a:cubicBezTo>
                    <a:pt x="916" y="688"/>
                    <a:pt x="890" y="701"/>
                    <a:pt x="863" y="716"/>
                  </a:cubicBezTo>
                  <a:cubicBezTo>
                    <a:pt x="837" y="730"/>
                    <a:pt x="810" y="742"/>
                    <a:pt x="783" y="754"/>
                  </a:cubicBezTo>
                  <a:cubicBezTo>
                    <a:pt x="729" y="779"/>
                    <a:pt x="674" y="797"/>
                    <a:pt x="618" y="816"/>
                  </a:cubicBezTo>
                  <a:cubicBezTo>
                    <a:pt x="591" y="825"/>
                    <a:pt x="563" y="830"/>
                    <a:pt x="537" y="838"/>
                  </a:cubicBezTo>
                  <a:cubicBezTo>
                    <a:pt x="510" y="845"/>
                    <a:pt x="483" y="852"/>
                    <a:pt x="457" y="856"/>
                  </a:cubicBezTo>
                  <a:cubicBezTo>
                    <a:pt x="431" y="860"/>
                    <a:pt x="405" y="865"/>
                    <a:pt x="380" y="869"/>
                  </a:cubicBezTo>
                  <a:cubicBezTo>
                    <a:pt x="355" y="873"/>
                    <a:pt x="331" y="874"/>
                    <a:pt x="308" y="877"/>
                  </a:cubicBezTo>
                  <a:cubicBezTo>
                    <a:pt x="284" y="879"/>
                    <a:pt x="262" y="881"/>
                    <a:pt x="240" y="882"/>
                  </a:cubicBezTo>
                  <a:cubicBezTo>
                    <a:pt x="217" y="883"/>
                    <a:pt x="195" y="883"/>
                    <a:pt x="174" y="883"/>
                  </a:cubicBezTo>
                  <a:cubicBezTo>
                    <a:pt x="153" y="883"/>
                    <a:pt x="133" y="882"/>
                    <a:pt x="115" y="882"/>
                  </a:cubicBezTo>
                  <a:cubicBezTo>
                    <a:pt x="101" y="882"/>
                    <a:pt x="87" y="881"/>
                    <a:pt x="75" y="881"/>
                  </a:cubicBezTo>
                  <a:cubicBezTo>
                    <a:pt x="27" y="879"/>
                    <a:pt x="0" y="877"/>
                    <a:pt x="0" y="877"/>
                  </a:cubicBezTo>
                  <a:lnTo>
                    <a:pt x="99" y="372"/>
                  </a:lnTo>
                  <a:close/>
                </a:path>
              </a:pathLst>
            </a:custGeom>
            <a:solidFill>
              <a:srgbClr val="3E1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Freeform 176">
              <a:extLst>
                <a:ext uri="{FF2B5EF4-FFF2-40B4-BE49-F238E27FC236}">
                  <a16:creationId xmlns:a16="http://schemas.microsoft.com/office/drawing/2014/main" id="{54872322-70C8-40D5-AD0C-A36EC1AE5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863" y="6146800"/>
              <a:ext cx="260350" cy="233363"/>
            </a:xfrm>
            <a:custGeom>
              <a:avLst/>
              <a:gdLst>
                <a:gd name="T0" fmla="*/ 90 w 164"/>
                <a:gd name="T1" fmla="*/ 147 h 147"/>
                <a:gd name="T2" fmla="*/ 0 w 164"/>
                <a:gd name="T3" fmla="*/ 10 h 147"/>
                <a:gd name="T4" fmla="*/ 164 w 164"/>
                <a:gd name="T5" fmla="*/ 0 h 147"/>
                <a:gd name="T6" fmla="*/ 90 w 164"/>
                <a:gd name="T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147">
                  <a:moveTo>
                    <a:pt x="90" y="147"/>
                  </a:moveTo>
                  <a:lnTo>
                    <a:pt x="0" y="10"/>
                  </a:lnTo>
                  <a:lnTo>
                    <a:pt x="164" y="0"/>
                  </a:lnTo>
                  <a:lnTo>
                    <a:pt x="90" y="147"/>
                  </a:lnTo>
                  <a:close/>
                </a:path>
              </a:pathLst>
            </a:custGeom>
            <a:solidFill>
              <a:srgbClr val="3E1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Freeform 178">
              <a:extLst>
                <a:ext uri="{FF2B5EF4-FFF2-40B4-BE49-F238E27FC236}">
                  <a16:creationId xmlns:a16="http://schemas.microsoft.com/office/drawing/2014/main" id="{50F659F1-D196-4404-B916-A9E9A2FA5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6113" y="5540375"/>
              <a:ext cx="257175" cy="242888"/>
            </a:xfrm>
            <a:custGeom>
              <a:avLst/>
              <a:gdLst>
                <a:gd name="T0" fmla="*/ 0 w 162"/>
                <a:gd name="T1" fmla="*/ 0 h 153"/>
                <a:gd name="T2" fmla="*/ 162 w 162"/>
                <a:gd name="T3" fmla="*/ 25 h 153"/>
                <a:gd name="T4" fmla="*/ 60 w 162"/>
                <a:gd name="T5" fmla="*/ 153 h 153"/>
                <a:gd name="T6" fmla="*/ 0 w 162"/>
                <a:gd name="T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53">
                  <a:moveTo>
                    <a:pt x="0" y="0"/>
                  </a:moveTo>
                  <a:lnTo>
                    <a:pt x="162" y="25"/>
                  </a:lnTo>
                  <a:lnTo>
                    <a:pt x="60" y="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B050"/>
                </a:solidFill>
              </a:endParaRPr>
            </a:p>
          </p:txBody>
        </p:sp>
        <p:sp>
          <p:nvSpPr>
            <p:cNvPr id="81" name="Freeform 177">
              <a:extLst>
                <a:ext uri="{FF2B5EF4-FFF2-40B4-BE49-F238E27FC236}">
                  <a16:creationId xmlns:a16="http://schemas.microsoft.com/office/drawing/2014/main" id="{7CBD2296-A67E-488E-89F8-A548C6B8D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0863" y="5586413"/>
              <a:ext cx="217488" cy="512763"/>
            </a:xfrm>
            <a:custGeom>
              <a:avLst/>
              <a:gdLst>
                <a:gd name="T0" fmla="*/ 862 w 862"/>
                <a:gd name="T1" fmla="*/ 429 h 2040"/>
                <a:gd name="T2" fmla="*/ 785 w 862"/>
                <a:gd name="T3" fmla="*/ 474 h 2040"/>
                <a:gd name="T4" fmla="*/ 744 w 862"/>
                <a:gd name="T5" fmla="*/ 498 h 2040"/>
                <a:gd name="T6" fmla="*/ 710 w 862"/>
                <a:gd name="T7" fmla="*/ 521 h 2040"/>
                <a:gd name="T8" fmla="*/ 671 w 862"/>
                <a:gd name="T9" fmla="*/ 546 h 2040"/>
                <a:gd name="T10" fmla="*/ 650 w 862"/>
                <a:gd name="T11" fmla="*/ 560 h 2040"/>
                <a:gd name="T12" fmla="*/ 628 w 862"/>
                <a:gd name="T13" fmla="*/ 580 h 2040"/>
                <a:gd name="T14" fmla="*/ 580 w 862"/>
                <a:gd name="T15" fmla="*/ 621 h 2040"/>
                <a:gd name="T16" fmla="*/ 554 w 862"/>
                <a:gd name="T17" fmla="*/ 644 h 2040"/>
                <a:gd name="T18" fmla="*/ 531 w 862"/>
                <a:gd name="T19" fmla="*/ 669 h 2040"/>
                <a:gd name="T20" fmla="*/ 481 w 862"/>
                <a:gd name="T21" fmla="*/ 723 h 2040"/>
                <a:gd name="T22" fmla="*/ 474 w 862"/>
                <a:gd name="T23" fmla="*/ 730 h 2040"/>
                <a:gd name="T24" fmla="*/ 471 w 862"/>
                <a:gd name="T25" fmla="*/ 734 h 2040"/>
                <a:gd name="T26" fmla="*/ 470 w 862"/>
                <a:gd name="T27" fmla="*/ 734 h 2040"/>
                <a:gd name="T28" fmla="*/ 473 w 862"/>
                <a:gd name="T29" fmla="*/ 729 h 2040"/>
                <a:gd name="T30" fmla="*/ 473 w 862"/>
                <a:gd name="T31" fmla="*/ 730 h 2040"/>
                <a:gd name="T32" fmla="*/ 471 w 862"/>
                <a:gd name="T33" fmla="*/ 732 h 2040"/>
                <a:gd name="T34" fmla="*/ 458 w 862"/>
                <a:gd name="T35" fmla="*/ 750 h 2040"/>
                <a:gd name="T36" fmla="*/ 431 w 862"/>
                <a:gd name="T37" fmla="*/ 786 h 2040"/>
                <a:gd name="T38" fmla="*/ 418 w 862"/>
                <a:gd name="T39" fmla="*/ 804 h 2040"/>
                <a:gd name="T40" fmla="*/ 407 w 862"/>
                <a:gd name="T41" fmla="*/ 820 h 2040"/>
                <a:gd name="T42" fmla="*/ 386 w 862"/>
                <a:gd name="T43" fmla="*/ 851 h 2040"/>
                <a:gd name="T44" fmla="*/ 344 w 862"/>
                <a:gd name="T45" fmla="*/ 921 h 2040"/>
                <a:gd name="T46" fmla="*/ 272 w 862"/>
                <a:gd name="T47" fmla="*/ 1078 h 2040"/>
                <a:gd name="T48" fmla="*/ 223 w 862"/>
                <a:gd name="T49" fmla="*/ 1247 h 2040"/>
                <a:gd name="T50" fmla="*/ 199 w 862"/>
                <a:gd name="T51" fmla="*/ 1420 h 2040"/>
                <a:gd name="T52" fmla="*/ 198 w 862"/>
                <a:gd name="T53" fmla="*/ 1586 h 2040"/>
                <a:gd name="T54" fmla="*/ 205 w 862"/>
                <a:gd name="T55" fmla="*/ 1663 h 2040"/>
                <a:gd name="T56" fmla="*/ 216 w 862"/>
                <a:gd name="T57" fmla="*/ 1735 h 2040"/>
                <a:gd name="T58" fmla="*/ 245 w 862"/>
                <a:gd name="T59" fmla="*/ 1862 h 2040"/>
                <a:gd name="T60" fmla="*/ 276 w 862"/>
                <a:gd name="T61" fmla="*/ 1958 h 2040"/>
                <a:gd name="T62" fmla="*/ 310 w 862"/>
                <a:gd name="T63" fmla="*/ 2040 h 2040"/>
                <a:gd name="T64" fmla="*/ 255 w 862"/>
                <a:gd name="T65" fmla="*/ 1968 h 2040"/>
                <a:gd name="T66" fmla="*/ 199 w 862"/>
                <a:gd name="T67" fmla="*/ 1881 h 2040"/>
                <a:gd name="T68" fmla="*/ 136 w 862"/>
                <a:gd name="T69" fmla="*/ 1761 h 2040"/>
                <a:gd name="T70" fmla="*/ 104 w 862"/>
                <a:gd name="T71" fmla="*/ 1689 h 2040"/>
                <a:gd name="T72" fmla="*/ 75 w 862"/>
                <a:gd name="T73" fmla="*/ 1610 h 2040"/>
                <a:gd name="T74" fmla="*/ 28 w 862"/>
                <a:gd name="T75" fmla="*/ 1432 h 2040"/>
                <a:gd name="T76" fmla="*/ 3 w 862"/>
                <a:gd name="T77" fmla="*/ 1232 h 2040"/>
                <a:gd name="T78" fmla="*/ 7 w 862"/>
                <a:gd name="T79" fmla="*/ 1022 h 2040"/>
                <a:gd name="T80" fmla="*/ 41 w 862"/>
                <a:gd name="T81" fmla="*/ 811 h 2040"/>
                <a:gd name="T82" fmla="*/ 71 w 862"/>
                <a:gd name="T83" fmla="*/ 706 h 2040"/>
                <a:gd name="T84" fmla="*/ 88 w 862"/>
                <a:gd name="T85" fmla="*/ 654 h 2040"/>
                <a:gd name="T86" fmla="*/ 97 w 862"/>
                <a:gd name="T87" fmla="*/ 628 h 2040"/>
                <a:gd name="T88" fmla="*/ 106 w 862"/>
                <a:gd name="T89" fmla="*/ 607 h 2040"/>
                <a:gd name="T90" fmla="*/ 122 w 862"/>
                <a:gd name="T91" fmla="*/ 565 h 2040"/>
                <a:gd name="T92" fmla="*/ 130 w 862"/>
                <a:gd name="T93" fmla="*/ 544 h 2040"/>
                <a:gd name="T94" fmla="*/ 145 w 862"/>
                <a:gd name="T95" fmla="*/ 516 h 2040"/>
                <a:gd name="T96" fmla="*/ 190 w 862"/>
                <a:gd name="T97" fmla="*/ 429 h 2040"/>
                <a:gd name="T98" fmla="*/ 212 w 862"/>
                <a:gd name="T99" fmla="*/ 387 h 2040"/>
                <a:gd name="T100" fmla="*/ 237 w 862"/>
                <a:gd name="T101" fmla="*/ 348 h 2040"/>
                <a:gd name="T102" fmla="*/ 287 w 862"/>
                <a:gd name="T103" fmla="*/ 275 h 2040"/>
                <a:gd name="T104" fmla="*/ 310 w 862"/>
                <a:gd name="T105" fmla="*/ 241 h 2040"/>
                <a:gd name="T106" fmla="*/ 337 w 862"/>
                <a:gd name="T107" fmla="*/ 208 h 2040"/>
                <a:gd name="T108" fmla="*/ 389 w 862"/>
                <a:gd name="T109" fmla="*/ 147 h 2040"/>
                <a:gd name="T110" fmla="*/ 435 w 862"/>
                <a:gd name="T111" fmla="*/ 96 h 2040"/>
                <a:gd name="T112" fmla="*/ 468 w 862"/>
                <a:gd name="T113" fmla="*/ 63 h 2040"/>
                <a:gd name="T114" fmla="*/ 531 w 862"/>
                <a:gd name="T115" fmla="*/ 0 h 2040"/>
                <a:gd name="T116" fmla="*/ 862 w 862"/>
                <a:gd name="T117" fmla="*/ 429 h 2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2" h="2040">
                  <a:moveTo>
                    <a:pt x="862" y="429"/>
                  </a:moveTo>
                  <a:cubicBezTo>
                    <a:pt x="862" y="429"/>
                    <a:pt x="834" y="446"/>
                    <a:pt x="785" y="474"/>
                  </a:cubicBezTo>
                  <a:cubicBezTo>
                    <a:pt x="772" y="481"/>
                    <a:pt x="759" y="489"/>
                    <a:pt x="744" y="498"/>
                  </a:cubicBezTo>
                  <a:cubicBezTo>
                    <a:pt x="730" y="506"/>
                    <a:pt x="722" y="512"/>
                    <a:pt x="710" y="521"/>
                  </a:cubicBezTo>
                  <a:cubicBezTo>
                    <a:pt x="698" y="529"/>
                    <a:pt x="685" y="537"/>
                    <a:pt x="671" y="546"/>
                  </a:cubicBezTo>
                  <a:cubicBezTo>
                    <a:pt x="664" y="551"/>
                    <a:pt x="657" y="556"/>
                    <a:pt x="650" y="560"/>
                  </a:cubicBezTo>
                  <a:cubicBezTo>
                    <a:pt x="643" y="567"/>
                    <a:pt x="635" y="573"/>
                    <a:pt x="628" y="580"/>
                  </a:cubicBezTo>
                  <a:cubicBezTo>
                    <a:pt x="612" y="593"/>
                    <a:pt x="596" y="607"/>
                    <a:pt x="580" y="621"/>
                  </a:cubicBezTo>
                  <a:cubicBezTo>
                    <a:pt x="571" y="629"/>
                    <a:pt x="562" y="636"/>
                    <a:pt x="554" y="644"/>
                  </a:cubicBezTo>
                  <a:cubicBezTo>
                    <a:pt x="547" y="652"/>
                    <a:pt x="539" y="661"/>
                    <a:pt x="531" y="669"/>
                  </a:cubicBezTo>
                  <a:cubicBezTo>
                    <a:pt x="515" y="687"/>
                    <a:pt x="498" y="705"/>
                    <a:pt x="481" y="723"/>
                  </a:cubicBezTo>
                  <a:lnTo>
                    <a:pt x="474" y="730"/>
                  </a:lnTo>
                  <a:lnTo>
                    <a:pt x="471" y="734"/>
                  </a:lnTo>
                  <a:lnTo>
                    <a:pt x="470" y="734"/>
                  </a:lnTo>
                  <a:cubicBezTo>
                    <a:pt x="467" y="740"/>
                    <a:pt x="474" y="727"/>
                    <a:pt x="473" y="729"/>
                  </a:cubicBezTo>
                  <a:lnTo>
                    <a:pt x="473" y="730"/>
                  </a:lnTo>
                  <a:lnTo>
                    <a:pt x="471" y="732"/>
                  </a:lnTo>
                  <a:lnTo>
                    <a:pt x="458" y="750"/>
                  </a:lnTo>
                  <a:cubicBezTo>
                    <a:pt x="449" y="762"/>
                    <a:pt x="440" y="774"/>
                    <a:pt x="431" y="786"/>
                  </a:cubicBezTo>
                  <a:lnTo>
                    <a:pt x="418" y="804"/>
                  </a:lnTo>
                  <a:cubicBezTo>
                    <a:pt x="413" y="811"/>
                    <a:pt x="411" y="815"/>
                    <a:pt x="407" y="820"/>
                  </a:cubicBezTo>
                  <a:cubicBezTo>
                    <a:pt x="400" y="831"/>
                    <a:pt x="393" y="841"/>
                    <a:pt x="386" y="851"/>
                  </a:cubicBezTo>
                  <a:cubicBezTo>
                    <a:pt x="371" y="871"/>
                    <a:pt x="358" y="897"/>
                    <a:pt x="344" y="921"/>
                  </a:cubicBezTo>
                  <a:cubicBezTo>
                    <a:pt x="317" y="971"/>
                    <a:pt x="293" y="1023"/>
                    <a:pt x="272" y="1078"/>
                  </a:cubicBezTo>
                  <a:cubicBezTo>
                    <a:pt x="251" y="1133"/>
                    <a:pt x="235" y="1190"/>
                    <a:pt x="223" y="1247"/>
                  </a:cubicBezTo>
                  <a:cubicBezTo>
                    <a:pt x="211" y="1305"/>
                    <a:pt x="203" y="1363"/>
                    <a:pt x="199" y="1420"/>
                  </a:cubicBezTo>
                  <a:cubicBezTo>
                    <a:pt x="195" y="1477"/>
                    <a:pt x="195" y="1533"/>
                    <a:pt x="198" y="1586"/>
                  </a:cubicBezTo>
                  <a:cubicBezTo>
                    <a:pt x="198" y="1612"/>
                    <a:pt x="203" y="1638"/>
                    <a:pt x="205" y="1663"/>
                  </a:cubicBezTo>
                  <a:cubicBezTo>
                    <a:pt x="207" y="1688"/>
                    <a:pt x="212" y="1712"/>
                    <a:pt x="216" y="1735"/>
                  </a:cubicBezTo>
                  <a:cubicBezTo>
                    <a:pt x="223" y="1782"/>
                    <a:pt x="235" y="1824"/>
                    <a:pt x="245" y="1862"/>
                  </a:cubicBezTo>
                  <a:cubicBezTo>
                    <a:pt x="256" y="1899"/>
                    <a:pt x="267" y="1931"/>
                    <a:pt x="276" y="1958"/>
                  </a:cubicBezTo>
                  <a:cubicBezTo>
                    <a:pt x="298" y="2010"/>
                    <a:pt x="310" y="2040"/>
                    <a:pt x="310" y="2040"/>
                  </a:cubicBezTo>
                  <a:cubicBezTo>
                    <a:pt x="310" y="2040"/>
                    <a:pt x="290" y="2014"/>
                    <a:pt x="255" y="1968"/>
                  </a:cubicBezTo>
                  <a:cubicBezTo>
                    <a:pt x="239" y="1945"/>
                    <a:pt x="220" y="1916"/>
                    <a:pt x="199" y="1881"/>
                  </a:cubicBezTo>
                  <a:cubicBezTo>
                    <a:pt x="179" y="1846"/>
                    <a:pt x="156" y="1807"/>
                    <a:pt x="136" y="1761"/>
                  </a:cubicBezTo>
                  <a:cubicBezTo>
                    <a:pt x="125" y="1739"/>
                    <a:pt x="113" y="1715"/>
                    <a:pt x="104" y="1689"/>
                  </a:cubicBezTo>
                  <a:cubicBezTo>
                    <a:pt x="95" y="1664"/>
                    <a:pt x="83" y="1638"/>
                    <a:pt x="75" y="1610"/>
                  </a:cubicBezTo>
                  <a:cubicBezTo>
                    <a:pt x="56" y="1555"/>
                    <a:pt x="40" y="1495"/>
                    <a:pt x="28" y="1432"/>
                  </a:cubicBezTo>
                  <a:cubicBezTo>
                    <a:pt x="16" y="1369"/>
                    <a:pt x="7" y="1302"/>
                    <a:pt x="3" y="1232"/>
                  </a:cubicBezTo>
                  <a:cubicBezTo>
                    <a:pt x="0" y="1163"/>
                    <a:pt x="0" y="1093"/>
                    <a:pt x="7" y="1022"/>
                  </a:cubicBezTo>
                  <a:cubicBezTo>
                    <a:pt x="13" y="951"/>
                    <a:pt x="25" y="880"/>
                    <a:pt x="41" y="811"/>
                  </a:cubicBezTo>
                  <a:cubicBezTo>
                    <a:pt x="50" y="776"/>
                    <a:pt x="58" y="742"/>
                    <a:pt x="71" y="706"/>
                  </a:cubicBezTo>
                  <a:cubicBezTo>
                    <a:pt x="77" y="689"/>
                    <a:pt x="83" y="671"/>
                    <a:pt x="88" y="654"/>
                  </a:cubicBezTo>
                  <a:lnTo>
                    <a:pt x="97" y="628"/>
                  </a:lnTo>
                  <a:lnTo>
                    <a:pt x="106" y="607"/>
                  </a:lnTo>
                  <a:cubicBezTo>
                    <a:pt x="111" y="593"/>
                    <a:pt x="117" y="579"/>
                    <a:pt x="122" y="565"/>
                  </a:cubicBezTo>
                  <a:lnTo>
                    <a:pt x="130" y="544"/>
                  </a:lnTo>
                  <a:lnTo>
                    <a:pt x="145" y="516"/>
                  </a:lnTo>
                  <a:cubicBezTo>
                    <a:pt x="160" y="487"/>
                    <a:pt x="175" y="458"/>
                    <a:pt x="190" y="429"/>
                  </a:cubicBezTo>
                  <a:cubicBezTo>
                    <a:pt x="197" y="415"/>
                    <a:pt x="204" y="401"/>
                    <a:pt x="212" y="387"/>
                  </a:cubicBezTo>
                  <a:cubicBezTo>
                    <a:pt x="219" y="374"/>
                    <a:pt x="228" y="361"/>
                    <a:pt x="237" y="348"/>
                  </a:cubicBezTo>
                  <a:cubicBezTo>
                    <a:pt x="254" y="323"/>
                    <a:pt x="270" y="299"/>
                    <a:pt x="287" y="275"/>
                  </a:cubicBezTo>
                  <a:cubicBezTo>
                    <a:pt x="295" y="263"/>
                    <a:pt x="302" y="252"/>
                    <a:pt x="310" y="241"/>
                  </a:cubicBezTo>
                  <a:cubicBezTo>
                    <a:pt x="319" y="229"/>
                    <a:pt x="329" y="218"/>
                    <a:pt x="337" y="208"/>
                  </a:cubicBezTo>
                  <a:cubicBezTo>
                    <a:pt x="356" y="187"/>
                    <a:pt x="373" y="166"/>
                    <a:pt x="389" y="147"/>
                  </a:cubicBezTo>
                  <a:cubicBezTo>
                    <a:pt x="405" y="129"/>
                    <a:pt x="423" y="109"/>
                    <a:pt x="435" y="96"/>
                  </a:cubicBezTo>
                  <a:cubicBezTo>
                    <a:pt x="447" y="84"/>
                    <a:pt x="458" y="73"/>
                    <a:pt x="468" y="63"/>
                  </a:cubicBezTo>
                  <a:cubicBezTo>
                    <a:pt x="508" y="23"/>
                    <a:pt x="531" y="0"/>
                    <a:pt x="531" y="0"/>
                  </a:cubicBezTo>
                  <a:lnTo>
                    <a:pt x="862" y="429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B050"/>
                </a:solidFill>
              </a:endParaRPr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E47B9ED4-459E-4A65-95FC-4BFA19EF3FCA}"/>
              </a:ext>
            </a:extLst>
          </p:cNvPr>
          <p:cNvSpPr txBox="1"/>
          <p:nvPr/>
        </p:nvSpPr>
        <p:spPr>
          <a:xfrm>
            <a:off x="5954243" y="1839763"/>
            <a:ext cx="569387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0C02FA4-321C-4C27-BB2E-D32FD2E3CBBD}"/>
              </a:ext>
            </a:extLst>
          </p:cNvPr>
          <p:cNvSpPr txBox="1"/>
          <p:nvPr/>
        </p:nvSpPr>
        <p:spPr>
          <a:xfrm>
            <a:off x="3983185" y="3872186"/>
            <a:ext cx="569387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FF56988-4C12-4457-91F0-0280ED4E7C7B}"/>
              </a:ext>
            </a:extLst>
          </p:cNvPr>
          <p:cNvSpPr txBox="1"/>
          <p:nvPr/>
        </p:nvSpPr>
        <p:spPr>
          <a:xfrm>
            <a:off x="3555125" y="836698"/>
            <a:ext cx="569387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914399" y="34896"/>
            <a:ext cx="7886395" cy="40011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000" b="1" spc="-35" dirty="0" smtClean="0"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Публичные нормативные обязательства</a:t>
            </a:r>
            <a:endParaRPr lang="en-US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5" y="89112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4" descr="https://i.gifer.com/H0bB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4" y="-23263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组合 47"/>
          <p:cNvGrpSpPr/>
          <p:nvPr/>
        </p:nvGrpSpPr>
        <p:grpSpPr>
          <a:xfrm>
            <a:off x="0" y="991193"/>
            <a:ext cx="3390864" cy="2866432"/>
            <a:chOff x="4244571" y="1448391"/>
            <a:chExt cx="3843192" cy="4172113"/>
          </a:xfrm>
        </p:grpSpPr>
        <p:sp>
          <p:nvSpPr>
            <p:cNvPr id="23" name="Oval 65"/>
            <p:cNvSpPr>
              <a:spLocks noChangeArrowheads="1"/>
            </p:cNvSpPr>
            <p:nvPr/>
          </p:nvSpPr>
          <p:spPr bwMode="auto">
            <a:xfrm>
              <a:off x="5635228" y="5491962"/>
              <a:ext cx="2452535" cy="128542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grpSp>
          <p:nvGrpSpPr>
            <p:cNvPr id="24" name="组合 49"/>
            <p:cNvGrpSpPr/>
            <p:nvPr/>
          </p:nvGrpSpPr>
          <p:grpSpPr>
            <a:xfrm>
              <a:off x="6135901" y="3324304"/>
              <a:ext cx="1396097" cy="2254389"/>
              <a:chOff x="6004553" y="2863639"/>
              <a:chExt cx="1749346" cy="2824804"/>
            </a:xfrm>
          </p:grpSpPr>
          <p:grpSp>
            <p:nvGrpSpPr>
              <p:cNvPr id="28" name="组合 53"/>
              <p:cNvGrpSpPr/>
              <p:nvPr/>
            </p:nvGrpSpPr>
            <p:grpSpPr>
              <a:xfrm>
                <a:off x="6004553" y="2863639"/>
                <a:ext cx="1749346" cy="2824804"/>
                <a:chOff x="5731953" y="1748176"/>
                <a:chExt cx="2027064" cy="3507477"/>
              </a:xfrm>
            </p:grpSpPr>
            <p:sp>
              <p:nvSpPr>
                <p:cNvPr id="30" name="圆角矩形 55"/>
                <p:cNvSpPr/>
                <p:nvPr/>
              </p:nvSpPr>
              <p:spPr>
                <a:xfrm>
                  <a:off x="5731953" y="1748176"/>
                  <a:ext cx="2027064" cy="3507477"/>
                </a:xfrm>
                <a:prstGeom prst="roundRect">
                  <a:avLst>
                    <a:gd name="adj" fmla="val 6869"/>
                  </a:avLst>
                </a:prstGeom>
                <a:solidFill>
                  <a:schemeClr val="tx1"/>
                </a:solidFill>
                <a:ln w="25400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31" name="矩形 56"/>
                <p:cNvSpPr/>
                <p:nvPr/>
              </p:nvSpPr>
              <p:spPr>
                <a:xfrm>
                  <a:off x="5850732" y="1995898"/>
                  <a:ext cx="1815134" cy="2911628"/>
                </a:xfrm>
                <a:prstGeom prst="rect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29" name="椭圆 54"/>
              <p:cNvSpPr/>
              <p:nvPr/>
            </p:nvSpPr>
            <p:spPr>
              <a:xfrm>
                <a:off x="6867748" y="5408083"/>
                <a:ext cx="108012" cy="10801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25" name="椭圆形标注 50"/>
            <p:cNvSpPr/>
            <p:nvPr/>
          </p:nvSpPr>
          <p:spPr>
            <a:xfrm>
              <a:off x="4244573" y="1556792"/>
              <a:ext cx="2667930" cy="2153498"/>
            </a:xfrm>
            <a:prstGeom prst="wedgeEllipseCallout">
              <a:avLst>
                <a:gd name="adj1" fmla="val 41712"/>
                <a:gd name="adj2" fmla="val 64331"/>
              </a:avLst>
            </a:prstGeom>
            <a:solidFill>
              <a:schemeClr val="accent6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6" name="椭圆形标注 9"/>
            <p:cNvSpPr/>
            <p:nvPr/>
          </p:nvSpPr>
          <p:spPr>
            <a:xfrm>
              <a:off x="4244571" y="1448391"/>
              <a:ext cx="2632469" cy="1477681"/>
            </a:xfrm>
            <a:custGeom>
              <a:avLst/>
              <a:gdLst/>
              <a:ahLst/>
              <a:cxnLst/>
              <a:rect l="l" t="t" r="r" b="b"/>
              <a:pathLst>
                <a:path w="2737697" h="1381982">
                  <a:moveTo>
                    <a:pt x="1448596" y="1104"/>
                  </a:moveTo>
                  <a:cubicBezTo>
                    <a:pt x="1726769" y="10888"/>
                    <a:pt x="2001156" y="85625"/>
                    <a:pt x="2232168" y="223923"/>
                  </a:cubicBezTo>
                  <a:cubicBezTo>
                    <a:pt x="2502166" y="385560"/>
                    <a:pt x="2672326" y="607030"/>
                    <a:pt x="2737697" y="844235"/>
                  </a:cubicBezTo>
                  <a:cubicBezTo>
                    <a:pt x="2659722" y="634457"/>
                    <a:pt x="2497779" y="441072"/>
                    <a:pt x="2255336" y="295931"/>
                  </a:cubicBezTo>
                  <a:cubicBezTo>
                    <a:pt x="1793311" y="19334"/>
                    <a:pt x="1157790" y="-3017"/>
                    <a:pt x="665472" y="240015"/>
                  </a:cubicBezTo>
                  <a:cubicBezTo>
                    <a:pt x="153645" y="492679"/>
                    <a:pt x="-65994" y="956580"/>
                    <a:pt x="57113" y="1381982"/>
                  </a:cubicBezTo>
                  <a:cubicBezTo>
                    <a:pt x="-113089" y="937763"/>
                    <a:pt x="101507" y="434972"/>
                    <a:pt x="642304" y="168007"/>
                  </a:cubicBezTo>
                  <a:cubicBezTo>
                    <a:pt x="888463" y="46491"/>
                    <a:pt x="1170423" y="-8679"/>
                    <a:pt x="1448596" y="1104"/>
                  </a:cubicBezTo>
                  <a:close/>
                </a:path>
              </a:pathLst>
            </a:custGeom>
            <a:solidFill>
              <a:srgbClr val="FFC000"/>
            </a:solidFill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0" y="1132395"/>
            <a:ext cx="249555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Компенсации части </a:t>
            </a:r>
          </a:p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родительской платы </a:t>
            </a:r>
          </a:p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содержание ребенка в образовательных </a:t>
            </a: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организациях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33689" y="2710209"/>
            <a:ext cx="15237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2024-1872,2</a:t>
            </a:r>
          </a:p>
          <a:p>
            <a:r>
              <a:rPr lang="ru-RU" b="1" dirty="0"/>
              <a:t>2025-1872,2</a:t>
            </a:r>
          </a:p>
          <a:p>
            <a:r>
              <a:rPr lang="ru-RU" b="1" dirty="0"/>
              <a:t>2026-1872,2</a:t>
            </a:r>
          </a:p>
        </p:txBody>
      </p:sp>
      <p:grpSp>
        <p:nvGrpSpPr>
          <p:cNvPr id="34" name="组合 57"/>
          <p:cNvGrpSpPr/>
          <p:nvPr/>
        </p:nvGrpSpPr>
        <p:grpSpPr>
          <a:xfrm>
            <a:off x="6177024" y="658988"/>
            <a:ext cx="2907982" cy="2367874"/>
            <a:chOff x="4266443" y="1371187"/>
            <a:chExt cx="3265555" cy="4174672"/>
          </a:xfrm>
          <a:solidFill>
            <a:srgbClr val="FFFF00"/>
          </a:solidFill>
        </p:grpSpPr>
        <p:grpSp>
          <p:nvGrpSpPr>
            <p:cNvPr id="36" name="组合 59"/>
            <p:cNvGrpSpPr/>
            <p:nvPr/>
          </p:nvGrpSpPr>
          <p:grpSpPr>
            <a:xfrm>
              <a:off x="6192955" y="3324302"/>
              <a:ext cx="1339043" cy="2221557"/>
              <a:chOff x="6076016" y="2863627"/>
              <a:chExt cx="1677848" cy="2783656"/>
            </a:xfrm>
            <a:grpFill/>
          </p:grpSpPr>
          <p:grpSp>
            <p:nvGrpSpPr>
              <p:cNvPr id="40" name="组合 63"/>
              <p:cNvGrpSpPr/>
              <p:nvPr/>
            </p:nvGrpSpPr>
            <p:grpSpPr>
              <a:xfrm>
                <a:off x="6076016" y="2863627"/>
                <a:ext cx="1677848" cy="2783656"/>
                <a:chOff x="5814764" y="1748160"/>
                <a:chExt cx="1944216" cy="3456384"/>
              </a:xfrm>
              <a:grpFill/>
            </p:grpSpPr>
            <p:sp>
              <p:nvSpPr>
                <p:cNvPr id="42" name="圆角矩形 65"/>
                <p:cNvSpPr/>
                <p:nvPr/>
              </p:nvSpPr>
              <p:spPr>
                <a:xfrm>
                  <a:off x="5814764" y="1748160"/>
                  <a:ext cx="1944216" cy="3456384"/>
                </a:xfrm>
                <a:prstGeom prst="roundRect">
                  <a:avLst>
                    <a:gd name="adj" fmla="val 6869"/>
                  </a:avLst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25400" cap="flat" cmpd="sng" algn="ctr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43" name="矩形 66"/>
                <p:cNvSpPr/>
                <p:nvPr/>
              </p:nvSpPr>
              <p:spPr>
                <a:xfrm>
                  <a:off x="5952852" y="1916832"/>
                  <a:ext cx="1656184" cy="288032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5400" cap="flat" cmpd="sng" algn="ctr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41" name="椭圆 64"/>
              <p:cNvSpPr/>
              <p:nvPr/>
            </p:nvSpPr>
            <p:spPr>
              <a:xfrm>
                <a:off x="6867748" y="5408083"/>
                <a:ext cx="108012" cy="108012"/>
              </a:xfrm>
              <a:prstGeom prst="ellipse">
                <a:avLst/>
              </a:prstGeom>
              <a:grpFill/>
              <a:ln w="2540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37" name="椭圆形标注 60"/>
            <p:cNvSpPr/>
            <p:nvPr/>
          </p:nvSpPr>
          <p:spPr>
            <a:xfrm>
              <a:off x="4266443" y="1371187"/>
              <a:ext cx="2646063" cy="2339104"/>
            </a:xfrm>
            <a:prstGeom prst="wedgeEllipseCallout">
              <a:avLst>
                <a:gd name="adj1" fmla="val 41712"/>
                <a:gd name="adj2" fmla="val 64331"/>
              </a:avLst>
            </a:prstGeom>
            <a:solidFill>
              <a:srgbClr val="FF99CC"/>
            </a:solidFill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8" name="椭圆形标注 9"/>
            <p:cNvSpPr/>
            <p:nvPr/>
          </p:nvSpPr>
          <p:spPr>
            <a:xfrm>
              <a:off x="4399454" y="1691799"/>
              <a:ext cx="2509328" cy="1215469"/>
            </a:xfrm>
            <a:custGeom>
              <a:avLst/>
              <a:gdLst/>
              <a:ahLst/>
              <a:cxnLst/>
              <a:rect l="l" t="t" r="r" b="b"/>
              <a:pathLst>
                <a:path w="2737697" h="1381982">
                  <a:moveTo>
                    <a:pt x="1448596" y="1104"/>
                  </a:moveTo>
                  <a:cubicBezTo>
                    <a:pt x="1726769" y="10888"/>
                    <a:pt x="2001156" y="85625"/>
                    <a:pt x="2232168" y="223923"/>
                  </a:cubicBezTo>
                  <a:cubicBezTo>
                    <a:pt x="2502166" y="385560"/>
                    <a:pt x="2672326" y="607030"/>
                    <a:pt x="2737697" y="844235"/>
                  </a:cubicBezTo>
                  <a:cubicBezTo>
                    <a:pt x="2659722" y="634457"/>
                    <a:pt x="2497779" y="441072"/>
                    <a:pt x="2255336" y="295931"/>
                  </a:cubicBezTo>
                  <a:cubicBezTo>
                    <a:pt x="1793311" y="19334"/>
                    <a:pt x="1157790" y="-3017"/>
                    <a:pt x="665472" y="240015"/>
                  </a:cubicBezTo>
                  <a:cubicBezTo>
                    <a:pt x="153645" y="492679"/>
                    <a:pt x="-65994" y="956580"/>
                    <a:pt x="57113" y="1381982"/>
                  </a:cubicBezTo>
                  <a:cubicBezTo>
                    <a:pt x="-113089" y="937763"/>
                    <a:pt x="101507" y="434972"/>
                    <a:pt x="642304" y="168007"/>
                  </a:cubicBezTo>
                  <a:cubicBezTo>
                    <a:pt x="888463" y="46491"/>
                    <a:pt x="1170423" y="-8679"/>
                    <a:pt x="1448596" y="1104"/>
                  </a:cubicBezTo>
                  <a:close/>
                </a:path>
              </a:pathLst>
            </a:custGeom>
            <a:grp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6402134" y="1016574"/>
            <a:ext cx="19849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Доплаты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пенсиям муниципальных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служащих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9C57C3C-1F97-4F60-8FD5-B4D009E78508}"/>
              </a:ext>
            </a:extLst>
          </p:cNvPr>
          <p:cNvSpPr txBox="1"/>
          <p:nvPr/>
        </p:nvSpPr>
        <p:spPr>
          <a:xfrm>
            <a:off x="7987135" y="2134757"/>
            <a:ext cx="105189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2024 - 1420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2025 - 1500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2026 - 1500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7" name="组合 57"/>
          <p:cNvGrpSpPr/>
          <p:nvPr/>
        </p:nvGrpSpPr>
        <p:grpSpPr>
          <a:xfrm>
            <a:off x="5890395" y="2710209"/>
            <a:ext cx="3253605" cy="2410213"/>
            <a:chOff x="4266443" y="1371187"/>
            <a:chExt cx="3821320" cy="4249317"/>
          </a:xfrm>
        </p:grpSpPr>
        <p:sp>
          <p:nvSpPr>
            <p:cNvPr id="48" name="Oval 65"/>
            <p:cNvSpPr>
              <a:spLocks noChangeArrowheads="1"/>
            </p:cNvSpPr>
            <p:nvPr/>
          </p:nvSpPr>
          <p:spPr bwMode="auto">
            <a:xfrm>
              <a:off x="5635228" y="5491962"/>
              <a:ext cx="2452535" cy="128542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accent4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grpSp>
          <p:nvGrpSpPr>
            <p:cNvPr id="49" name="组合 59"/>
            <p:cNvGrpSpPr/>
            <p:nvPr/>
          </p:nvGrpSpPr>
          <p:grpSpPr>
            <a:xfrm>
              <a:off x="6192957" y="3324302"/>
              <a:ext cx="1339043" cy="2221557"/>
              <a:chOff x="6076019" y="2863627"/>
              <a:chExt cx="1677848" cy="2783656"/>
            </a:xfrm>
          </p:grpSpPr>
          <p:grpSp>
            <p:nvGrpSpPr>
              <p:cNvPr id="53" name="组合 63"/>
              <p:cNvGrpSpPr/>
              <p:nvPr/>
            </p:nvGrpSpPr>
            <p:grpSpPr>
              <a:xfrm>
                <a:off x="6076019" y="2863627"/>
                <a:ext cx="1677848" cy="2783656"/>
                <a:chOff x="5814767" y="1748160"/>
                <a:chExt cx="1944216" cy="3456384"/>
              </a:xfrm>
            </p:grpSpPr>
            <p:sp>
              <p:nvSpPr>
                <p:cNvPr id="55" name="圆角矩形 65"/>
                <p:cNvSpPr/>
                <p:nvPr/>
              </p:nvSpPr>
              <p:spPr>
                <a:xfrm>
                  <a:off x="5814767" y="1748160"/>
                  <a:ext cx="1944216" cy="3456384"/>
                </a:xfrm>
                <a:prstGeom prst="roundRect">
                  <a:avLst>
                    <a:gd name="adj" fmla="val 6869"/>
                  </a:avLst>
                </a:prstGeom>
                <a:solidFill>
                  <a:schemeClr val="tx1"/>
                </a:solidFill>
                <a:ln w="25400" cap="flat" cmpd="sng" algn="ctr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56" name="矩形 66"/>
                <p:cNvSpPr/>
                <p:nvPr/>
              </p:nvSpPr>
              <p:spPr>
                <a:xfrm>
                  <a:off x="5952852" y="1916832"/>
                  <a:ext cx="1656184" cy="2880320"/>
                </a:xfrm>
                <a:prstGeom prst="rect">
                  <a:avLst/>
                </a:prstGeom>
                <a:solidFill>
                  <a:sysClr val="window" lastClr="FFFFFF"/>
                </a:solidFill>
                <a:ln w="25400" cap="flat" cmpd="sng" algn="ctr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zh-CN" sz="1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rPr>
                    <a:t>2</a:t>
                  </a: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54" name="椭圆 64"/>
              <p:cNvSpPr/>
              <p:nvPr/>
            </p:nvSpPr>
            <p:spPr>
              <a:xfrm>
                <a:off x="6867748" y="5408083"/>
                <a:ext cx="108012" cy="10801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0" name="椭圆形标注 60"/>
            <p:cNvSpPr/>
            <p:nvPr/>
          </p:nvSpPr>
          <p:spPr>
            <a:xfrm>
              <a:off x="4266443" y="1371187"/>
              <a:ext cx="2646063" cy="2339104"/>
            </a:xfrm>
            <a:prstGeom prst="wedgeEllipseCallout">
              <a:avLst>
                <a:gd name="adj1" fmla="val 41712"/>
                <a:gd name="adj2" fmla="val 64331"/>
              </a:avLst>
            </a:prstGeom>
            <a:solidFill>
              <a:srgbClr val="CC99FF"/>
            </a:solidFill>
            <a:ln w="2540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1" name="椭圆形标注 9"/>
            <p:cNvSpPr/>
            <p:nvPr/>
          </p:nvSpPr>
          <p:spPr>
            <a:xfrm>
              <a:off x="4399454" y="1691799"/>
              <a:ext cx="2509328" cy="1215469"/>
            </a:xfrm>
            <a:custGeom>
              <a:avLst/>
              <a:gdLst/>
              <a:ahLst/>
              <a:cxnLst/>
              <a:rect l="l" t="t" r="r" b="b"/>
              <a:pathLst>
                <a:path w="2737697" h="1381982">
                  <a:moveTo>
                    <a:pt x="1448596" y="1104"/>
                  </a:moveTo>
                  <a:cubicBezTo>
                    <a:pt x="1726769" y="10888"/>
                    <a:pt x="2001156" y="85625"/>
                    <a:pt x="2232168" y="223923"/>
                  </a:cubicBezTo>
                  <a:cubicBezTo>
                    <a:pt x="2502166" y="385560"/>
                    <a:pt x="2672326" y="607030"/>
                    <a:pt x="2737697" y="844235"/>
                  </a:cubicBezTo>
                  <a:cubicBezTo>
                    <a:pt x="2659722" y="634457"/>
                    <a:pt x="2497779" y="441072"/>
                    <a:pt x="2255336" y="295931"/>
                  </a:cubicBezTo>
                  <a:cubicBezTo>
                    <a:pt x="1793311" y="19334"/>
                    <a:pt x="1157790" y="-3017"/>
                    <a:pt x="665472" y="240015"/>
                  </a:cubicBezTo>
                  <a:cubicBezTo>
                    <a:pt x="153645" y="492679"/>
                    <a:pt x="-65994" y="956580"/>
                    <a:pt x="57113" y="1381982"/>
                  </a:cubicBezTo>
                  <a:cubicBezTo>
                    <a:pt x="-113089" y="937763"/>
                    <a:pt x="101507" y="434972"/>
                    <a:pt x="642304" y="168007"/>
                  </a:cubicBezTo>
                  <a:cubicBezTo>
                    <a:pt x="888463" y="46491"/>
                    <a:pt x="1170423" y="-8679"/>
                    <a:pt x="1448596" y="1104"/>
                  </a:cubicBezTo>
                  <a:close/>
                </a:path>
              </a:pathLst>
            </a:custGeom>
            <a:solidFill>
              <a:srgbClr val="FFC000"/>
            </a:solidFill>
            <a:ln w="2540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5819144" y="2909042"/>
            <a:ext cx="256795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Ежемесячная выплата </a:t>
            </a:r>
          </a:p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 лицам, удостоенным </a:t>
            </a:r>
          </a:p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звания «Почетный</a:t>
            </a:r>
          </a:p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 гражданин Грачевского района»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9C57C3C-1F97-4F60-8FD5-B4D009E78508}"/>
              </a:ext>
            </a:extLst>
          </p:cNvPr>
          <p:cNvSpPr txBox="1"/>
          <p:nvPr/>
        </p:nvSpPr>
        <p:spPr>
          <a:xfrm>
            <a:off x="7482479" y="4155408"/>
            <a:ext cx="13153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2024 - 72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2025 - 72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2026 - 72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040735" y="584069"/>
            <a:ext cx="9412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>
                <a:solidFill>
                  <a:schemeClr val="accent3">
                    <a:lumMod val="75000"/>
                  </a:schemeClr>
                </a:solidFill>
              </a:rPr>
              <a:t>т</a:t>
            </a:r>
            <a:r>
              <a:rPr lang="ru-RU" sz="1200" b="1" i="1" dirty="0" smtClean="0">
                <a:solidFill>
                  <a:schemeClr val="accent3">
                    <a:lumMod val="75000"/>
                  </a:schemeClr>
                </a:solidFill>
              </a:rPr>
              <a:t>ыс. руб.</a:t>
            </a:r>
            <a:endParaRPr lang="ru-RU" sz="12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51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96" grpId="0"/>
      <p:bldP spid="3" grpId="0"/>
      <p:bldP spid="4" grpId="0"/>
      <p:bldP spid="5" grpId="0"/>
      <p:bldP spid="46" grpId="0"/>
      <p:bldP spid="6" grpId="0"/>
      <p:bldP spid="58" grpId="0"/>
      <p:bldP spid="5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泪滴形 33"/>
          <p:cNvSpPr/>
          <p:nvPr/>
        </p:nvSpPr>
        <p:spPr>
          <a:xfrm rot="20346050" flipH="1">
            <a:off x="7312483" y="869382"/>
            <a:ext cx="1251895" cy="754573"/>
          </a:xfrm>
          <a:prstGeom prst="teardrop">
            <a:avLst>
              <a:gd name="adj" fmla="val 182429"/>
            </a:avLst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FBB943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椭圆 31"/>
          <p:cNvSpPr/>
          <p:nvPr/>
        </p:nvSpPr>
        <p:spPr>
          <a:xfrm>
            <a:off x="4573850" y="927674"/>
            <a:ext cx="3043842" cy="21030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38100" cap="flat" cmpd="sng" algn="ctr">
            <a:solidFill>
              <a:srgbClr val="FBB943"/>
            </a:solidFill>
            <a:prstDash val="solid"/>
          </a:ln>
          <a:effectLst>
            <a:outerShdw dist="114300" dir="8100000" algn="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1" name="组合 43"/>
          <p:cNvGrpSpPr/>
          <p:nvPr/>
        </p:nvGrpSpPr>
        <p:grpSpPr>
          <a:xfrm>
            <a:off x="93405" y="930393"/>
            <a:ext cx="3989316" cy="2062141"/>
            <a:chOff x="420893" y="1556792"/>
            <a:chExt cx="4151107" cy="3128003"/>
          </a:xfrm>
        </p:grpSpPr>
        <p:sp>
          <p:nvSpPr>
            <p:cNvPr id="22" name="椭圆 44"/>
            <p:cNvSpPr/>
            <p:nvPr/>
          </p:nvSpPr>
          <p:spPr>
            <a:xfrm>
              <a:off x="1443997" y="1556792"/>
              <a:ext cx="3128003" cy="312800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8100" cap="flat" cmpd="sng" algn="ctr">
              <a:solidFill>
                <a:srgbClr val="C2976C"/>
              </a:solidFill>
              <a:prstDash val="solid"/>
            </a:ln>
            <a:effectLst>
              <a:outerShdw dist="152400" dir="8100000" algn="tr" rotWithShape="0">
                <a:prstClr val="black">
                  <a:alpha val="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椭圆 45"/>
            <p:cNvSpPr/>
            <p:nvPr/>
          </p:nvSpPr>
          <p:spPr>
            <a:xfrm>
              <a:off x="1769831" y="1687125"/>
              <a:ext cx="2606668" cy="2867337"/>
            </a:xfrm>
            <a:prstGeom prst="ellipse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C2976C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泪滴形 46"/>
            <p:cNvSpPr/>
            <p:nvPr/>
          </p:nvSpPr>
          <p:spPr>
            <a:xfrm rot="1082735">
              <a:off x="420893" y="1594902"/>
              <a:ext cx="1303335" cy="1216445"/>
            </a:xfrm>
            <a:prstGeom prst="teardrop">
              <a:avLst>
                <a:gd name="adj" fmla="val 182429"/>
              </a:avLst>
            </a:prstGeom>
            <a:solidFill>
              <a:srgbClr val="EDE4CF"/>
            </a:solidFill>
            <a:ln w="38100" cap="flat" cmpd="sng" algn="ctr">
              <a:solidFill>
                <a:srgbClr val="C2976C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flipH="1">
              <a:off x="713337" y="1991202"/>
              <a:ext cx="942247" cy="831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B07D4A"/>
                  </a:solidFill>
                  <a:effectLst/>
                  <a:uLnTx/>
                  <a:uFillTx/>
                  <a:latin typeface="Arial Narrow" pitchFamily="34" charset="0"/>
                  <a:ea typeface="微软雅黑" pitchFamily="34" charset="-122"/>
                  <a:cs typeface="Times New Roman" pitchFamily="18" charset="0"/>
                </a:rPr>
                <a:t>01</a:t>
              </a:r>
              <a:endParaRPr kumimoji="0" lang="zh-CN" altLang="en-US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B07D4A"/>
                </a:solidFill>
                <a:effectLst/>
                <a:uLnTx/>
                <a:uFillTx/>
                <a:latin typeface="Arial Narrow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019176" y="195486"/>
            <a:ext cx="77247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-35" dirty="0" smtClean="0"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Инициативное бюджетирование</a:t>
            </a:r>
            <a:endParaRPr lang="en-US" sz="25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99" y="154192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4" descr="https://i.gifer.com/H0bB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65" y="0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 Box 22"/>
          <p:cNvSpPr txBox="1">
            <a:spLocks noChangeArrowheads="1"/>
          </p:cNvSpPr>
          <p:nvPr/>
        </p:nvSpPr>
        <p:spPr bwMode="auto">
          <a:xfrm>
            <a:off x="1265698" y="1230235"/>
            <a:ext cx="2897575" cy="167294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prstTxWarp prst="textCanDown">
              <a:avLst/>
            </a:prstTxWarp>
            <a:spAutoFit/>
          </a:bodyPr>
          <a:lstStyle/>
          <a:p>
            <a:pPr lvl="0"/>
            <a:r>
              <a:rPr lang="ru-RU" sz="105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2024 год </a:t>
            </a:r>
          </a:p>
          <a:p>
            <a:pPr lvl="0"/>
            <a:r>
              <a:rPr lang="ru-RU" sz="105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Народный бюджет</a:t>
            </a:r>
          </a:p>
          <a:p>
            <a:pPr lvl="0"/>
            <a:r>
              <a:rPr lang="ru-RU" sz="105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100,0</a:t>
            </a:r>
            <a:endParaRPr lang="ru-RU" sz="105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altLang="zh-CN" sz="1050" b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63273" y="3363885"/>
            <a:ext cx="26823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За </a:t>
            </a:r>
            <a:r>
              <a:rPr lang="ru-RU" sz="1200" b="1" dirty="0">
                <a:solidFill>
                  <a:srgbClr val="00206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счет средств бюджета 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 муниципального образования Грачевский район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в 2023 году </a:t>
            </a:r>
            <a:r>
              <a:rPr lang="ru-RU" sz="1200" b="1" dirty="0" smtClean="0">
                <a:solidFill>
                  <a:srgbClr val="00206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реализовано 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   3 инициативных проекта</a:t>
            </a:r>
            <a:endParaRPr lang="ru-RU" sz="1200" b="1" dirty="0">
              <a:solidFill>
                <a:srgbClr val="00206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81755" y="534630"/>
            <a:ext cx="10663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chemeClr val="accent3">
                    <a:lumMod val="75000"/>
                  </a:schemeClr>
                </a:solidFill>
              </a:rPr>
              <a:t>тыс. руб.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2" y="3013977"/>
            <a:ext cx="1890491" cy="1425350"/>
          </a:xfrm>
          <a:prstGeom prst="rect">
            <a:avLst/>
          </a:prstGeom>
          <a:scene3d>
            <a:camera prst="perspectiveRight"/>
            <a:lightRig rig="threePt" dir="t"/>
          </a:scene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t="29744" r="394"/>
          <a:stretch/>
        </p:blipFill>
        <p:spPr>
          <a:xfrm>
            <a:off x="2190203" y="3300594"/>
            <a:ext cx="1832973" cy="12636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</p:pic>
      <p:sp>
        <p:nvSpPr>
          <p:cNvPr id="9" name="Прямоугольник 8"/>
          <p:cNvSpPr/>
          <p:nvPr/>
        </p:nvSpPr>
        <p:spPr>
          <a:xfrm>
            <a:off x="211666" y="4508058"/>
            <a:ext cx="3676880" cy="3426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Down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Установлены детские площадки в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с.Абрышкино и с.Верхнеигнашкино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6904" y="3173820"/>
            <a:ext cx="1779905" cy="1931447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sp>
        <p:nvSpPr>
          <p:cNvPr id="19" name="Rectangle 34"/>
          <p:cNvSpPr/>
          <p:nvPr/>
        </p:nvSpPr>
        <p:spPr>
          <a:xfrm>
            <a:off x="84265" y="718192"/>
            <a:ext cx="774546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700" b="0" i="0" u="none" strike="noStrike" kern="0" cap="none" spc="0" normalizeH="0" baseline="0" noProof="0" dirty="0">
              <a:ln>
                <a:noFill/>
              </a:ln>
              <a:solidFill>
                <a:srgbClr val="34BA89"/>
              </a:solidFill>
              <a:effectLst/>
              <a:uLnTx/>
              <a:uFillTx/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20" name="Rectangle 40"/>
          <p:cNvSpPr/>
          <p:nvPr/>
        </p:nvSpPr>
        <p:spPr>
          <a:xfrm>
            <a:off x="3778876" y="655216"/>
            <a:ext cx="774994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700" b="0" i="0" u="none" strike="noStrike" kern="0" cap="none" spc="0" normalizeH="0" baseline="0" noProof="0" dirty="0">
              <a:ln>
                <a:noFill/>
              </a:ln>
              <a:solidFill>
                <a:srgbClr val="00C0CB"/>
              </a:solidFill>
              <a:effectLst/>
              <a:uLnTx/>
              <a:uFillTx/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30" name="椭圆 32"/>
          <p:cNvSpPr/>
          <p:nvPr/>
        </p:nvSpPr>
        <p:spPr>
          <a:xfrm>
            <a:off x="4769771" y="949248"/>
            <a:ext cx="2543799" cy="2072053"/>
          </a:xfrm>
          <a:prstGeom prst="ellipse">
            <a:avLst/>
          </a:prstGeom>
          <a:solidFill>
            <a:sysClr val="window" lastClr="FFFFFF"/>
          </a:solidFill>
          <a:ln w="38100" cap="flat" cmpd="sng" algn="ctr">
            <a:solidFill>
              <a:srgbClr val="FBB943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Text Box 22"/>
          <p:cNvSpPr txBox="1">
            <a:spLocks noChangeArrowheads="1"/>
          </p:cNvSpPr>
          <p:nvPr/>
        </p:nvSpPr>
        <p:spPr bwMode="auto">
          <a:xfrm>
            <a:off x="4615899" y="1273235"/>
            <a:ext cx="2923643" cy="1914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prstTxWarp prst="textCanDown">
              <a:avLst/>
            </a:prstTxWarp>
            <a:spAutoFit/>
          </a:bodyPr>
          <a:lstStyle/>
          <a:p>
            <a:pPr lvl="0"/>
            <a:r>
              <a:rPr lang="ru-RU" sz="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2024-2026 </a:t>
            </a:r>
          </a:p>
          <a:p>
            <a:pPr lvl="0"/>
            <a:r>
              <a:rPr lang="ru-RU" sz="105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Школьный бюджет</a:t>
            </a:r>
          </a:p>
          <a:p>
            <a:pPr lvl="0"/>
            <a:r>
              <a:rPr lang="ru-RU" sz="105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500,0</a:t>
            </a:r>
          </a:p>
          <a:p>
            <a:pPr lvl="0"/>
            <a:r>
              <a:rPr lang="ru-RU" sz="105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ежегодно</a:t>
            </a:r>
            <a:endParaRPr lang="ru-RU" sz="105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altLang="zh-CN" sz="1050" b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7428994" y="1043429"/>
            <a:ext cx="9055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07D4A"/>
                </a:solidFill>
                <a:effectLst/>
                <a:uLnTx/>
                <a:uFillTx/>
                <a:latin typeface="Arial Narrow" pitchFamily="34" charset="0"/>
                <a:ea typeface="微软雅黑" pitchFamily="34" charset="-122"/>
                <a:cs typeface="Times New Roman" pitchFamily="18" charset="0"/>
              </a:rPr>
              <a:t>0</a:t>
            </a:r>
            <a:r>
              <a:rPr kumimoji="0" lang="ru-RU" altLang="zh-CN" sz="4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07D4A"/>
                </a:solidFill>
                <a:effectLst/>
                <a:uLnTx/>
                <a:uFillTx/>
                <a:latin typeface="Arial Narrow" pitchFamily="34" charset="0"/>
                <a:ea typeface="微软雅黑" pitchFamily="34" charset="-122"/>
                <a:cs typeface="Times New Roman" pitchFamily="18" charset="0"/>
              </a:rPr>
              <a:t>2</a:t>
            </a:r>
            <a:endParaRPr kumimoji="0" lang="zh-CN" altLang="en-US" sz="4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07D4A"/>
              </a:solidFill>
              <a:effectLst/>
              <a:uLnTx/>
              <a:uFillTx/>
              <a:latin typeface="Arial Narrow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49380" y="2754807"/>
            <a:ext cx="31870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2060"/>
                </a:solidFill>
              </a:rPr>
              <a:t>В МБОУ «</a:t>
            </a:r>
            <a:r>
              <a:rPr lang="ru-RU" sz="1000" b="1" dirty="0" err="1">
                <a:solidFill>
                  <a:srgbClr val="002060"/>
                </a:solidFill>
              </a:rPr>
              <a:t>Ероховская</a:t>
            </a:r>
            <a:r>
              <a:rPr lang="ru-RU" sz="1000" b="1" dirty="0">
                <a:solidFill>
                  <a:srgbClr val="002060"/>
                </a:solidFill>
              </a:rPr>
              <a:t> СОШ» </a:t>
            </a:r>
            <a:endParaRPr lang="ru-RU" sz="1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000" b="1" dirty="0" smtClean="0">
                <a:solidFill>
                  <a:srgbClr val="002060"/>
                </a:solidFill>
              </a:rPr>
              <a:t>ремонт </a:t>
            </a:r>
            <a:r>
              <a:rPr lang="ru-RU" sz="1000" b="1" dirty="0">
                <a:solidFill>
                  <a:srgbClr val="002060"/>
                </a:solidFill>
              </a:rPr>
              <a:t>кабинета для  «Точки роста»</a:t>
            </a:r>
          </a:p>
        </p:txBody>
      </p:sp>
    </p:spTree>
    <p:extLst>
      <p:ext uri="{BB962C8B-B14F-4D97-AF65-F5344CB8AC3E}">
        <p14:creationId xmlns:p14="http://schemas.microsoft.com/office/powerpoint/2010/main" val="298531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3" grpId="0"/>
      <p:bldP spid="34" grpId="0"/>
      <p:bldP spid="2" grpId="0"/>
      <p:bldP spid="6" grpId="0"/>
      <p:bldP spid="9" grpId="0"/>
      <p:bldP spid="30" grpId="0" animBg="1"/>
      <p:bldP spid="37" grpId="0"/>
      <p:bldP spid="3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https://sun9-80.userapi.com/impf/ZTdR3M2QkmWmZwR7QUczw58pu-6JtlkDaecxQQ/eOHSCSXgwz4.jpg?size=1920x768&amp;quality=95&amp;crop=181,0,1576,629&amp;sign=cbaa49bfd68daa23f482933df99a43f1&amp;type=cover_grou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870" y="3989639"/>
            <a:ext cx="2729772" cy="1117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80.userapi.com/impf/ZTdR3M2QkmWmZwR7QUczw58pu-6JtlkDaecxQQ/eOHSCSXgwz4.jpg?size=1920x768&amp;quality=95&amp;crop=181,0,1576,629&amp;sign=cbaa49bfd68daa23f482933df99a43f1&amp;type=cover_grou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25747"/>
            <a:ext cx="2794382" cy="1117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21A655-2D41-4286-B2E4-BA93F358B094}"/>
              </a:ext>
            </a:extLst>
          </p:cNvPr>
          <p:cNvSpPr txBox="1">
            <a:spLocks/>
          </p:cNvSpPr>
          <p:nvPr/>
        </p:nvSpPr>
        <p:spPr>
          <a:xfrm>
            <a:off x="991400" y="111185"/>
            <a:ext cx="7776865" cy="648072"/>
          </a:xfrm>
          <a:prstGeom prst="rect">
            <a:avLst/>
          </a:prstGeom>
        </p:spPr>
        <p:txBody>
          <a:bodyPr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400" b="1" u="none" strike="noStrike" kern="0" cap="none" spc="-35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Региональные и приоритетные проекты</a:t>
            </a: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4" descr="https://i.gifer.com/H0bB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7850003" y="407021"/>
            <a:ext cx="8980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err="1">
                <a:solidFill>
                  <a:schemeClr val="accent3">
                    <a:lumMod val="75000"/>
                  </a:schemeClr>
                </a:solidFill>
              </a:rPr>
              <a:t>т</a:t>
            </a:r>
            <a:r>
              <a:rPr lang="ru-RU" sz="1200" b="1" i="1" dirty="0" err="1" smtClean="0">
                <a:solidFill>
                  <a:schemeClr val="accent3">
                    <a:lumMod val="75000"/>
                  </a:schemeClr>
                </a:solidFill>
              </a:rPr>
              <a:t>ыс.руб</a:t>
            </a:r>
            <a:r>
              <a:rPr lang="ru-RU" sz="1200" b="1" i="1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ru-RU" sz="12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" name="Picture 29" descr="3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478" y="2818620"/>
            <a:ext cx="3758686" cy="220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00352" y="3154543"/>
            <a:ext cx="31712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zh-CN" sz="1100" b="1" dirty="0">
                <a:solidFill>
                  <a:schemeClr val="accent1">
                    <a:lumMod val="50000"/>
                  </a:schemeClr>
                </a:solidFill>
                <a:latin typeface="Franklin Gothic Book" pitchFamily="34" charset="0"/>
                <a:ea typeface="Microsoft YaHei" pitchFamily="34" charset="-122"/>
              </a:rPr>
              <a:t>Мероприятия в рамках регионального  </a:t>
            </a:r>
            <a:r>
              <a:rPr lang="ru-RU" altLang="zh-CN" sz="1100" b="1" dirty="0" smtClean="0">
                <a:solidFill>
                  <a:schemeClr val="accent1">
                    <a:lumMod val="50000"/>
                  </a:schemeClr>
                </a:solidFill>
                <a:latin typeface="Franklin Gothic Book" pitchFamily="34" charset="0"/>
                <a:ea typeface="Microsoft YaHei" pitchFamily="34" charset="-122"/>
              </a:rPr>
              <a:t>проекта</a:t>
            </a:r>
          </a:p>
          <a:p>
            <a:pPr algn="ctr" eaLnBrk="1" hangingPunct="1"/>
            <a:r>
              <a:rPr lang="ru-RU" altLang="zh-CN" sz="1100" b="1" dirty="0" smtClean="0">
                <a:solidFill>
                  <a:schemeClr val="accent1">
                    <a:lumMod val="50000"/>
                  </a:schemeClr>
                </a:solidFill>
                <a:latin typeface="Franklin Gothic Book" pitchFamily="34" charset="0"/>
                <a:ea typeface="Microsoft YaHei" pitchFamily="34" charset="-122"/>
              </a:rPr>
              <a:t> «Патриотическое </a:t>
            </a:r>
            <a:r>
              <a:rPr lang="ru-RU" altLang="zh-CN" sz="1100" b="1" dirty="0">
                <a:solidFill>
                  <a:schemeClr val="accent1">
                    <a:lumMod val="50000"/>
                  </a:schemeClr>
                </a:solidFill>
                <a:latin typeface="Franklin Gothic Book" pitchFamily="34" charset="0"/>
                <a:ea typeface="Microsoft YaHei" pitchFamily="34" charset="-122"/>
              </a:rPr>
              <a:t>воспитание граждан Российской Федерации»</a:t>
            </a:r>
            <a:endParaRPr lang="zh-CN" altLang="en-US" sz="1100" b="1" dirty="0">
              <a:solidFill>
                <a:schemeClr val="accent1">
                  <a:lumMod val="50000"/>
                </a:schemeClr>
              </a:solidFill>
              <a:latin typeface="Franklin Gothic Book" pitchFamily="34" charset="0"/>
              <a:ea typeface="Microsoft YaHei" pitchFamily="34" charset="-122"/>
            </a:endParaRPr>
          </a:p>
        </p:txBody>
      </p:sp>
      <p:pic>
        <p:nvPicPr>
          <p:cNvPr id="9" name="Picture 29" descr="3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712" y="759257"/>
            <a:ext cx="3758686" cy="220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90490" y="1026135"/>
            <a:ext cx="3202913" cy="98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ru-RU" sz="1000" b="1" dirty="0">
                <a:solidFill>
                  <a:schemeClr val="accent1">
                    <a:lumMod val="50000"/>
                  </a:schemeClr>
                </a:solidFill>
              </a:rPr>
              <a:t>Приоритетный проект Грачевского района «Малое и среднее предпринимательство и поддержка индивидуальной предпринимательской инициативы»</a:t>
            </a:r>
            <a:endParaRPr lang="zh-CN" altLang="en-US" sz="1000" b="1" dirty="0">
              <a:solidFill>
                <a:schemeClr val="accent1">
                  <a:lumMod val="50000"/>
                </a:schemeClr>
              </a:solidFill>
              <a:latin typeface="Franklin Gothic Book" pitchFamily="34" charset="0"/>
              <a:ea typeface="Microsoft YaHei" pitchFamily="34" charset="-122"/>
            </a:endParaRPr>
          </a:p>
        </p:txBody>
      </p:sp>
      <p:pic>
        <p:nvPicPr>
          <p:cNvPr id="10" name="Picture 29" descr="3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610" y="780548"/>
            <a:ext cx="3758686" cy="220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3500" y="1055111"/>
            <a:ext cx="2731132" cy="110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900" b="1" dirty="0">
                <a:solidFill>
                  <a:schemeClr val="accent1">
                    <a:lumMod val="50000"/>
                  </a:schemeClr>
                </a:solidFill>
              </a:rPr>
              <a:t>Приоритетный проект Грачевского района «Вовлечение жителей муниципальных образований Грачевского района в процесс выбора и реализации инициативных проектов»</a:t>
            </a:r>
          </a:p>
        </p:txBody>
      </p:sp>
      <p:graphicFrame>
        <p:nvGraphicFramePr>
          <p:cNvPr id="12" name="Диаграмма 11"/>
          <p:cNvGraphicFramePr/>
          <p:nvPr>
            <p:extLst/>
          </p:nvPr>
        </p:nvGraphicFramePr>
        <p:xfrm>
          <a:off x="2956787" y="3796909"/>
          <a:ext cx="2633703" cy="928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7" name="Диаграмма 16"/>
          <p:cNvGraphicFramePr/>
          <p:nvPr>
            <p:extLst/>
          </p:nvPr>
        </p:nvGraphicFramePr>
        <p:xfrm>
          <a:off x="5951642" y="1879597"/>
          <a:ext cx="2633703" cy="928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8" name="Диаграмма 17"/>
          <p:cNvGraphicFramePr/>
          <p:nvPr>
            <p:extLst/>
          </p:nvPr>
        </p:nvGraphicFramePr>
        <p:xfrm>
          <a:off x="638006" y="1967254"/>
          <a:ext cx="2633703" cy="928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212388" y="2881156"/>
            <a:ext cx="2026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Показатели проекта: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4013" y="3157651"/>
            <a:ext cx="23734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b="1" dirty="0">
                <a:solidFill>
                  <a:srgbClr val="057929"/>
                </a:solidFill>
              </a:rPr>
              <a:t>В </a:t>
            </a:r>
            <a:r>
              <a:rPr lang="ru-RU" sz="900" b="1" dirty="0" smtClean="0">
                <a:solidFill>
                  <a:srgbClr val="057929"/>
                </a:solidFill>
              </a:rPr>
              <a:t> </a:t>
            </a:r>
            <a:r>
              <a:rPr lang="ru-RU" sz="900" b="1" dirty="0">
                <a:solidFill>
                  <a:srgbClr val="057929"/>
                </a:solidFill>
              </a:rPr>
              <a:t>муниципальных общеобразовательных организациях проведены мероприятия по обеспечению деятельности советников директора по воспитанию и взаимодействию с детскими общественными объединениями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0391" y="3053884"/>
            <a:ext cx="571311" cy="6924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405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</a:t>
            </a:r>
            <a:endParaRPr lang="ru-RU" sz="405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https://kartinki.pics/uploads/posts/2021-07/thumbs/1625156112_23-kartinkin-com-p-art-menedzher-obyazannosti-art-krasivo-27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410" y="942219"/>
            <a:ext cx="2067983" cy="176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6359897" y="2904516"/>
            <a:ext cx="2026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Показатели проекта: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261081" y="3077523"/>
            <a:ext cx="571311" cy="6924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405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 </a:t>
            </a:r>
            <a:endParaRPr lang="ru-RU" sz="405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8895" y="3175491"/>
            <a:ext cx="19935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b="1" dirty="0">
                <a:solidFill>
                  <a:srgbClr val="057929"/>
                </a:solidFill>
              </a:rPr>
              <a:t>В общеобразовательных организациях введены ставки советников директора по воспитанию и взаимодействию с детскими общественными объединениями и обеспечена их деятельность </a:t>
            </a:r>
          </a:p>
        </p:txBody>
      </p:sp>
    </p:spTree>
    <p:extLst>
      <p:ext uri="{BB962C8B-B14F-4D97-AF65-F5344CB8AC3E}">
        <p14:creationId xmlns:p14="http://schemas.microsoft.com/office/powerpoint/2010/main" val="1668121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5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5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7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750"/>
                            </p:stCondLst>
                            <p:childTnLst>
                              <p:par>
                                <p:cTn id="7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250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75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750"/>
                            </p:stCondLst>
                            <p:childTnLst>
                              <p:par>
                                <p:cTn id="9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Graphic spid="12" grpId="0">
        <p:bldAsOne/>
      </p:bldGraphic>
      <p:bldGraphic spid="17" grpId="0">
        <p:bldAsOne/>
      </p:bldGraphic>
      <p:bldGraphic spid="18" grpId="0">
        <p:bldAsOne/>
      </p:bldGraphic>
      <p:bldP spid="19" grpId="0"/>
      <p:bldP spid="14" grpId="0"/>
      <p:bldP spid="22" grpId="0"/>
      <p:bldP spid="27" grpId="0"/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21A655-2D41-4286-B2E4-BA93F358B094}"/>
              </a:ext>
            </a:extLst>
          </p:cNvPr>
          <p:cNvSpPr txBox="1">
            <a:spLocks/>
          </p:cNvSpPr>
          <p:nvPr/>
        </p:nvSpPr>
        <p:spPr>
          <a:xfrm>
            <a:off x="991400" y="111185"/>
            <a:ext cx="7776865" cy="648072"/>
          </a:xfrm>
          <a:prstGeom prst="rect">
            <a:avLst/>
          </a:prstGeom>
        </p:spPr>
        <p:txBody>
          <a:bodyPr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Муниципальные долговые обязательства</a:t>
            </a:r>
            <a:endParaRPr kumimoji="0" lang="ru-RU" sz="2400" b="1" i="1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4" descr="https://i.gifer.com/H0bB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2393" y="944299"/>
            <a:ext cx="300039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2024- 0,0тыс.рублей</a:t>
            </a:r>
            <a:endParaRPr lang="ru-RU" sz="2100" b="1" dirty="0">
              <a:solidFill>
                <a:schemeClr val="accent5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ru-RU" sz="2100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2025-0,0тыс.рублей</a:t>
            </a:r>
          </a:p>
          <a:p>
            <a:r>
              <a:rPr lang="ru-RU" sz="2100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2026-0,0тыс.рублей</a:t>
            </a:r>
            <a:r>
              <a:rPr lang="ru-RU" sz="2100" b="1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.</a:t>
            </a:r>
          </a:p>
        </p:txBody>
      </p:sp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2928128" y="2101065"/>
            <a:ext cx="3013495" cy="1423731"/>
            <a:chOff x="2009" y="1072"/>
            <a:chExt cx="1714" cy="678"/>
          </a:xfrm>
        </p:grpSpPr>
        <p:pic>
          <p:nvPicPr>
            <p:cNvPr id="8" name="Picture 6" descr="브로셔-내용_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9" y="1072"/>
              <a:ext cx="1678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7" descr="브로셔-내용_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254"/>
            <a:stretch>
              <a:fillRect/>
            </a:stretch>
          </p:blipFill>
          <p:spPr bwMode="auto">
            <a:xfrm>
              <a:off x="2009" y="1094"/>
              <a:ext cx="1714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2743214" y="588446"/>
            <a:ext cx="2362200" cy="1200150"/>
            <a:chOff x="2009" y="1072"/>
            <a:chExt cx="1714" cy="678"/>
          </a:xfrm>
        </p:grpSpPr>
        <p:pic>
          <p:nvPicPr>
            <p:cNvPr id="11" name="Picture 6" descr="브로셔-내용_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9" y="1072"/>
              <a:ext cx="1678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7" descr="브로셔-내용_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254"/>
            <a:stretch>
              <a:fillRect/>
            </a:stretch>
          </p:blipFill>
          <p:spPr bwMode="auto">
            <a:xfrm>
              <a:off x="2009" y="1094"/>
              <a:ext cx="1714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Group 9"/>
          <p:cNvGrpSpPr>
            <a:grpSpLocks/>
          </p:cNvGrpSpPr>
          <p:nvPr/>
        </p:nvGrpSpPr>
        <p:grpSpPr bwMode="auto">
          <a:xfrm>
            <a:off x="5522919" y="641541"/>
            <a:ext cx="2994275" cy="1521415"/>
            <a:chOff x="2009" y="1072"/>
            <a:chExt cx="1714" cy="674"/>
          </a:xfrm>
        </p:grpSpPr>
        <p:pic>
          <p:nvPicPr>
            <p:cNvPr id="14" name="Picture 6" descr="브로셔-내용_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9" y="1072"/>
              <a:ext cx="1678" cy="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" descr="브로셔-내용_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254"/>
            <a:stretch>
              <a:fillRect/>
            </a:stretch>
          </p:blipFill>
          <p:spPr bwMode="auto">
            <a:xfrm>
              <a:off x="2009" y="1094"/>
              <a:ext cx="1714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Group 9"/>
          <p:cNvGrpSpPr>
            <a:grpSpLocks/>
          </p:cNvGrpSpPr>
          <p:nvPr/>
        </p:nvGrpSpPr>
        <p:grpSpPr bwMode="auto">
          <a:xfrm>
            <a:off x="6385418" y="2302841"/>
            <a:ext cx="2773020" cy="1587393"/>
            <a:chOff x="2017" y="1134"/>
            <a:chExt cx="1714" cy="678"/>
          </a:xfrm>
        </p:grpSpPr>
        <p:pic>
          <p:nvPicPr>
            <p:cNvPr id="17" name="Picture 6" descr="브로셔-내용_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5" y="1134"/>
              <a:ext cx="1678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" descr="브로셔-내용_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254"/>
            <a:stretch>
              <a:fillRect/>
            </a:stretch>
          </p:blipFill>
          <p:spPr bwMode="auto">
            <a:xfrm>
              <a:off x="2017" y="1141"/>
              <a:ext cx="1714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Прямоугольник 24"/>
          <p:cNvSpPr/>
          <p:nvPr/>
        </p:nvSpPr>
        <p:spPr>
          <a:xfrm>
            <a:off x="7077914" y="2803151"/>
            <a:ext cx="1564852" cy="307777"/>
          </a:xfrm>
          <a:prstGeom prst="rect">
            <a:avLst/>
          </a:prstGeom>
        </p:spPr>
        <p:txBody>
          <a:bodyPr wrap="none">
            <a:prstTxWarp prst="textStop">
              <a:avLst/>
            </a:prstTxWarp>
            <a:spAutoFit/>
          </a:bodyPr>
          <a:lstStyle/>
          <a:p>
            <a:pPr algn="ctr"/>
            <a:r>
              <a:rPr lang="ru-RU" b="1" dirty="0"/>
              <a:t>Ценные бумаги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272012" y="886381"/>
            <a:ext cx="1566174" cy="484748"/>
          </a:xfrm>
          <a:prstGeom prst="rect">
            <a:avLst/>
          </a:prstGeom>
        </p:spPr>
        <p:txBody>
          <a:bodyPr wrap="square">
            <a:prstTxWarp prst="textDoubleWave1">
              <a:avLst/>
            </a:prstTxWarp>
            <a:spAutoFit/>
          </a:bodyPr>
          <a:lstStyle/>
          <a:p>
            <a:pPr algn="ctr"/>
            <a:r>
              <a:rPr lang="ru-RU" sz="1050" b="1" dirty="0"/>
              <a:t>Муниципальные</a:t>
            </a:r>
          </a:p>
          <a:p>
            <a:pPr algn="ctr"/>
            <a:r>
              <a:rPr lang="ru-RU" sz="1050" b="1" dirty="0"/>
              <a:t>гарантии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924301" y="922283"/>
            <a:ext cx="2307227" cy="623248"/>
          </a:xfrm>
          <a:prstGeom prst="rect">
            <a:avLst/>
          </a:prstGeom>
        </p:spPr>
        <p:txBody>
          <a:bodyPr wrap="square">
            <a:prstTxWarp prst="textWave4">
              <a:avLst/>
            </a:prstTxWarp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Кредиты от кредитных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организаций в валюте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Российской Федерации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642732" y="2366507"/>
            <a:ext cx="1869486" cy="807914"/>
          </a:xfrm>
          <a:prstGeom prst="rect">
            <a:avLst/>
          </a:prstGeom>
        </p:spPr>
        <p:txBody>
          <a:bodyPr wrap="square">
            <a:prstTxWarp prst="textDoubleWave1">
              <a:avLst/>
            </a:prstTxWarp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Бюджетные кредиты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из других бюджетов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бюджетной системы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Российской Федерации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" name="Picture 4" descr="3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458" y="1841678"/>
            <a:ext cx="3632898" cy="3478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438" y="3028440"/>
            <a:ext cx="3063105" cy="1169551"/>
          </a:xfrm>
          <a:prstGeom prst="rect">
            <a:avLst/>
          </a:prstGeom>
        </p:spPr>
        <p:txBody>
          <a:bodyPr wrap="square">
            <a:prstTxWarp prst="textButton">
              <a:avLst/>
            </a:prstTxWarp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ea typeface="Microsoft Himalaya" pitchFamily="2" charset="0"/>
                <a:cs typeface="Times New Roman" pitchFamily="18" charset="0"/>
              </a:rPr>
              <a:t>Муниципальный долг - общая сумма </a:t>
            </a:r>
            <a:endParaRPr lang="ru-RU" b="1" dirty="0" smtClean="0">
              <a:latin typeface="Times New Roman" pitchFamily="18" charset="0"/>
              <a:ea typeface="Microsoft Himalaya" pitchFamily="2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ea typeface="Microsoft Himalaya" pitchFamily="2" charset="0"/>
                <a:cs typeface="Times New Roman" pitchFamily="18" charset="0"/>
              </a:rPr>
              <a:t>задолженности </a:t>
            </a:r>
            <a:r>
              <a:rPr lang="ru-RU" b="1" dirty="0">
                <a:latin typeface="Times New Roman" pitchFamily="18" charset="0"/>
                <a:ea typeface="Microsoft Himalaya" pitchFamily="2" charset="0"/>
                <a:cs typeface="Times New Roman" pitchFamily="18" charset="0"/>
              </a:rPr>
              <a:t>муниципального </a:t>
            </a:r>
          </a:p>
          <a:p>
            <a:pPr algn="ctr"/>
            <a:r>
              <a:rPr lang="ru-RU" b="1" dirty="0">
                <a:latin typeface="Times New Roman" pitchFamily="18" charset="0"/>
                <a:ea typeface="Microsoft Himalaya" pitchFamily="2" charset="0"/>
                <a:cs typeface="Times New Roman" pitchFamily="18" charset="0"/>
              </a:rPr>
              <a:t>образования по непогашенным </a:t>
            </a:r>
          </a:p>
          <a:p>
            <a:pPr algn="ctr"/>
            <a:r>
              <a:rPr lang="ru-RU" b="1" dirty="0">
                <a:latin typeface="Times New Roman" pitchFamily="18" charset="0"/>
                <a:ea typeface="Microsoft Himalaya" pitchFamily="2" charset="0"/>
                <a:cs typeface="Times New Roman" pitchFamily="18" charset="0"/>
              </a:rPr>
              <a:t>долговым обязательствам и не</a:t>
            </a:r>
          </a:p>
          <a:p>
            <a:pPr algn="ctr"/>
            <a:r>
              <a:rPr lang="ru-RU" b="1" dirty="0">
                <a:latin typeface="Times New Roman" pitchFamily="18" charset="0"/>
                <a:ea typeface="Microsoft Himalaya" pitchFamily="2" charset="0"/>
                <a:cs typeface="Times New Roman" pitchFamily="18" charset="0"/>
              </a:rPr>
              <a:t> выплаченным по ним процентам</a:t>
            </a:r>
            <a:endParaRPr lang="ru-RU" b="1" dirty="0"/>
          </a:p>
        </p:txBody>
      </p:sp>
      <p:pic>
        <p:nvPicPr>
          <p:cNvPr id="31" name="Picture 6" descr="红蓝箭头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185" y="2693236"/>
            <a:ext cx="4165600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515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25" grpId="0"/>
      <p:bldP spid="26" grpId="0"/>
      <p:bldP spid="27" grpId="0"/>
      <p:bldP spid="28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 r="5704" b="573"/>
          <a:stretch>
            <a:fillRect/>
          </a:stretch>
        </p:blipFill>
        <p:spPr>
          <a:xfrm>
            <a:off x="1763691" y="578289"/>
            <a:ext cx="5475310" cy="4329900"/>
          </a:xfrm>
          <a:custGeom>
            <a:avLst/>
            <a:gdLst>
              <a:gd name="connsiteX0" fmla="*/ 3769663 w 7537007"/>
              <a:gd name="connsiteY0" fmla="*/ 4016082 h 5960298"/>
              <a:gd name="connsiteX1" fmla="*/ 4705767 w 7537007"/>
              <a:gd name="connsiteY1" fmla="*/ 4988190 h 5960298"/>
              <a:gd name="connsiteX2" fmla="*/ 3769663 w 7537007"/>
              <a:gd name="connsiteY2" fmla="*/ 5960298 h 5960298"/>
              <a:gd name="connsiteX3" fmla="*/ 2833559 w 7537007"/>
              <a:gd name="connsiteY3" fmla="*/ 4988190 h 5960298"/>
              <a:gd name="connsiteX4" fmla="*/ 2815168 w 7537007"/>
              <a:gd name="connsiteY4" fmla="*/ 3016542 h 5960298"/>
              <a:gd name="connsiteX5" fmla="*/ 3751271 w 7537007"/>
              <a:gd name="connsiteY5" fmla="*/ 3988650 h 5960298"/>
              <a:gd name="connsiteX6" fmla="*/ 2815168 w 7537007"/>
              <a:gd name="connsiteY6" fmla="*/ 4960758 h 5960298"/>
              <a:gd name="connsiteX7" fmla="*/ 1879064 w 7537007"/>
              <a:gd name="connsiteY7" fmla="*/ 3988650 h 5960298"/>
              <a:gd name="connsiteX8" fmla="*/ 4712623 w 7537007"/>
              <a:gd name="connsiteY8" fmla="*/ 2998858 h 5960298"/>
              <a:gd name="connsiteX9" fmla="*/ 5648727 w 7537007"/>
              <a:gd name="connsiteY9" fmla="*/ 3970966 h 5960298"/>
              <a:gd name="connsiteX10" fmla="*/ 4712623 w 7537007"/>
              <a:gd name="connsiteY10" fmla="*/ 4943074 h 5960298"/>
              <a:gd name="connsiteX11" fmla="*/ 3776519 w 7537007"/>
              <a:gd name="connsiteY11" fmla="*/ 3970966 h 5960298"/>
              <a:gd name="connsiteX12" fmla="*/ 5664799 w 7537007"/>
              <a:gd name="connsiteY12" fmla="*/ 1999270 h 5960298"/>
              <a:gd name="connsiteX13" fmla="*/ 6600903 w 7537007"/>
              <a:gd name="connsiteY13" fmla="*/ 2971378 h 5960298"/>
              <a:gd name="connsiteX14" fmla="*/ 5664799 w 7537007"/>
              <a:gd name="connsiteY14" fmla="*/ 3943486 h 5960298"/>
              <a:gd name="connsiteX15" fmla="*/ 4728695 w 7537007"/>
              <a:gd name="connsiteY15" fmla="*/ 2971378 h 5960298"/>
              <a:gd name="connsiteX16" fmla="*/ 3767344 w 7537007"/>
              <a:gd name="connsiteY16" fmla="*/ 1999270 h 5960298"/>
              <a:gd name="connsiteX17" fmla="*/ 4703447 w 7537007"/>
              <a:gd name="connsiteY17" fmla="*/ 2971378 h 5960298"/>
              <a:gd name="connsiteX18" fmla="*/ 3767344 w 7537007"/>
              <a:gd name="connsiteY18" fmla="*/ 3943486 h 5960298"/>
              <a:gd name="connsiteX19" fmla="*/ 2831240 w 7537007"/>
              <a:gd name="connsiteY19" fmla="*/ 2971378 h 5960298"/>
              <a:gd name="connsiteX20" fmla="*/ 1873288 w 7537007"/>
              <a:gd name="connsiteY20" fmla="*/ 1997578 h 5960298"/>
              <a:gd name="connsiteX21" fmla="*/ 2809392 w 7537007"/>
              <a:gd name="connsiteY21" fmla="*/ 2969686 h 5960298"/>
              <a:gd name="connsiteX22" fmla="*/ 1873288 w 7537007"/>
              <a:gd name="connsiteY22" fmla="*/ 3941794 h 5960298"/>
              <a:gd name="connsiteX23" fmla="*/ 937184 w 7537007"/>
              <a:gd name="connsiteY23" fmla="*/ 2969686 h 5960298"/>
              <a:gd name="connsiteX24" fmla="*/ 6600903 w 7537007"/>
              <a:gd name="connsiteY24" fmla="*/ 981998 h 5960298"/>
              <a:gd name="connsiteX25" fmla="*/ 7537007 w 7537007"/>
              <a:gd name="connsiteY25" fmla="*/ 1954106 h 5960298"/>
              <a:gd name="connsiteX26" fmla="*/ 6600903 w 7537007"/>
              <a:gd name="connsiteY26" fmla="*/ 2926214 h 5960298"/>
              <a:gd name="connsiteX27" fmla="*/ 5664799 w 7537007"/>
              <a:gd name="connsiteY27" fmla="*/ 1954106 h 5960298"/>
              <a:gd name="connsiteX28" fmla="*/ 4708087 w 7537007"/>
              <a:gd name="connsiteY28" fmla="*/ 981998 h 5960298"/>
              <a:gd name="connsiteX29" fmla="*/ 5644191 w 7537007"/>
              <a:gd name="connsiteY29" fmla="*/ 1954106 h 5960298"/>
              <a:gd name="connsiteX30" fmla="*/ 4708087 w 7537007"/>
              <a:gd name="connsiteY30" fmla="*/ 2926214 h 5960298"/>
              <a:gd name="connsiteX31" fmla="*/ 3771983 w 7537007"/>
              <a:gd name="connsiteY31" fmla="*/ 1954106 h 5960298"/>
              <a:gd name="connsiteX32" fmla="*/ 2831240 w 7537007"/>
              <a:gd name="connsiteY32" fmla="*/ 981998 h 5960298"/>
              <a:gd name="connsiteX33" fmla="*/ 3767344 w 7537007"/>
              <a:gd name="connsiteY33" fmla="*/ 1954106 h 5960298"/>
              <a:gd name="connsiteX34" fmla="*/ 2831240 w 7537007"/>
              <a:gd name="connsiteY34" fmla="*/ 2926214 h 5960298"/>
              <a:gd name="connsiteX35" fmla="*/ 1895136 w 7537007"/>
              <a:gd name="connsiteY35" fmla="*/ 1954106 h 5960298"/>
              <a:gd name="connsiteX36" fmla="*/ 936104 w 7537007"/>
              <a:gd name="connsiteY36" fmla="*/ 978614 h 5960298"/>
              <a:gd name="connsiteX37" fmla="*/ 1872208 w 7537007"/>
              <a:gd name="connsiteY37" fmla="*/ 1950722 h 5960298"/>
              <a:gd name="connsiteX38" fmla="*/ 936104 w 7537007"/>
              <a:gd name="connsiteY38" fmla="*/ 2922830 h 5960298"/>
              <a:gd name="connsiteX39" fmla="*/ 0 w 7537007"/>
              <a:gd name="connsiteY39" fmla="*/ 1950722 h 5960298"/>
              <a:gd name="connsiteX40" fmla="*/ 5607904 w 7537007"/>
              <a:gd name="connsiteY40" fmla="*/ 0 h 5960298"/>
              <a:gd name="connsiteX41" fmla="*/ 5675839 w 7537007"/>
              <a:gd name="connsiteY41" fmla="*/ 0 h 5960298"/>
              <a:gd name="connsiteX42" fmla="*/ 6577975 w 7537007"/>
              <a:gd name="connsiteY42" fmla="*/ 936834 h 5960298"/>
              <a:gd name="connsiteX43" fmla="*/ 5641871 w 7537007"/>
              <a:gd name="connsiteY43" fmla="*/ 1908942 h 5960298"/>
              <a:gd name="connsiteX44" fmla="*/ 4705767 w 7537007"/>
              <a:gd name="connsiteY44" fmla="*/ 936834 h 5960298"/>
              <a:gd name="connsiteX45" fmla="*/ 3735696 w 7537007"/>
              <a:gd name="connsiteY45" fmla="*/ 0 h 5960298"/>
              <a:gd name="connsiteX46" fmla="*/ 3803631 w 7537007"/>
              <a:gd name="connsiteY46" fmla="*/ 0 h 5960298"/>
              <a:gd name="connsiteX47" fmla="*/ 4705767 w 7537007"/>
              <a:gd name="connsiteY47" fmla="*/ 936834 h 5960298"/>
              <a:gd name="connsiteX48" fmla="*/ 3769663 w 7537007"/>
              <a:gd name="connsiteY48" fmla="*/ 1908942 h 5960298"/>
              <a:gd name="connsiteX49" fmla="*/ 2833559 w 7537007"/>
              <a:gd name="connsiteY49" fmla="*/ 936834 h 5960298"/>
              <a:gd name="connsiteX50" fmla="*/ 1863489 w 7537007"/>
              <a:gd name="connsiteY50" fmla="*/ 0 h 5960298"/>
              <a:gd name="connsiteX51" fmla="*/ 1931424 w 7537007"/>
              <a:gd name="connsiteY51" fmla="*/ 0 h 5960298"/>
              <a:gd name="connsiteX52" fmla="*/ 2833559 w 7537007"/>
              <a:gd name="connsiteY52" fmla="*/ 936834 h 5960298"/>
              <a:gd name="connsiteX53" fmla="*/ 1897456 w 7537007"/>
              <a:gd name="connsiteY53" fmla="*/ 1908942 h 5960298"/>
              <a:gd name="connsiteX54" fmla="*/ 961352 w 7537007"/>
              <a:gd name="connsiteY54" fmla="*/ 936834 h 5960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7537007" h="5960298">
                <a:moveTo>
                  <a:pt x="3769663" y="4016082"/>
                </a:moveTo>
                <a:lnTo>
                  <a:pt x="4705767" y="4988190"/>
                </a:lnTo>
                <a:lnTo>
                  <a:pt x="3769663" y="5960298"/>
                </a:lnTo>
                <a:lnTo>
                  <a:pt x="2833559" y="4988190"/>
                </a:lnTo>
                <a:close/>
                <a:moveTo>
                  <a:pt x="2815168" y="3016542"/>
                </a:moveTo>
                <a:lnTo>
                  <a:pt x="3751271" y="3988650"/>
                </a:lnTo>
                <a:lnTo>
                  <a:pt x="2815168" y="4960758"/>
                </a:lnTo>
                <a:lnTo>
                  <a:pt x="1879064" y="3988650"/>
                </a:lnTo>
                <a:close/>
                <a:moveTo>
                  <a:pt x="4712623" y="2998858"/>
                </a:moveTo>
                <a:lnTo>
                  <a:pt x="5648727" y="3970966"/>
                </a:lnTo>
                <a:lnTo>
                  <a:pt x="4712623" y="4943074"/>
                </a:lnTo>
                <a:lnTo>
                  <a:pt x="3776519" y="3970966"/>
                </a:lnTo>
                <a:close/>
                <a:moveTo>
                  <a:pt x="5664799" y="1999270"/>
                </a:moveTo>
                <a:lnTo>
                  <a:pt x="6600903" y="2971378"/>
                </a:lnTo>
                <a:lnTo>
                  <a:pt x="5664799" y="3943486"/>
                </a:lnTo>
                <a:lnTo>
                  <a:pt x="4728695" y="2971378"/>
                </a:lnTo>
                <a:close/>
                <a:moveTo>
                  <a:pt x="3767344" y="1999270"/>
                </a:moveTo>
                <a:lnTo>
                  <a:pt x="4703447" y="2971378"/>
                </a:lnTo>
                <a:lnTo>
                  <a:pt x="3767344" y="3943486"/>
                </a:lnTo>
                <a:lnTo>
                  <a:pt x="2831240" y="2971378"/>
                </a:lnTo>
                <a:close/>
                <a:moveTo>
                  <a:pt x="1873288" y="1997578"/>
                </a:moveTo>
                <a:lnTo>
                  <a:pt x="2809392" y="2969686"/>
                </a:lnTo>
                <a:lnTo>
                  <a:pt x="1873288" y="3941794"/>
                </a:lnTo>
                <a:lnTo>
                  <a:pt x="937184" y="2969686"/>
                </a:lnTo>
                <a:close/>
                <a:moveTo>
                  <a:pt x="6600903" y="981998"/>
                </a:moveTo>
                <a:lnTo>
                  <a:pt x="7537007" y="1954106"/>
                </a:lnTo>
                <a:lnTo>
                  <a:pt x="6600903" y="2926214"/>
                </a:lnTo>
                <a:lnTo>
                  <a:pt x="5664799" y="1954106"/>
                </a:lnTo>
                <a:close/>
                <a:moveTo>
                  <a:pt x="4708087" y="981998"/>
                </a:moveTo>
                <a:lnTo>
                  <a:pt x="5644191" y="1954106"/>
                </a:lnTo>
                <a:lnTo>
                  <a:pt x="4708087" y="2926214"/>
                </a:lnTo>
                <a:lnTo>
                  <a:pt x="3771983" y="1954106"/>
                </a:lnTo>
                <a:close/>
                <a:moveTo>
                  <a:pt x="2831240" y="981998"/>
                </a:moveTo>
                <a:lnTo>
                  <a:pt x="3767344" y="1954106"/>
                </a:lnTo>
                <a:lnTo>
                  <a:pt x="2831240" y="2926214"/>
                </a:lnTo>
                <a:lnTo>
                  <a:pt x="1895136" y="1954106"/>
                </a:lnTo>
                <a:close/>
                <a:moveTo>
                  <a:pt x="936104" y="978614"/>
                </a:moveTo>
                <a:lnTo>
                  <a:pt x="1872208" y="1950722"/>
                </a:lnTo>
                <a:lnTo>
                  <a:pt x="936104" y="2922830"/>
                </a:lnTo>
                <a:lnTo>
                  <a:pt x="0" y="1950722"/>
                </a:lnTo>
                <a:close/>
                <a:moveTo>
                  <a:pt x="5607904" y="0"/>
                </a:moveTo>
                <a:lnTo>
                  <a:pt x="5675839" y="0"/>
                </a:lnTo>
                <a:lnTo>
                  <a:pt x="6577975" y="936834"/>
                </a:lnTo>
                <a:lnTo>
                  <a:pt x="5641871" y="1908942"/>
                </a:lnTo>
                <a:lnTo>
                  <a:pt x="4705767" y="936834"/>
                </a:lnTo>
                <a:close/>
                <a:moveTo>
                  <a:pt x="3735696" y="0"/>
                </a:moveTo>
                <a:lnTo>
                  <a:pt x="3803631" y="0"/>
                </a:lnTo>
                <a:lnTo>
                  <a:pt x="4705767" y="936834"/>
                </a:lnTo>
                <a:lnTo>
                  <a:pt x="3769663" y="1908942"/>
                </a:lnTo>
                <a:lnTo>
                  <a:pt x="2833559" y="936834"/>
                </a:lnTo>
                <a:close/>
                <a:moveTo>
                  <a:pt x="1863489" y="0"/>
                </a:moveTo>
                <a:lnTo>
                  <a:pt x="1931424" y="0"/>
                </a:lnTo>
                <a:lnTo>
                  <a:pt x="2833559" y="936834"/>
                </a:lnTo>
                <a:lnTo>
                  <a:pt x="1897456" y="1908942"/>
                </a:lnTo>
                <a:lnTo>
                  <a:pt x="961352" y="936834"/>
                </a:lnTo>
                <a:close/>
              </a:path>
            </a:pathLst>
          </a:cu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3" name="TextBox 2"/>
          <p:cNvSpPr txBox="1"/>
          <p:nvPr/>
        </p:nvSpPr>
        <p:spPr>
          <a:xfrm>
            <a:off x="1728822" y="71420"/>
            <a:ext cx="5466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Финансовый отдел администрации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муниципального образования Грачевский район Оренбургской области</a:t>
            </a:r>
            <a:endParaRPr lang="en-ID" sz="1200" b="1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5347" y="1048759"/>
            <a:ext cx="1733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b="1" dirty="0">
                <a:solidFill>
                  <a:schemeClr val="tx1"/>
                </a:solidFill>
              </a:rPr>
              <a:t>c</a:t>
            </a:r>
            <a:r>
              <a:rPr lang="ru-RU" b="1" dirty="0">
                <a:solidFill>
                  <a:schemeClr val="tx1"/>
                </a:solidFill>
              </a:rPr>
              <a:t>.Грачевка, ул. Майская, 22</a:t>
            </a:r>
            <a:endParaRPr lang="en-ID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6671" y="2676526"/>
            <a:ext cx="2536191" cy="19145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Режим работы:</a:t>
            </a: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 с понедельника по пятницу</a:t>
            </a: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с 9-00 до 17-00</a:t>
            </a: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Перерыв на обед: с 13-00 до 14-00</a:t>
            </a: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Выходной: суббота, воскресенье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0850" y="3019425"/>
            <a:ext cx="1567804" cy="15678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91225" y="4733925"/>
            <a:ext cx="1089403" cy="225561"/>
          </a:xfrm>
          <a:prstGeom prst="rect">
            <a:avLst/>
          </a:prstGeom>
          <a:noFill/>
        </p:spPr>
        <p:txBody>
          <a:bodyPr wrap="square" lIns="40500" tIns="20250" rIns="40500" bIns="20250" rtlCol="0" anchor="t">
            <a:spAutoFit/>
          </a:bodyPr>
          <a:lstStyle/>
          <a:p>
            <a:r>
              <a:rPr lang="en-US" sz="1200" b="1" dirty="0">
                <a:solidFill>
                  <a:schemeClr val="tx1"/>
                </a:solidFill>
              </a:rPr>
              <a:t>fin-otdel.ru</a:t>
            </a:r>
          </a:p>
        </p:txBody>
      </p:sp>
      <p:pic>
        <p:nvPicPr>
          <p:cNvPr id="8" name="Рисунок 7" descr="https://icon-library.com/images/download-icon-set/download-icon-set-27.jpg"/>
          <p:cNvPicPr/>
          <p:nvPr/>
        </p:nvPicPr>
        <p:blipFill>
          <a:blip r:embed="rId4"/>
          <a:srcRect l="53324" t="39660" r="36704" b="45326"/>
          <a:stretch>
            <a:fillRect/>
          </a:stretch>
        </p:blipFill>
        <p:spPr bwMode="auto">
          <a:xfrm>
            <a:off x="5629007" y="4722601"/>
            <a:ext cx="282723" cy="22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638567" y="1978807"/>
            <a:ext cx="1227939" cy="202478"/>
          </a:xfrm>
          <a:prstGeom prst="rect">
            <a:avLst/>
          </a:prstGeom>
          <a:noFill/>
        </p:spPr>
        <p:txBody>
          <a:bodyPr wrap="none" lIns="40500" tIns="20250" rIns="40500" bIns="20250" rtlCol="0" anchor="t">
            <a:spAutoFit/>
          </a:bodyPr>
          <a:lstStyle/>
          <a:p>
            <a:r>
              <a:rPr lang="en-US" sz="1050" b="1" dirty="0">
                <a:solidFill>
                  <a:schemeClr val="tx1"/>
                </a:solidFill>
              </a:rPr>
              <a:t>fin-otdel@esoo.ru</a:t>
            </a:r>
          </a:p>
        </p:txBody>
      </p:sp>
      <p:pic>
        <p:nvPicPr>
          <p:cNvPr id="10" name="Рисунок 9" descr="https://icon-library.com/images/download-icon-set/download-icon-set-27.jpg"/>
          <p:cNvPicPr/>
          <p:nvPr/>
        </p:nvPicPr>
        <p:blipFill>
          <a:blip r:embed="rId4"/>
          <a:srcRect l="83566" t="77054" r="5080" b="5949"/>
          <a:stretch>
            <a:fillRect/>
          </a:stretch>
        </p:blipFill>
        <p:spPr bwMode="auto">
          <a:xfrm>
            <a:off x="7314694" y="1959316"/>
            <a:ext cx="295516" cy="21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358335" y="1026699"/>
            <a:ext cx="1524494" cy="202478"/>
          </a:xfrm>
          <a:prstGeom prst="rect">
            <a:avLst/>
          </a:prstGeom>
          <a:noFill/>
        </p:spPr>
        <p:txBody>
          <a:bodyPr wrap="none" lIns="40500" tIns="20250" rIns="40500" bIns="20250" rtlCol="0" anchor="t">
            <a:spAutoFit/>
          </a:bodyPr>
          <a:lstStyle/>
          <a:p>
            <a:r>
              <a:rPr lang="en-US" sz="1050" b="1" dirty="0">
                <a:solidFill>
                  <a:schemeClr val="tx1"/>
                </a:solidFill>
              </a:rPr>
              <a:t>8 (35344) 22510</a:t>
            </a:r>
            <a:r>
              <a:rPr lang="ru-RU" sz="1050" b="1" dirty="0">
                <a:solidFill>
                  <a:schemeClr val="tx1"/>
                </a:solidFill>
              </a:rPr>
              <a:t>, 21289</a:t>
            </a:r>
            <a:endParaRPr lang="en-US" sz="1050" b="1" dirty="0">
              <a:solidFill>
                <a:schemeClr val="tx1"/>
              </a:solidFill>
            </a:endParaRPr>
          </a:p>
        </p:txBody>
      </p:sp>
      <p:pic>
        <p:nvPicPr>
          <p:cNvPr id="12" name="Рисунок 11" descr="https://icon-library.com/images/download-icon-set/download-icon-set-27.jpg"/>
          <p:cNvPicPr>
            <a:picLocks noChangeAspect="1"/>
          </p:cNvPicPr>
          <p:nvPr/>
        </p:nvPicPr>
        <p:blipFill>
          <a:blip r:embed="rId4"/>
          <a:srcRect l="69745" t="22309" r="21411" b="64023"/>
          <a:stretch>
            <a:fillRect/>
          </a:stretch>
        </p:blipFill>
        <p:spPr bwMode="auto">
          <a:xfrm>
            <a:off x="6955530" y="1021226"/>
            <a:ext cx="305801" cy="22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0486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237" y="105717"/>
            <a:ext cx="2870404" cy="14865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0092" y="227337"/>
            <a:ext cx="3355974" cy="1364934"/>
          </a:xfrm>
          <a:prstGeom prst="rect">
            <a:avLst/>
          </a:prstGeom>
        </p:spPr>
      </p:pic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2898020" y="513274"/>
            <a:ext cx="3489816" cy="1682316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17699970" lon="0" rev="0"/>
            </a:camera>
            <a:lightRig rig="flat" dir="t"/>
          </a:scene3d>
          <a:sp3d extrusionH="304800" contourW="19050">
            <a:bevelT w="101600" prst="convex"/>
            <a:bevelB w="0" h="3810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zh-CN" sz="1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任意多边形 71"/>
          <p:cNvSpPr/>
          <p:nvPr/>
        </p:nvSpPr>
        <p:spPr>
          <a:xfrm>
            <a:off x="1083359" y="1561650"/>
            <a:ext cx="2708458" cy="1016720"/>
          </a:xfrm>
          <a:custGeom>
            <a:avLst/>
            <a:gdLst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582562"/>
              <a:gd name="connsiteY0" fmla="*/ 3773 h 1585462"/>
              <a:gd name="connsiteX1" fmla="*/ 0 w 2582562"/>
              <a:gd name="connsiteY1" fmla="*/ 1585462 h 1585462"/>
              <a:gd name="connsiteX2" fmla="*/ 1631092 w 2582562"/>
              <a:gd name="connsiteY2" fmla="*/ 1585462 h 1585462"/>
              <a:gd name="connsiteX3" fmla="*/ 2582562 w 2582562"/>
              <a:gd name="connsiteY3" fmla="*/ 28511 h 1585462"/>
              <a:gd name="connsiteX4" fmla="*/ 2580503 w 2582562"/>
              <a:gd name="connsiteY4" fmla="*/ 0 h 1585462"/>
              <a:gd name="connsiteX5" fmla="*/ 2434249 w 2582562"/>
              <a:gd name="connsiteY5" fmla="*/ 3773 h 1585462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817512"/>
              <a:gd name="connsiteY0" fmla="*/ 0 h 1581689"/>
              <a:gd name="connsiteX1" fmla="*/ 0 w 2817512"/>
              <a:gd name="connsiteY1" fmla="*/ 1581689 h 1581689"/>
              <a:gd name="connsiteX2" fmla="*/ 1631092 w 2817512"/>
              <a:gd name="connsiteY2" fmla="*/ 1581689 h 1581689"/>
              <a:gd name="connsiteX3" fmla="*/ 2817512 w 2817512"/>
              <a:gd name="connsiteY3" fmla="*/ 24738 h 1581689"/>
              <a:gd name="connsiteX4" fmla="*/ 2434249 w 2817512"/>
              <a:gd name="connsiteY4" fmla="*/ 0 h 1581689"/>
              <a:gd name="connsiteX0" fmla="*/ 2434249 w 2817512"/>
              <a:gd name="connsiteY0" fmla="*/ 16537 h 1556951"/>
              <a:gd name="connsiteX1" fmla="*/ 0 w 2817512"/>
              <a:gd name="connsiteY1" fmla="*/ 1556951 h 1556951"/>
              <a:gd name="connsiteX2" fmla="*/ 1631092 w 2817512"/>
              <a:gd name="connsiteY2" fmla="*/ 1556951 h 1556951"/>
              <a:gd name="connsiteX3" fmla="*/ 2817512 w 2817512"/>
              <a:gd name="connsiteY3" fmla="*/ 0 h 1556951"/>
              <a:gd name="connsiteX4" fmla="*/ 2434249 w 2817512"/>
              <a:gd name="connsiteY4" fmla="*/ 16537 h 1556951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13362 h 1515676"/>
              <a:gd name="connsiteX1" fmla="*/ 0 w 2817512"/>
              <a:gd name="connsiteY1" fmla="*/ 1515676 h 1515676"/>
              <a:gd name="connsiteX2" fmla="*/ 1631092 w 2817512"/>
              <a:gd name="connsiteY2" fmla="*/ 1515676 h 1515676"/>
              <a:gd name="connsiteX3" fmla="*/ 2817512 w 2817512"/>
              <a:gd name="connsiteY3" fmla="*/ 0 h 1515676"/>
              <a:gd name="connsiteX4" fmla="*/ 2434249 w 2817512"/>
              <a:gd name="connsiteY4" fmla="*/ 13362 h 1515676"/>
              <a:gd name="connsiteX0" fmla="*/ 2434249 w 2603166"/>
              <a:gd name="connsiteY0" fmla="*/ 13386 h 1515700"/>
              <a:gd name="connsiteX1" fmla="*/ 0 w 2603166"/>
              <a:gd name="connsiteY1" fmla="*/ 1515700 h 1515700"/>
              <a:gd name="connsiteX2" fmla="*/ 1631092 w 2603166"/>
              <a:gd name="connsiteY2" fmla="*/ 1515700 h 1515700"/>
              <a:gd name="connsiteX3" fmla="*/ 2603166 w 2603166"/>
              <a:gd name="connsiteY3" fmla="*/ 0 h 1515700"/>
              <a:gd name="connsiteX4" fmla="*/ 2434249 w 2603166"/>
              <a:gd name="connsiteY4" fmla="*/ 13386 h 1515700"/>
              <a:gd name="connsiteX0" fmla="*/ 2434249 w 2898441"/>
              <a:gd name="connsiteY0" fmla="*/ 13386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434249 w 2898441"/>
              <a:gd name="connsiteY4" fmla="*/ 13386 h 1515700"/>
              <a:gd name="connsiteX0" fmla="*/ 2748574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748574 w 2898441"/>
              <a:gd name="connsiteY4" fmla="*/ 13387 h 1515700"/>
              <a:gd name="connsiteX0" fmla="*/ 2643799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643799 w 2898441"/>
              <a:gd name="connsiteY4" fmla="*/ 13387 h 1515700"/>
              <a:gd name="connsiteX0" fmla="*/ 2180336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180336 w 2898441"/>
              <a:gd name="connsiteY4" fmla="*/ 13387 h 1515700"/>
              <a:gd name="connsiteX0" fmla="*/ 2180336 w 2647920"/>
              <a:gd name="connsiteY0" fmla="*/ 13387 h 1515700"/>
              <a:gd name="connsiteX1" fmla="*/ 0 w 2647920"/>
              <a:gd name="connsiteY1" fmla="*/ 1515700 h 1515700"/>
              <a:gd name="connsiteX2" fmla="*/ 1631092 w 2647920"/>
              <a:gd name="connsiteY2" fmla="*/ 1515700 h 1515700"/>
              <a:gd name="connsiteX3" fmla="*/ 2647920 w 2647920"/>
              <a:gd name="connsiteY3" fmla="*/ 0 h 1515700"/>
              <a:gd name="connsiteX4" fmla="*/ 2180336 w 2647920"/>
              <a:gd name="connsiteY4" fmla="*/ 13387 h 1515700"/>
              <a:gd name="connsiteX0" fmla="*/ 2180336 w 2647920"/>
              <a:gd name="connsiteY0" fmla="*/ 13387 h 1515700"/>
              <a:gd name="connsiteX1" fmla="*/ 0 w 2647920"/>
              <a:gd name="connsiteY1" fmla="*/ 1515700 h 1515700"/>
              <a:gd name="connsiteX2" fmla="*/ 1631092 w 2647920"/>
              <a:gd name="connsiteY2" fmla="*/ 1515700 h 1515700"/>
              <a:gd name="connsiteX3" fmla="*/ 2647920 w 2647920"/>
              <a:gd name="connsiteY3" fmla="*/ 0 h 1515700"/>
              <a:gd name="connsiteX4" fmla="*/ 2180336 w 2647920"/>
              <a:gd name="connsiteY4" fmla="*/ 13387 h 1515700"/>
              <a:gd name="connsiteX0" fmla="*/ 2180336 w 2790764"/>
              <a:gd name="connsiteY0" fmla="*/ 13410 h 1515723"/>
              <a:gd name="connsiteX1" fmla="*/ 0 w 2790764"/>
              <a:gd name="connsiteY1" fmla="*/ 1515723 h 1515723"/>
              <a:gd name="connsiteX2" fmla="*/ 1631092 w 2790764"/>
              <a:gd name="connsiteY2" fmla="*/ 1515723 h 1515723"/>
              <a:gd name="connsiteX3" fmla="*/ 2790764 w 2790764"/>
              <a:gd name="connsiteY3" fmla="*/ 0 h 1515723"/>
              <a:gd name="connsiteX4" fmla="*/ 2180336 w 2790764"/>
              <a:gd name="connsiteY4" fmla="*/ 13410 h 151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0764" h="1515723">
                <a:moveTo>
                  <a:pt x="2180336" y="13410"/>
                </a:moveTo>
                <a:lnTo>
                  <a:pt x="0" y="1515723"/>
                </a:lnTo>
                <a:lnTo>
                  <a:pt x="1631092" y="1515723"/>
                </a:lnTo>
                <a:lnTo>
                  <a:pt x="2790764" y="0"/>
                </a:lnTo>
                <a:lnTo>
                  <a:pt x="2180336" y="1341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1905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Relaxed" fov="2700000">
              <a:rot lat="19171680" lon="21531590" rev="21239993"/>
            </a:camera>
            <a:lightRig rig="glow" dir="t"/>
          </a:scene3d>
          <a:sp3d extrusionH="203200" contourW="19050">
            <a:bevelT w="146050" h="120650" prst="divot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  <a:defRPr/>
            </a:pPr>
            <a:endParaRPr lang="zh-CN" altLang="en-US" sz="1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任意多边形 73"/>
          <p:cNvSpPr/>
          <p:nvPr/>
        </p:nvSpPr>
        <p:spPr>
          <a:xfrm>
            <a:off x="3859029" y="1766279"/>
            <a:ext cx="1567797" cy="1010041"/>
          </a:xfrm>
          <a:custGeom>
            <a:avLst/>
            <a:gdLst>
              <a:gd name="connsiteX0" fmla="*/ 541020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158240 w 1615440"/>
              <a:gd name="connsiteY3" fmla="*/ 0 h 1584960"/>
              <a:gd name="connsiteX4" fmla="*/ 541020 w 1615440"/>
              <a:gd name="connsiteY4" fmla="*/ 7620 h 1584960"/>
              <a:gd name="connsiteX0" fmla="*/ 612457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158240 w 1615440"/>
              <a:gd name="connsiteY3" fmla="*/ 0 h 1584960"/>
              <a:gd name="connsiteX4" fmla="*/ 612457 w 1615440"/>
              <a:gd name="connsiteY4" fmla="*/ 7620 h 1584960"/>
              <a:gd name="connsiteX0" fmla="*/ 612457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072515 w 1615440"/>
              <a:gd name="connsiteY3" fmla="*/ 0 h 1584960"/>
              <a:gd name="connsiteX4" fmla="*/ 612457 w 1615440"/>
              <a:gd name="connsiteY4" fmla="*/ 7620 h 1584960"/>
              <a:gd name="connsiteX0" fmla="*/ 612457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072515 w 1615440"/>
              <a:gd name="connsiteY3" fmla="*/ 0 h 1584960"/>
              <a:gd name="connsiteX4" fmla="*/ 612457 w 1615440"/>
              <a:gd name="connsiteY4" fmla="*/ 7620 h 1584960"/>
              <a:gd name="connsiteX0" fmla="*/ 612457 w 1615440"/>
              <a:gd name="connsiteY0" fmla="*/ 7644 h 1584984"/>
              <a:gd name="connsiteX1" fmla="*/ 0 w 1615440"/>
              <a:gd name="connsiteY1" fmla="*/ 1584984 h 1584984"/>
              <a:gd name="connsiteX2" fmla="*/ 1615440 w 1615440"/>
              <a:gd name="connsiteY2" fmla="*/ 1584984 h 1584984"/>
              <a:gd name="connsiteX3" fmla="*/ 1001045 w 1615440"/>
              <a:gd name="connsiteY3" fmla="*/ 0 h 1584984"/>
              <a:gd name="connsiteX4" fmla="*/ 612457 w 1615440"/>
              <a:gd name="connsiteY4" fmla="*/ 7644 h 1584984"/>
              <a:gd name="connsiteX0" fmla="*/ 612457 w 1615440"/>
              <a:gd name="connsiteY0" fmla="*/ 7644 h 1584984"/>
              <a:gd name="connsiteX1" fmla="*/ 0 w 1615440"/>
              <a:gd name="connsiteY1" fmla="*/ 1584984 h 1584984"/>
              <a:gd name="connsiteX2" fmla="*/ 1615440 w 1615440"/>
              <a:gd name="connsiteY2" fmla="*/ 1584984 h 1584984"/>
              <a:gd name="connsiteX3" fmla="*/ 1001045 w 1615440"/>
              <a:gd name="connsiteY3" fmla="*/ 0 h 1584984"/>
              <a:gd name="connsiteX4" fmla="*/ 612457 w 1615440"/>
              <a:gd name="connsiteY4" fmla="*/ 7644 h 1584984"/>
              <a:gd name="connsiteX0" fmla="*/ 612457 w 1615440"/>
              <a:gd name="connsiteY0" fmla="*/ 7668 h 1585008"/>
              <a:gd name="connsiteX1" fmla="*/ 0 w 1615440"/>
              <a:gd name="connsiteY1" fmla="*/ 1585008 h 1585008"/>
              <a:gd name="connsiteX2" fmla="*/ 1615440 w 1615440"/>
              <a:gd name="connsiteY2" fmla="*/ 1585008 h 1585008"/>
              <a:gd name="connsiteX3" fmla="*/ 1072451 w 1615440"/>
              <a:gd name="connsiteY3" fmla="*/ 0 h 1585008"/>
              <a:gd name="connsiteX4" fmla="*/ 612457 w 1615440"/>
              <a:gd name="connsiteY4" fmla="*/ 7668 h 1585008"/>
              <a:gd name="connsiteX0" fmla="*/ 540987 w 1615440"/>
              <a:gd name="connsiteY0" fmla="*/ 7644 h 1585008"/>
              <a:gd name="connsiteX1" fmla="*/ 0 w 1615440"/>
              <a:gd name="connsiteY1" fmla="*/ 1585008 h 1585008"/>
              <a:gd name="connsiteX2" fmla="*/ 1615440 w 1615440"/>
              <a:gd name="connsiteY2" fmla="*/ 1585008 h 1585008"/>
              <a:gd name="connsiteX3" fmla="*/ 1072451 w 1615440"/>
              <a:gd name="connsiteY3" fmla="*/ 0 h 1585008"/>
              <a:gd name="connsiteX4" fmla="*/ 540987 w 1615440"/>
              <a:gd name="connsiteY4" fmla="*/ 7644 h 158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5440" h="1585008">
                <a:moveTo>
                  <a:pt x="540987" y="7644"/>
                </a:moveTo>
                <a:lnTo>
                  <a:pt x="0" y="1585008"/>
                </a:lnTo>
                <a:lnTo>
                  <a:pt x="1615440" y="1585008"/>
                </a:lnTo>
                <a:lnTo>
                  <a:pt x="1072451" y="0"/>
                </a:lnTo>
                <a:lnTo>
                  <a:pt x="540987" y="764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1905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Relaxed" fov="2700000">
              <a:rot lat="19171673" lon="21531590" rev="21593993"/>
            </a:camera>
            <a:lightRig rig="flat" dir="t"/>
          </a:scene3d>
          <a:sp3d extrusionH="203200" contourW="19050">
            <a:bevelT w="146050" h="120650" prst="divot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  <a:defRPr/>
            </a:pPr>
            <a:endParaRPr lang="zh-CN" altLang="en-US" sz="1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任意多边形 72"/>
          <p:cNvSpPr/>
          <p:nvPr/>
        </p:nvSpPr>
        <p:spPr>
          <a:xfrm flipH="1">
            <a:off x="5494038" y="1596101"/>
            <a:ext cx="2708083" cy="1016720"/>
          </a:xfrm>
          <a:custGeom>
            <a:avLst/>
            <a:gdLst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582562"/>
              <a:gd name="connsiteY0" fmla="*/ 3773 h 1585462"/>
              <a:gd name="connsiteX1" fmla="*/ 0 w 2582562"/>
              <a:gd name="connsiteY1" fmla="*/ 1585462 h 1585462"/>
              <a:gd name="connsiteX2" fmla="*/ 1631092 w 2582562"/>
              <a:gd name="connsiteY2" fmla="*/ 1585462 h 1585462"/>
              <a:gd name="connsiteX3" fmla="*/ 2582562 w 2582562"/>
              <a:gd name="connsiteY3" fmla="*/ 28511 h 1585462"/>
              <a:gd name="connsiteX4" fmla="*/ 2580503 w 2582562"/>
              <a:gd name="connsiteY4" fmla="*/ 0 h 1585462"/>
              <a:gd name="connsiteX5" fmla="*/ 2434249 w 2582562"/>
              <a:gd name="connsiteY5" fmla="*/ 3773 h 1585462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817512"/>
              <a:gd name="connsiteY0" fmla="*/ 0 h 1581689"/>
              <a:gd name="connsiteX1" fmla="*/ 0 w 2817512"/>
              <a:gd name="connsiteY1" fmla="*/ 1581689 h 1581689"/>
              <a:gd name="connsiteX2" fmla="*/ 1631092 w 2817512"/>
              <a:gd name="connsiteY2" fmla="*/ 1581689 h 1581689"/>
              <a:gd name="connsiteX3" fmla="*/ 2817512 w 2817512"/>
              <a:gd name="connsiteY3" fmla="*/ 24738 h 1581689"/>
              <a:gd name="connsiteX4" fmla="*/ 2434249 w 2817512"/>
              <a:gd name="connsiteY4" fmla="*/ 0 h 1581689"/>
              <a:gd name="connsiteX0" fmla="*/ 2434249 w 2817512"/>
              <a:gd name="connsiteY0" fmla="*/ 16537 h 1556951"/>
              <a:gd name="connsiteX1" fmla="*/ 0 w 2817512"/>
              <a:gd name="connsiteY1" fmla="*/ 1556951 h 1556951"/>
              <a:gd name="connsiteX2" fmla="*/ 1631092 w 2817512"/>
              <a:gd name="connsiteY2" fmla="*/ 1556951 h 1556951"/>
              <a:gd name="connsiteX3" fmla="*/ 2817512 w 2817512"/>
              <a:gd name="connsiteY3" fmla="*/ 0 h 1556951"/>
              <a:gd name="connsiteX4" fmla="*/ 2434249 w 2817512"/>
              <a:gd name="connsiteY4" fmla="*/ 16537 h 1556951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13362 h 1515676"/>
              <a:gd name="connsiteX1" fmla="*/ 0 w 2817512"/>
              <a:gd name="connsiteY1" fmla="*/ 1515676 h 1515676"/>
              <a:gd name="connsiteX2" fmla="*/ 1631092 w 2817512"/>
              <a:gd name="connsiteY2" fmla="*/ 1515676 h 1515676"/>
              <a:gd name="connsiteX3" fmla="*/ 2817512 w 2817512"/>
              <a:gd name="connsiteY3" fmla="*/ 0 h 1515676"/>
              <a:gd name="connsiteX4" fmla="*/ 2434249 w 2817512"/>
              <a:gd name="connsiteY4" fmla="*/ 13362 h 1515676"/>
              <a:gd name="connsiteX0" fmla="*/ 2434249 w 2603166"/>
              <a:gd name="connsiteY0" fmla="*/ 13386 h 1515700"/>
              <a:gd name="connsiteX1" fmla="*/ 0 w 2603166"/>
              <a:gd name="connsiteY1" fmla="*/ 1515700 h 1515700"/>
              <a:gd name="connsiteX2" fmla="*/ 1631092 w 2603166"/>
              <a:gd name="connsiteY2" fmla="*/ 1515700 h 1515700"/>
              <a:gd name="connsiteX3" fmla="*/ 2603166 w 2603166"/>
              <a:gd name="connsiteY3" fmla="*/ 0 h 1515700"/>
              <a:gd name="connsiteX4" fmla="*/ 2434249 w 2603166"/>
              <a:gd name="connsiteY4" fmla="*/ 13386 h 1515700"/>
              <a:gd name="connsiteX0" fmla="*/ 2434249 w 2898441"/>
              <a:gd name="connsiteY0" fmla="*/ 13386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434249 w 2898441"/>
              <a:gd name="connsiteY4" fmla="*/ 13386 h 1515700"/>
              <a:gd name="connsiteX0" fmla="*/ 2748574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748574 w 2898441"/>
              <a:gd name="connsiteY4" fmla="*/ 13387 h 1515700"/>
              <a:gd name="connsiteX0" fmla="*/ 2643799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643799 w 2898441"/>
              <a:gd name="connsiteY4" fmla="*/ 13387 h 1515700"/>
              <a:gd name="connsiteX0" fmla="*/ 2167810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167810 w 2898441"/>
              <a:gd name="connsiteY4" fmla="*/ 13387 h 1515700"/>
              <a:gd name="connsiteX0" fmla="*/ 2167810 w 2647920"/>
              <a:gd name="connsiteY0" fmla="*/ 13387 h 1515700"/>
              <a:gd name="connsiteX1" fmla="*/ 0 w 2647920"/>
              <a:gd name="connsiteY1" fmla="*/ 1515700 h 1515700"/>
              <a:gd name="connsiteX2" fmla="*/ 1631092 w 2647920"/>
              <a:gd name="connsiteY2" fmla="*/ 1515700 h 1515700"/>
              <a:gd name="connsiteX3" fmla="*/ 2647920 w 2647920"/>
              <a:gd name="connsiteY3" fmla="*/ 0 h 1515700"/>
              <a:gd name="connsiteX4" fmla="*/ 2167810 w 2647920"/>
              <a:gd name="connsiteY4" fmla="*/ 13387 h 1515700"/>
              <a:gd name="connsiteX0" fmla="*/ 2167810 w 2790378"/>
              <a:gd name="connsiteY0" fmla="*/ 13410 h 1515723"/>
              <a:gd name="connsiteX1" fmla="*/ 0 w 2790378"/>
              <a:gd name="connsiteY1" fmla="*/ 1515723 h 1515723"/>
              <a:gd name="connsiteX2" fmla="*/ 1631092 w 2790378"/>
              <a:gd name="connsiteY2" fmla="*/ 1515723 h 1515723"/>
              <a:gd name="connsiteX3" fmla="*/ 2790378 w 2790378"/>
              <a:gd name="connsiteY3" fmla="*/ 0 h 1515723"/>
              <a:gd name="connsiteX4" fmla="*/ 2167810 w 2790378"/>
              <a:gd name="connsiteY4" fmla="*/ 13410 h 151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0378" h="1515723">
                <a:moveTo>
                  <a:pt x="2167810" y="13410"/>
                </a:moveTo>
                <a:lnTo>
                  <a:pt x="0" y="1515723"/>
                </a:lnTo>
                <a:lnTo>
                  <a:pt x="1631092" y="1515723"/>
                </a:lnTo>
                <a:lnTo>
                  <a:pt x="2790378" y="0"/>
                </a:lnTo>
                <a:lnTo>
                  <a:pt x="2167810" y="1341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1905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Relaxed" fov="2700000">
              <a:rot lat="19171680" lon="21531590" rev="360000"/>
            </a:camera>
            <a:lightRig rig="flat" dir="t"/>
          </a:scene3d>
          <a:sp3d extrusionH="203200" contourW="19050">
            <a:bevelT w="146050" h="120650" prst="divot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  <a:defRPr/>
            </a:pPr>
            <a:endParaRPr lang="zh-CN" altLang="en-US" sz="1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347553" y="2536889"/>
            <a:ext cx="2228007" cy="1547432"/>
          </a:xfrm>
          <a:prstGeom prst="roundRect">
            <a:avLst>
              <a:gd name="adj" fmla="val 8998"/>
            </a:avLst>
          </a:prstGeom>
          <a:gradFill flip="none" rotWithShape="1">
            <a:gsLst>
              <a:gs pos="0">
                <a:srgbClr val="FF29D6"/>
              </a:gs>
              <a:gs pos="90000">
                <a:srgbClr val="580074"/>
              </a:gs>
            </a:gsLst>
            <a:lin ang="8100000" scaled="1"/>
            <a:tileRect/>
          </a:gradFill>
          <a:ln w="19050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780000" lon="1458702" rev="8192"/>
            </a:camera>
            <a:lightRig rig="flat" dir="t"/>
          </a:scene3d>
          <a:sp3d extrusionH="304800" contourW="19050">
            <a:bevelT w="101600" prst="convex"/>
            <a:bevelB w="0" h="63500"/>
            <a:extrusionClr>
              <a:srgbClr val="580074"/>
            </a:extrusionClr>
            <a:contourClr>
              <a:srgbClr val="FFAFEE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Это упрощенная версия бюджета, облегчающая гражданам его понимание, объясняющая планы и действия органов местного самоуправления во время бюджетного год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3253740" y="2829207"/>
            <a:ext cx="2971800" cy="1595077"/>
          </a:xfrm>
          <a:prstGeom prst="roundRect">
            <a:avLst>
              <a:gd name="adj" fmla="val 8146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54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840000" lon="0" rev="0"/>
            </a:camera>
            <a:lightRig rig="flat" dir="t"/>
          </a:scene3d>
          <a:sp3d extrusionH="304800" contourW="19050">
            <a:bevelT w="101600" prst="convex"/>
            <a:bevelB w="0" h="63500"/>
            <a:extrusionClr>
              <a:srgbClr val="0F5000"/>
            </a:extrusionClr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Представленная информация предназначена для широкого круга пользователей и будет интересна и полезна разным категориям населения проявляющим активное внимание к процессу формирования бюджета муниципального образования Грачевский район.</a:t>
            </a: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6515100" y="2699906"/>
            <a:ext cx="2438400" cy="1475853"/>
          </a:xfrm>
          <a:prstGeom prst="roundRect">
            <a:avLst>
              <a:gd name="adj" fmla="val 8998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780000" lon="20124108" rev="21599991"/>
            </a:camera>
            <a:lightRig rig="flat" dir="t"/>
          </a:scene3d>
          <a:sp3d extrusionH="304800" contourW="19050">
            <a:bevelT w="101600" prst="convex"/>
            <a:bevelB w="0" h="63500"/>
            <a:extrusionClr>
              <a:schemeClr val="accent6">
                <a:lumMod val="75000"/>
              </a:schemeClr>
            </a:extrusionClr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«Бюджет для граждан» нацелен на получение обратной связи от граждан, которым не безразличны современные проблемы муниципальных финансов в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Грачевском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районе и стране в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целом</a:t>
            </a:r>
            <a:endParaRPr lang="zh-CN" altLang="zh-CN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16266" y="1047162"/>
            <a:ext cx="2375355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800" b="1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Бюджет для граждан- что это?</a:t>
            </a:r>
            <a:endParaRPr lang="zh-CN" altLang="en-US" sz="1800" b="1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73" y="163716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4" descr="https://i.gifer.com/H0bB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3" y="0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top-fon.com/uploads/posts/2023-01/1674807106_top-fon-com-p-fon-dlya-prezentatsii-opros-8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top-fon.com/uploads/posts/2023-01/1674807106_top-fon-com-p-fon-dlya-prezentatsii-opros-86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top-fon.com/uploads/posts/2023-01/1674807106_top-fon-com-p-fon-dlya-prezentatsii-opros-86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5"/>
          <p:cNvSpPr txBox="1"/>
          <p:nvPr/>
        </p:nvSpPr>
        <p:spPr>
          <a:xfrm>
            <a:off x="1558022" y="1452707"/>
            <a:ext cx="283025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</a:rPr>
              <a:t>Послание Президента Российской Федерации</a:t>
            </a:r>
          </a:p>
        </p:txBody>
      </p:sp>
      <p:sp>
        <p:nvSpPr>
          <p:cNvPr id="223" name="Google Shape;223;p25"/>
          <p:cNvSpPr txBox="1"/>
          <p:nvPr/>
        </p:nvSpPr>
        <p:spPr>
          <a:xfrm>
            <a:off x="1536096" y="2133633"/>
            <a:ext cx="283025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</a:rPr>
              <a:t>Проект Закона Оренбургской области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«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</a:rPr>
              <a:t>Об областном бюджете на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2024 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</a:rPr>
              <a:t>год и плановый период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2025 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</a:rPr>
              <a:t>и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2026 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</a:rPr>
              <a:t>годов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»</a:t>
            </a:r>
            <a:endParaRPr lang="ru-RU" sz="1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26" name="Google Shape;226;p25"/>
          <p:cNvSpPr txBox="1"/>
          <p:nvPr/>
        </p:nvSpPr>
        <p:spPr>
          <a:xfrm>
            <a:off x="1558021" y="3156060"/>
            <a:ext cx="283025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</a:rPr>
              <a:t>Положение о бюджетном процессе в муниципальном образовании  Грачевский район</a:t>
            </a:r>
            <a:endParaRPr sz="1200" b="1" dirty="0">
              <a:solidFill>
                <a:schemeClr val="accent5">
                  <a:lumMod val="50000"/>
                </a:schemeClr>
              </a:solidFill>
              <a:sym typeface="Arial"/>
            </a:endParaRPr>
          </a:p>
        </p:txBody>
      </p:sp>
      <p:sp>
        <p:nvSpPr>
          <p:cNvPr id="232" name="Google Shape;232;p25"/>
          <p:cNvSpPr txBox="1"/>
          <p:nvPr/>
        </p:nvSpPr>
        <p:spPr>
          <a:xfrm>
            <a:off x="5544334" y="1221874"/>
            <a:ext cx="313331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</a:rPr>
              <a:t>Основные направления бюджетной и налоговой политики муниципального образования Грачевский район на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2024 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</a:rPr>
              <a:t>год и плановый период 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2025 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</a:rPr>
              <a:t>и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2026 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</a:rPr>
              <a:t>годов</a:t>
            </a:r>
            <a:endParaRPr sz="1200" b="1" dirty="0">
              <a:solidFill>
                <a:schemeClr val="accent5">
                  <a:lumMod val="50000"/>
                </a:schemeClr>
              </a:solidFill>
              <a:sym typeface="Arial"/>
            </a:endParaRPr>
          </a:p>
        </p:txBody>
      </p:sp>
      <p:grpSp>
        <p:nvGrpSpPr>
          <p:cNvPr id="234" name="Google Shape;234;p25"/>
          <p:cNvGrpSpPr/>
          <p:nvPr/>
        </p:nvGrpSpPr>
        <p:grpSpPr>
          <a:xfrm>
            <a:off x="5544333" y="2225967"/>
            <a:ext cx="3483005" cy="523705"/>
            <a:chOff x="1388666" y="998559"/>
            <a:chExt cx="3403885" cy="523705"/>
          </a:xfrm>
        </p:grpSpPr>
        <p:sp>
          <p:nvSpPr>
            <p:cNvPr id="235" name="Google Shape;235;p25"/>
            <p:cNvSpPr txBox="1"/>
            <p:nvPr/>
          </p:nvSpPr>
          <p:spPr>
            <a:xfrm>
              <a:off x="1388666" y="998559"/>
              <a:ext cx="334305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lvl="0"/>
              <a:r>
                <a:rPr lang="ru-RU" sz="1200" b="1" dirty="0">
                  <a:solidFill>
                    <a:schemeClr val="accent5">
                      <a:lumMod val="50000"/>
                    </a:schemeClr>
                  </a:solidFill>
                </a:rPr>
                <a:t>Прогноз социально-экономического развития муниципального образования Грачевский район на </a:t>
              </a:r>
              <a:r>
                <a:rPr lang="ru-RU" sz="1200" b="1" dirty="0" smtClean="0">
                  <a:solidFill>
                    <a:schemeClr val="accent5">
                      <a:lumMod val="50000"/>
                    </a:schemeClr>
                  </a:solidFill>
                </a:rPr>
                <a:t>2024-2026 </a:t>
              </a:r>
              <a:r>
                <a:rPr lang="ru-RU" sz="1200" b="1" dirty="0">
                  <a:solidFill>
                    <a:schemeClr val="accent5">
                      <a:lumMod val="50000"/>
                    </a:schemeClr>
                  </a:solidFill>
                </a:rPr>
                <a:t>годы</a:t>
              </a:r>
              <a:endParaRPr sz="1200" b="1" dirty="0">
                <a:solidFill>
                  <a:schemeClr val="accent5">
                    <a:lumMod val="50000"/>
                  </a:schemeClr>
                </a:solidFill>
                <a:sym typeface="Arial"/>
              </a:endParaRPr>
            </a:p>
          </p:txBody>
        </p:sp>
        <p:sp>
          <p:nvSpPr>
            <p:cNvPr id="236" name="Google Shape;236;p25"/>
            <p:cNvSpPr txBox="1"/>
            <p:nvPr/>
          </p:nvSpPr>
          <p:spPr>
            <a:xfrm>
              <a:off x="2026586" y="1245265"/>
              <a:ext cx="2765965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dirty="0">
                <a:solidFill>
                  <a:schemeClr val="accent5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8" name="Google Shape;238;p25"/>
          <p:cNvSpPr txBox="1"/>
          <p:nvPr/>
        </p:nvSpPr>
        <p:spPr>
          <a:xfrm>
            <a:off x="5541845" y="2978819"/>
            <a:ext cx="342325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endParaRPr lang="ru-RU" sz="1200" dirty="0">
              <a:solidFill>
                <a:srgbClr val="3F3F3F"/>
              </a:solidFill>
            </a:endParaRPr>
          </a:p>
          <a:p>
            <a:pPr lvl="0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</a:rPr>
              <a:t>Бюджетный прогноз муниципального образования Грачевский район на долгосрочный период до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2027 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</a:rPr>
              <a:t>года</a:t>
            </a:r>
          </a:p>
        </p:txBody>
      </p:sp>
      <p:sp>
        <p:nvSpPr>
          <p:cNvPr id="244" name="Google Shape;244;p25"/>
          <p:cNvSpPr txBox="1">
            <a:spLocks noGrp="1"/>
          </p:cNvSpPr>
          <p:nvPr>
            <p:ph type="title"/>
          </p:nvPr>
        </p:nvSpPr>
        <p:spPr>
          <a:xfrm>
            <a:off x="25250" y="132726"/>
            <a:ext cx="9144000" cy="61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Основы составления проекта бюджета</a:t>
            </a:r>
            <a:endParaRPr sz="2000" b="1" dirty="0">
              <a:solidFill>
                <a:schemeClr val="accent5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73" y="163716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5" name="Picture 4" descr="https://i.gifer.com/H0bB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3" y="0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图片 4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292" y="1355545"/>
            <a:ext cx="878157" cy="644533"/>
          </a:xfrm>
          <a:prstGeom prst="rect">
            <a:avLst/>
          </a:prstGeom>
        </p:spPr>
      </p:pic>
      <p:pic>
        <p:nvPicPr>
          <p:cNvPr id="56" name="图片 4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1968" y="2220341"/>
            <a:ext cx="878157" cy="644533"/>
          </a:xfrm>
          <a:prstGeom prst="rect">
            <a:avLst/>
          </a:prstGeom>
        </p:spPr>
      </p:pic>
      <p:pic>
        <p:nvPicPr>
          <p:cNvPr id="57" name="图片 4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875" y="3146526"/>
            <a:ext cx="878157" cy="644533"/>
          </a:xfrm>
          <a:prstGeom prst="rect">
            <a:avLst/>
          </a:prstGeom>
        </p:spPr>
      </p:pic>
      <p:pic>
        <p:nvPicPr>
          <p:cNvPr id="58" name="图片 4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0969" y="1355544"/>
            <a:ext cx="878157" cy="644533"/>
          </a:xfrm>
          <a:prstGeom prst="rect">
            <a:avLst/>
          </a:prstGeom>
        </p:spPr>
      </p:pic>
      <p:pic>
        <p:nvPicPr>
          <p:cNvPr id="59" name="图片 4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5982" y="2220340"/>
            <a:ext cx="878157" cy="644533"/>
          </a:xfrm>
          <a:prstGeom prst="rect">
            <a:avLst/>
          </a:prstGeom>
        </p:spPr>
      </p:pic>
      <p:pic>
        <p:nvPicPr>
          <p:cNvPr id="60" name="图片 4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5983" y="3156060"/>
            <a:ext cx="878157" cy="644533"/>
          </a:xfrm>
          <a:prstGeom prst="rect">
            <a:avLst/>
          </a:prstGeom>
        </p:spPr>
      </p:pic>
      <p:sp>
        <p:nvSpPr>
          <p:cNvPr id="61" name="文本框 8"/>
          <p:cNvSpPr txBox="1"/>
          <p:nvPr/>
        </p:nvSpPr>
        <p:spPr>
          <a:xfrm>
            <a:off x="625276" y="1364658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buClrTx/>
              <a:buFontTx/>
              <a:buNone/>
            </a:pPr>
            <a:r>
              <a:rPr lang="en-US" altLang="zh-CN" sz="2400" b="1" kern="1200" dirty="0">
                <a:solidFill>
                  <a:prstClr val="white"/>
                </a:solidFill>
                <a:ea typeface="微软雅黑"/>
                <a:cs typeface="+mn-cs"/>
              </a:rPr>
              <a:t>1</a:t>
            </a:r>
            <a:endParaRPr lang="zh-CN" altLang="en-US" sz="2400" b="1" kern="1200" dirty="0">
              <a:solidFill>
                <a:prstClr val="white"/>
              </a:solidFill>
              <a:ea typeface="微软雅黑"/>
              <a:cs typeface="+mn-cs"/>
            </a:endParaRPr>
          </a:p>
        </p:txBody>
      </p:sp>
      <p:sp>
        <p:nvSpPr>
          <p:cNvPr id="62" name="文本框 8"/>
          <p:cNvSpPr txBox="1"/>
          <p:nvPr/>
        </p:nvSpPr>
        <p:spPr>
          <a:xfrm>
            <a:off x="662952" y="224890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zh-CN" sz="2400" b="1" dirty="0" smtClean="0">
                <a:solidFill>
                  <a:prstClr val="white"/>
                </a:solidFill>
                <a:latin typeface="Arial"/>
                <a:ea typeface="微软雅黑"/>
              </a:rPr>
              <a:t>2</a:t>
            </a:r>
            <a:endParaRPr lang="zh-CN" altLang="en-US" sz="2400" b="1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3" name="文本框 8"/>
          <p:cNvSpPr txBox="1"/>
          <p:nvPr/>
        </p:nvSpPr>
        <p:spPr>
          <a:xfrm>
            <a:off x="712859" y="3164311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zh-CN" sz="2400" b="1" dirty="0" smtClean="0">
                <a:solidFill>
                  <a:prstClr val="white"/>
                </a:solidFill>
                <a:latin typeface="Arial"/>
                <a:ea typeface="微软雅黑"/>
              </a:rPr>
              <a:t>3</a:t>
            </a:r>
            <a:endParaRPr lang="zh-CN" altLang="en-US" sz="2400" b="1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4" name="文本框 8"/>
          <p:cNvSpPr txBox="1"/>
          <p:nvPr/>
        </p:nvSpPr>
        <p:spPr>
          <a:xfrm>
            <a:off x="4781953" y="137039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zh-CN" sz="2400" b="1" dirty="0" smtClean="0">
                <a:solidFill>
                  <a:prstClr val="white"/>
                </a:solidFill>
                <a:latin typeface="Arial"/>
                <a:ea typeface="微软雅黑"/>
              </a:rPr>
              <a:t>4</a:t>
            </a:r>
            <a:endParaRPr lang="zh-CN" altLang="en-US" sz="2400" b="1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5" name="文本框 8"/>
          <p:cNvSpPr txBox="1"/>
          <p:nvPr/>
        </p:nvSpPr>
        <p:spPr>
          <a:xfrm>
            <a:off x="4781953" y="224890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zh-CN" sz="2400" b="1" dirty="0" smtClean="0">
                <a:solidFill>
                  <a:prstClr val="white"/>
                </a:solidFill>
                <a:latin typeface="Arial"/>
                <a:ea typeface="微软雅黑"/>
              </a:rPr>
              <a:t>5</a:t>
            </a:r>
            <a:endParaRPr lang="zh-CN" altLang="en-US" sz="2400" b="1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6" name="文本框 8"/>
          <p:cNvSpPr txBox="1"/>
          <p:nvPr/>
        </p:nvSpPr>
        <p:spPr>
          <a:xfrm>
            <a:off x="4781953" y="3188773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zh-CN" sz="2400" b="1" dirty="0" smtClean="0">
                <a:solidFill>
                  <a:prstClr val="white"/>
                </a:solidFill>
                <a:latin typeface="Arial"/>
                <a:ea typeface="微软雅黑"/>
              </a:rPr>
              <a:t>6</a:t>
            </a:r>
            <a:endParaRPr lang="zh-CN" altLang="en-US" sz="2400" b="1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" grpId="0"/>
      <p:bldP spid="223" grpId="0"/>
      <p:bldP spid="226" grpId="0"/>
      <p:bldP spid="232" grpId="0"/>
      <p:bldP spid="238" grpId="0"/>
      <p:bldP spid="244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5"/>
          <p:cNvSpPr txBox="1"/>
          <p:nvPr/>
        </p:nvSpPr>
        <p:spPr>
          <a:xfrm>
            <a:off x="6142883" y="2457053"/>
            <a:ext cx="2830257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accent5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5" name="Picture 4" descr="https://i.gifer.com/H0bB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文本框 8"/>
          <p:cNvSpPr txBox="1"/>
          <p:nvPr/>
        </p:nvSpPr>
        <p:spPr>
          <a:xfrm>
            <a:off x="625276" y="1364658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buClrTx/>
              <a:buFontTx/>
              <a:buNone/>
            </a:pPr>
            <a:r>
              <a:rPr lang="en-US" altLang="zh-CN" sz="2400" b="1" kern="1200" dirty="0">
                <a:solidFill>
                  <a:prstClr val="white"/>
                </a:solidFill>
                <a:ea typeface="微软雅黑"/>
                <a:cs typeface="+mn-cs"/>
              </a:rPr>
              <a:t>1</a:t>
            </a:r>
            <a:endParaRPr lang="zh-CN" altLang="en-US" sz="2400" b="1" kern="1200" dirty="0">
              <a:solidFill>
                <a:prstClr val="white"/>
              </a:solidFill>
              <a:ea typeface="微软雅黑"/>
              <a:cs typeface="+mn-cs"/>
            </a:endParaRPr>
          </a:p>
        </p:txBody>
      </p:sp>
      <p:sp>
        <p:nvSpPr>
          <p:cNvPr id="62" name="文本框 8"/>
          <p:cNvSpPr txBox="1"/>
          <p:nvPr/>
        </p:nvSpPr>
        <p:spPr>
          <a:xfrm>
            <a:off x="662952" y="224890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zh-CN" sz="2400" b="1" dirty="0" smtClean="0">
                <a:solidFill>
                  <a:prstClr val="white"/>
                </a:solidFill>
                <a:latin typeface="Arial"/>
                <a:ea typeface="微软雅黑"/>
              </a:rPr>
              <a:t>2</a:t>
            </a:r>
            <a:endParaRPr lang="zh-CN" altLang="en-US" sz="2400" b="1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3" name="文本框 8"/>
          <p:cNvSpPr txBox="1"/>
          <p:nvPr/>
        </p:nvSpPr>
        <p:spPr>
          <a:xfrm>
            <a:off x="712859" y="3164311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zh-CN" sz="2400" b="1" dirty="0" smtClean="0">
                <a:solidFill>
                  <a:prstClr val="white"/>
                </a:solidFill>
                <a:latin typeface="Arial"/>
                <a:ea typeface="微软雅黑"/>
              </a:rPr>
              <a:t>3</a:t>
            </a:r>
            <a:endParaRPr lang="zh-CN" altLang="en-US" sz="2400" b="1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4" name="文本框 8"/>
          <p:cNvSpPr txBox="1"/>
          <p:nvPr/>
        </p:nvSpPr>
        <p:spPr>
          <a:xfrm>
            <a:off x="4781953" y="137039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zh-CN" sz="2400" b="1" dirty="0" smtClean="0">
                <a:solidFill>
                  <a:prstClr val="white"/>
                </a:solidFill>
                <a:latin typeface="Arial"/>
                <a:ea typeface="微软雅黑"/>
              </a:rPr>
              <a:t>4</a:t>
            </a:r>
            <a:endParaRPr lang="zh-CN" altLang="en-US" sz="2400" b="1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5" name="文本框 8"/>
          <p:cNvSpPr txBox="1"/>
          <p:nvPr/>
        </p:nvSpPr>
        <p:spPr>
          <a:xfrm>
            <a:off x="4781953" y="2248900"/>
            <a:ext cx="35618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zh-CN" sz="2400" b="1" dirty="0" smtClean="0">
                <a:solidFill>
                  <a:prstClr val="white"/>
                </a:solidFill>
                <a:latin typeface="Arial"/>
                <a:ea typeface="微软雅黑"/>
              </a:rPr>
              <a:t>5</a:t>
            </a:r>
            <a:endParaRPr lang="zh-CN" altLang="en-US" sz="2400" b="1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6" name="文本框 8"/>
          <p:cNvSpPr txBox="1"/>
          <p:nvPr/>
        </p:nvSpPr>
        <p:spPr>
          <a:xfrm>
            <a:off x="4781953" y="3188773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zh-CN" sz="2400" b="1" dirty="0" smtClean="0">
                <a:solidFill>
                  <a:prstClr val="white"/>
                </a:solidFill>
                <a:latin typeface="Arial"/>
                <a:ea typeface="微软雅黑"/>
              </a:rPr>
              <a:t>6</a:t>
            </a:r>
            <a:endParaRPr lang="zh-CN" altLang="en-US" sz="2400" b="1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81465" y="127340"/>
            <a:ext cx="7917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показатели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социально-экономического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развития Грачевского района</a:t>
            </a:r>
          </a:p>
        </p:txBody>
      </p:sp>
      <p:grpSp>
        <p:nvGrpSpPr>
          <p:cNvPr id="27" name="组合 216"/>
          <p:cNvGrpSpPr>
            <a:grpSpLocks/>
          </p:cNvGrpSpPr>
          <p:nvPr/>
        </p:nvGrpSpPr>
        <p:grpSpPr bwMode="auto">
          <a:xfrm>
            <a:off x="-278996" y="650688"/>
            <a:ext cx="6759089" cy="1207518"/>
            <a:chOff x="695400" y="339214"/>
            <a:chExt cx="7253978" cy="1935001"/>
          </a:xfrm>
        </p:grpSpPr>
        <p:sp>
          <p:nvSpPr>
            <p:cNvPr id="28" name="Oval 17"/>
            <p:cNvSpPr>
              <a:spLocks noChangeArrowheads="1"/>
            </p:cNvSpPr>
            <p:nvPr/>
          </p:nvSpPr>
          <p:spPr bwMode="auto">
            <a:xfrm>
              <a:off x="695400" y="1763561"/>
              <a:ext cx="7200800" cy="333375"/>
            </a:xfrm>
            <a:prstGeom prst="ellipse">
              <a:avLst/>
            </a:prstGeom>
            <a:gradFill flip="none" rotWithShape="1">
              <a:gsLst>
                <a:gs pos="0">
                  <a:srgbClr val="D0D2D4">
                    <a:alpha val="94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76200"/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1504925" y="901142"/>
              <a:ext cx="1911114" cy="182548"/>
            </a:xfrm>
            <a:prstGeom prst="ellipse">
              <a:avLst/>
            </a:prstGeom>
            <a:gradFill flip="none" rotWithShape="1">
              <a:gsLst>
                <a:gs pos="0">
                  <a:srgbClr val="D0D2D4"/>
                </a:gs>
                <a:gs pos="99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055439" y="670873"/>
              <a:ext cx="6893939" cy="1603342"/>
            </a:xfrm>
            <a:custGeom>
              <a:avLst/>
              <a:gdLst>
                <a:gd name="T0" fmla="*/ 4262 w 4262"/>
                <a:gd name="T1" fmla="*/ 982 h 982"/>
                <a:gd name="T2" fmla="*/ 3987 w 4262"/>
                <a:gd name="T3" fmla="*/ 0 h 982"/>
                <a:gd name="T4" fmla="*/ 419 w 4262"/>
                <a:gd name="T5" fmla="*/ 590 h 982"/>
                <a:gd name="T6" fmla="*/ 0 w 4262"/>
                <a:gd name="T7" fmla="*/ 754 h 982"/>
                <a:gd name="T8" fmla="*/ 83 w 4262"/>
                <a:gd name="T9" fmla="*/ 982 h 982"/>
                <a:gd name="T10" fmla="*/ 4262 w 4262"/>
                <a:gd name="T11" fmla="*/ 982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2" h="982">
                  <a:moveTo>
                    <a:pt x="4262" y="982"/>
                  </a:moveTo>
                  <a:lnTo>
                    <a:pt x="3987" y="0"/>
                  </a:lnTo>
                  <a:lnTo>
                    <a:pt x="419" y="590"/>
                  </a:lnTo>
                  <a:lnTo>
                    <a:pt x="0" y="754"/>
                  </a:lnTo>
                  <a:lnTo>
                    <a:pt x="83" y="982"/>
                  </a:lnTo>
                  <a:lnTo>
                    <a:pt x="4262" y="982"/>
                  </a:lnTo>
                  <a:close/>
                </a:path>
              </a:pathLst>
            </a:custGeom>
            <a:gradFill>
              <a:gsLst>
                <a:gs pos="50000">
                  <a:srgbClr val="8B8E90"/>
                </a:gs>
                <a:gs pos="14000">
                  <a:schemeClr val="bg1">
                    <a:lumMod val="65000"/>
                    <a:alpha val="15000"/>
                  </a:schemeClr>
                </a:gs>
                <a:gs pos="100000">
                  <a:srgbClr val="6F7579"/>
                </a:gs>
              </a:gsLst>
              <a:lin ang="16200000" scaled="0"/>
            </a:gradFill>
            <a:ln>
              <a:noFill/>
            </a:ln>
            <a:effectLst>
              <a:softEdge rad="38100"/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7019916" y="586392"/>
              <a:ext cx="685800" cy="644481"/>
            </a:xfrm>
            <a:custGeom>
              <a:avLst/>
              <a:gdLst>
                <a:gd name="T0" fmla="*/ 41628 w 10000"/>
                <a:gd name="T1" fmla="*/ 117940 h 10000"/>
                <a:gd name="T2" fmla="*/ 377396 w 10000"/>
                <a:gd name="T3" fmla="*/ 60775 h 10000"/>
                <a:gd name="T4" fmla="*/ 533415 w 10000"/>
                <a:gd name="T5" fmla="*/ 644481 h 10000"/>
                <a:gd name="T6" fmla="*/ 685800 w 10000"/>
                <a:gd name="T7" fmla="*/ 0 h 10000"/>
                <a:gd name="T8" fmla="*/ 0 w 10000"/>
                <a:gd name="T9" fmla="*/ 0 h 1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0" h="10000">
                  <a:moveTo>
                    <a:pt x="607" y="1830"/>
                  </a:moveTo>
                  <a:lnTo>
                    <a:pt x="5503" y="943"/>
                  </a:lnTo>
                  <a:lnTo>
                    <a:pt x="7778" y="10000"/>
                  </a:lnTo>
                  <a:lnTo>
                    <a:pt x="10000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2" name="图片 14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4840" y="587128"/>
              <a:ext cx="682811" cy="1274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Oval 21"/>
            <p:cNvSpPr>
              <a:spLocks noChangeArrowheads="1"/>
            </p:cNvSpPr>
            <p:nvPr/>
          </p:nvSpPr>
          <p:spPr bwMode="auto">
            <a:xfrm>
              <a:off x="7270012" y="794789"/>
              <a:ext cx="301588" cy="947658"/>
            </a:xfrm>
            <a:prstGeom prst="ellipse">
              <a:avLst/>
            </a:prstGeom>
            <a:gradFill flip="none" rotWithShape="1">
              <a:gsLst>
                <a:gs pos="0">
                  <a:srgbClr val="414141"/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34" name="组合 83"/>
            <p:cNvGrpSpPr>
              <a:grpSpLocks/>
            </p:cNvGrpSpPr>
            <p:nvPr/>
          </p:nvGrpSpPr>
          <p:grpSpPr bwMode="auto">
            <a:xfrm>
              <a:off x="1610308" y="339214"/>
              <a:ext cx="1777536" cy="927505"/>
              <a:chOff x="7303213" y="3262689"/>
              <a:chExt cx="1777536" cy="927505"/>
            </a:xfrm>
          </p:grpSpPr>
          <p:sp>
            <p:nvSpPr>
              <p:cNvPr id="75" name="Freeform 5"/>
              <p:cNvSpPr>
                <a:spLocks/>
              </p:cNvSpPr>
              <p:nvPr/>
            </p:nvSpPr>
            <p:spPr bwMode="auto">
              <a:xfrm>
                <a:off x="7329736" y="3282141"/>
                <a:ext cx="1751013" cy="908053"/>
              </a:xfrm>
              <a:custGeom>
                <a:avLst/>
                <a:gdLst>
                  <a:gd name="T0" fmla="*/ 1751012 w 464"/>
                  <a:gd name="T1" fmla="*/ 235561 h 239"/>
                  <a:gd name="T2" fmla="*/ 1558552 w 464"/>
                  <a:gd name="T3" fmla="*/ 235561 h 239"/>
                  <a:gd name="T4" fmla="*/ 864185 w 464"/>
                  <a:gd name="T5" fmla="*/ 0 h 239"/>
                  <a:gd name="T6" fmla="*/ 173592 w 464"/>
                  <a:gd name="T7" fmla="*/ 235561 h 239"/>
                  <a:gd name="T8" fmla="*/ 0 w 464"/>
                  <a:gd name="T9" fmla="*/ 235561 h 239"/>
                  <a:gd name="T10" fmla="*/ 0 w 464"/>
                  <a:gd name="T11" fmla="*/ 820664 h 239"/>
                  <a:gd name="T12" fmla="*/ 407563 w 464"/>
                  <a:gd name="T13" fmla="*/ 820664 h 239"/>
                  <a:gd name="T14" fmla="*/ 864185 w 464"/>
                  <a:gd name="T15" fmla="*/ 908050 h 239"/>
                  <a:gd name="T16" fmla="*/ 1320806 w 464"/>
                  <a:gd name="T17" fmla="*/ 820664 h 239"/>
                  <a:gd name="T18" fmla="*/ 1751012 w 464"/>
                  <a:gd name="T19" fmla="*/ 820664 h 239"/>
                  <a:gd name="T20" fmla="*/ 1751012 w 464"/>
                  <a:gd name="T21" fmla="*/ 235561 h 2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4" h="239">
                    <a:moveTo>
                      <a:pt x="464" y="62"/>
                    </a:moveTo>
                    <a:cubicBezTo>
                      <a:pt x="413" y="62"/>
                      <a:pt x="413" y="62"/>
                      <a:pt x="413" y="62"/>
                    </a:cubicBezTo>
                    <a:cubicBezTo>
                      <a:pt x="377" y="25"/>
                      <a:pt x="308" y="0"/>
                      <a:pt x="229" y="0"/>
                    </a:cubicBezTo>
                    <a:cubicBezTo>
                      <a:pt x="150" y="0"/>
                      <a:pt x="81" y="25"/>
                      <a:pt x="46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108" y="216"/>
                      <a:pt x="108" y="216"/>
                      <a:pt x="108" y="216"/>
                    </a:cubicBezTo>
                    <a:cubicBezTo>
                      <a:pt x="142" y="231"/>
                      <a:pt x="184" y="239"/>
                      <a:pt x="229" y="239"/>
                    </a:cubicBezTo>
                    <a:cubicBezTo>
                      <a:pt x="274" y="239"/>
                      <a:pt x="316" y="231"/>
                      <a:pt x="350" y="216"/>
                    </a:cubicBezTo>
                    <a:cubicBezTo>
                      <a:pt x="464" y="216"/>
                      <a:pt x="464" y="216"/>
                      <a:pt x="464" y="216"/>
                    </a:cubicBezTo>
                    <a:lnTo>
                      <a:pt x="464" y="6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EB6100"/>
                  </a:gs>
                  <a:gs pos="49500">
                    <a:srgbClr val="E61310"/>
                  </a:gs>
                  <a:gs pos="99001">
                    <a:srgbClr val="DE0010"/>
                  </a:gs>
                  <a:gs pos="100000">
                    <a:srgbClr val="DE0010"/>
                  </a:gs>
                </a:gsLst>
                <a:lin ang="54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Freeform 9"/>
              <p:cNvSpPr>
                <a:spLocks/>
              </p:cNvSpPr>
              <p:nvPr/>
            </p:nvSpPr>
            <p:spPr bwMode="auto">
              <a:xfrm>
                <a:off x="7303213" y="3262689"/>
                <a:ext cx="1751013" cy="250825"/>
              </a:xfrm>
              <a:custGeom>
                <a:avLst/>
                <a:gdLst>
                  <a:gd name="T0" fmla="*/ 1751013 w 464"/>
                  <a:gd name="T1" fmla="*/ 250825 h 64"/>
                  <a:gd name="T2" fmla="*/ 1554779 w 464"/>
                  <a:gd name="T3" fmla="*/ 250825 h 64"/>
                  <a:gd name="T4" fmla="*/ 1554779 w 464"/>
                  <a:gd name="T5" fmla="*/ 250825 h 64"/>
                  <a:gd name="T6" fmla="*/ 864185 w 464"/>
                  <a:gd name="T7" fmla="*/ 7838 h 64"/>
                  <a:gd name="T8" fmla="*/ 173592 w 464"/>
                  <a:gd name="T9" fmla="*/ 250825 h 64"/>
                  <a:gd name="T10" fmla="*/ 173592 w 464"/>
                  <a:gd name="T11" fmla="*/ 250825 h 64"/>
                  <a:gd name="T12" fmla="*/ 0 w 464"/>
                  <a:gd name="T13" fmla="*/ 250825 h 64"/>
                  <a:gd name="T14" fmla="*/ 0 w 464"/>
                  <a:gd name="T15" fmla="*/ 246906 h 64"/>
                  <a:gd name="T16" fmla="*/ 169818 w 464"/>
                  <a:gd name="T17" fmla="*/ 246906 h 64"/>
                  <a:gd name="T18" fmla="*/ 864185 w 464"/>
                  <a:gd name="T19" fmla="*/ 0 h 64"/>
                  <a:gd name="T20" fmla="*/ 1558553 w 464"/>
                  <a:gd name="T21" fmla="*/ 246906 h 64"/>
                  <a:gd name="T22" fmla="*/ 1751013 w 464"/>
                  <a:gd name="T23" fmla="*/ 246906 h 64"/>
                  <a:gd name="T24" fmla="*/ 1751013 w 464"/>
                  <a:gd name="T25" fmla="*/ 250825 h 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64" h="64">
                    <a:moveTo>
                      <a:pt x="464" y="64"/>
                    </a:moveTo>
                    <a:cubicBezTo>
                      <a:pt x="412" y="64"/>
                      <a:pt x="412" y="64"/>
                      <a:pt x="412" y="64"/>
                    </a:cubicBezTo>
                    <a:cubicBezTo>
                      <a:pt x="412" y="64"/>
                      <a:pt x="412" y="64"/>
                      <a:pt x="412" y="64"/>
                    </a:cubicBezTo>
                    <a:cubicBezTo>
                      <a:pt x="376" y="26"/>
                      <a:pt x="305" y="2"/>
                      <a:pt x="229" y="2"/>
                    </a:cubicBezTo>
                    <a:cubicBezTo>
                      <a:pt x="152" y="2"/>
                      <a:pt x="82" y="26"/>
                      <a:pt x="46" y="64"/>
                    </a:cubicBezTo>
                    <a:cubicBezTo>
                      <a:pt x="46" y="64"/>
                      <a:pt x="46" y="64"/>
                      <a:pt x="46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82" y="24"/>
                      <a:pt x="152" y="0"/>
                      <a:pt x="229" y="0"/>
                    </a:cubicBezTo>
                    <a:cubicBezTo>
                      <a:pt x="306" y="0"/>
                      <a:pt x="376" y="24"/>
                      <a:pt x="413" y="63"/>
                    </a:cubicBezTo>
                    <a:cubicBezTo>
                      <a:pt x="464" y="63"/>
                      <a:pt x="464" y="63"/>
                      <a:pt x="464" y="63"/>
                    </a:cubicBezTo>
                    <a:lnTo>
                      <a:pt x="464" y="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" name="Freeform 25"/>
            <p:cNvSpPr>
              <a:spLocks/>
            </p:cNvSpPr>
            <p:nvPr/>
          </p:nvSpPr>
          <p:spPr bwMode="auto">
            <a:xfrm flipV="1">
              <a:off x="1341820" y="574691"/>
              <a:ext cx="685800" cy="1273175"/>
            </a:xfrm>
            <a:custGeom>
              <a:avLst/>
              <a:gdLst>
                <a:gd name="T0" fmla="*/ 240 w 432"/>
                <a:gd name="T1" fmla="*/ 802 h 802"/>
                <a:gd name="T2" fmla="*/ 432 w 432"/>
                <a:gd name="T3" fmla="*/ 0 h 802"/>
                <a:gd name="T4" fmla="*/ 0 w 432"/>
                <a:gd name="T5" fmla="*/ 0 h 802"/>
                <a:gd name="T6" fmla="*/ 240 w 432"/>
                <a:gd name="T7" fmla="*/ 80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802">
                  <a:moveTo>
                    <a:pt x="240" y="802"/>
                  </a:moveTo>
                  <a:lnTo>
                    <a:pt x="432" y="0"/>
                  </a:lnTo>
                  <a:lnTo>
                    <a:pt x="0" y="0"/>
                  </a:lnTo>
                  <a:lnTo>
                    <a:pt x="240" y="802"/>
                  </a:lnTo>
                  <a:close/>
                </a:path>
              </a:pathLst>
            </a:custGeom>
            <a:gradFill>
              <a:gsLst>
                <a:gs pos="22000">
                  <a:schemeClr val="tx1">
                    <a:lumMod val="65000"/>
                    <a:lumOff val="35000"/>
                    <a:alpha val="3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auto">
            <a:xfrm>
              <a:off x="1122385" y="590018"/>
              <a:ext cx="6326993" cy="1377835"/>
            </a:xfrm>
            <a:custGeom>
              <a:avLst/>
              <a:gdLst>
                <a:gd name="T0" fmla="*/ 1660 w 1685"/>
                <a:gd name="T1" fmla="*/ 0 h 365"/>
                <a:gd name="T2" fmla="*/ 568 w 1685"/>
                <a:gd name="T3" fmla="*/ 0 h 365"/>
                <a:gd name="T4" fmla="*/ 568 w 1685"/>
                <a:gd name="T5" fmla="*/ 107 h 365"/>
                <a:gd name="T6" fmla="*/ 543 w 1685"/>
                <a:gd name="T7" fmla="*/ 131 h 365"/>
                <a:gd name="T8" fmla="*/ 181 w 1685"/>
                <a:gd name="T9" fmla="*/ 131 h 365"/>
                <a:gd name="T10" fmla="*/ 156 w 1685"/>
                <a:gd name="T11" fmla="*/ 107 h 365"/>
                <a:gd name="T12" fmla="*/ 156 w 1685"/>
                <a:gd name="T13" fmla="*/ 0 h 365"/>
                <a:gd name="T14" fmla="*/ 24 w 1685"/>
                <a:gd name="T15" fmla="*/ 0 h 365"/>
                <a:gd name="T16" fmla="*/ 0 w 1685"/>
                <a:gd name="T17" fmla="*/ 24 h 365"/>
                <a:gd name="T18" fmla="*/ 0 w 1685"/>
                <a:gd name="T19" fmla="*/ 340 h 365"/>
                <a:gd name="T20" fmla="*/ 24 w 1685"/>
                <a:gd name="T21" fmla="*/ 365 h 365"/>
                <a:gd name="T22" fmla="*/ 1660 w 1685"/>
                <a:gd name="T23" fmla="*/ 365 h 365"/>
                <a:gd name="T24" fmla="*/ 1685 w 1685"/>
                <a:gd name="T25" fmla="*/ 340 h 365"/>
                <a:gd name="T26" fmla="*/ 1685 w 1685"/>
                <a:gd name="T27" fmla="*/ 24 h 365"/>
                <a:gd name="T28" fmla="*/ 1660 w 1685"/>
                <a:gd name="T2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85" h="365">
                  <a:moveTo>
                    <a:pt x="1660" y="0"/>
                  </a:moveTo>
                  <a:cubicBezTo>
                    <a:pt x="568" y="0"/>
                    <a:pt x="568" y="0"/>
                    <a:pt x="568" y="0"/>
                  </a:cubicBezTo>
                  <a:cubicBezTo>
                    <a:pt x="568" y="107"/>
                    <a:pt x="568" y="107"/>
                    <a:pt x="568" y="107"/>
                  </a:cubicBezTo>
                  <a:cubicBezTo>
                    <a:pt x="568" y="120"/>
                    <a:pt x="557" y="131"/>
                    <a:pt x="543" y="131"/>
                  </a:cubicBezTo>
                  <a:cubicBezTo>
                    <a:pt x="181" y="131"/>
                    <a:pt x="181" y="131"/>
                    <a:pt x="181" y="131"/>
                  </a:cubicBezTo>
                  <a:cubicBezTo>
                    <a:pt x="167" y="131"/>
                    <a:pt x="156" y="120"/>
                    <a:pt x="156" y="107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354"/>
                    <a:pt x="11" y="365"/>
                    <a:pt x="24" y="365"/>
                  </a:cubicBezTo>
                  <a:cubicBezTo>
                    <a:pt x="1660" y="365"/>
                    <a:pt x="1660" y="365"/>
                    <a:pt x="1660" y="365"/>
                  </a:cubicBezTo>
                  <a:cubicBezTo>
                    <a:pt x="1674" y="365"/>
                    <a:pt x="1685" y="354"/>
                    <a:pt x="1685" y="340"/>
                  </a:cubicBezTo>
                  <a:cubicBezTo>
                    <a:pt x="1685" y="24"/>
                    <a:pt x="1685" y="24"/>
                    <a:pt x="1685" y="24"/>
                  </a:cubicBezTo>
                  <a:cubicBezTo>
                    <a:pt x="1685" y="11"/>
                    <a:pt x="1674" y="0"/>
                    <a:pt x="1660" y="0"/>
                  </a:cubicBezTo>
                  <a:close/>
                </a:path>
              </a:pathLst>
            </a:custGeom>
            <a:gradFill>
              <a:gsLst>
                <a:gs pos="59000">
                  <a:srgbClr val="EFEFEF"/>
                </a:gs>
                <a:gs pos="52000">
                  <a:srgbClr val="E9EAEA"/>
                </a:gs>
                <a:gs pos="47000">
                  <a:schemeClr val="bg1"/>
                </a:gs>
                <a:gs pos="0">
                  <a:schemeClr val="bg1"/>
                </a:gs>
                <a:gs pos="100000">
                  <a:srgbClr val="EFEFEF"/>
                </a:gs>
              </a:gsLst>
              <a:lin ang="5400000" scaled="0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altLang="zh-CN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01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  <p:grpSp>
          <p:nvGrpSpPr>
            <p:cNvPr id="37" name="组合 56"/>
            <p:cNvGrpSpPr>
              <a:grpSpLocks/>
            </p:cNvGrpSpPr>
            <p:nvPr/>
          </p:nvGrpSpPr>
          <p:grpSpPr bwMode="auto">
            <a:xfrm>
              <a:off x="6941942" y="700290"/>
              <a:ext cx="376238" cy="360362"/>
              <a:chOff x="7158839" y="1752998"/>
              <a:chExt cx="376238" cy="360362"/>
            </a:xfrm>
          </p:grpSpPr>
          <p:grpSp>
            <p:nvGrpSpPr>
              <p:cNvPr id="69" name="组合 54"/>
              <p:cNvGrpSpPr>
                <a:grpSpLocks/>
              </p:cNvGrpSpPr>
              <p:nvPr/>
            </p:nvGrpSpPr>
            <p:grpSpPr bwMode="auto">
              <a:xfrm>
                <a:off x="7158839" y="1752998"/>
                <a:ext cx="376238" cy="360362"/>
                <a:chOff x="7730073" y="1609544"/>
                <a:chExt cx="376238" cy="360362"/>
              </a:xfrm>
            </p:grpSpPr>
            <p:sp>
              <p:nvSpPr>
                <p:cNvPr id="73" name="Freeform 42"/>
                <p:cNvSpPr>
                  <a:spLocks/>
                </p:cNvSpPr>
                <p:nvPr/>
              </p:nvSpPr>
              <p:spPr bwMode="auto">
                <a:xfrm>
                  <a:off x="7729572" y="1608801"/>
                  <a:ext cx="376190" cy="360332"/>
                </a:xfrm>
                <a:custGeom>
                  <a:avLst/>
                  <a:gdLst>
                    <a:gd name="T0" fmla="*/ 86 w 97"/>
                    <a:gd name="T1" fmla="*/ 70 h 93"/>
                    <a:gd name="T2" fmla="*/ 28 w 97"/>
                    <a:gd name="T3" fmla="*/ 80 h 93"/>
                    <a:gd name="T4" fmla="*/ 11 w 97"/>
                    <a:gd name="T5" fmla="*/ 23 h 93"/>
                    <a:gd name="T6" fmla="*/ 68 w 97"/>
                    <a:gd name="T7" fmla="*/ 13 h 93"/>
                    <a:gd name="T8" fmla="*/ 86 w 97"/>
                    <a:gd name="T9" fmla="*/ 7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3">
                      <a:moveTo>
                        <a:pt x="86" y="70"/>
                      </a:moveTo>
                      <a:cubicBezTo>
                        <a:pt x="74" y="88"/>
                        <a:pt x="49" y="93"/>
                        <a:pt x="28" y="80"/>
                      </a:cubicBezTo>
                      <a:cubicBezTo>
                        <a:pt x="7" y="67"/>
                        <a:pt x="0" y="42"/>
                        <a:pt x="11" y="23"/>
                      </a:cubicBezTo>
                      <a:cubicBezTo>
                        <a:pt x="22" y="4"/>
                        <a:pt x="48" y="0"/>
                        <a:pt x="68" y="13"/>
                      </a:cubicBezTo>
                      <a:cubicBezTo>
                        <a:pt x="89" y="26"/>
                        <a:pt x="97" y="51"/>
                        <a:pt x="86" y="7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BBCBC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74" name="Freeform 46"/>
                <p:cNvSpPr>
                  <a:spLocks/>
                </p:cNvSpPr>
                <p:nvPr/>
              </p:nvSpPr>
              <p:spPr bwMode="auto">
                <a:xfrm>
                  <a:off x="7767667" y="1642135"/>
                  <a:ext cx="300000" cy="293664"/>
                </a:xfrm>
                <a:custGeom>
                  <a:avLst/>
                  <a:gdLst>
                    <a:gd name="T0" fmla="*/ 68 w 77"/>
                    <a:gd name="T1" fmla="*/ 56 h 74"/>
                    <a:gd name="T2" fmla="*/ 22 w 77"/>
                    <a:gd name="T3" fmla="*/ 64 h 74"/>
                    <a:gd name="T4" fmla="*/ 9 w 77"/>
                    <a:gd name="T5" fmla="*/ 19 h 74"/>
                    <a:gd name="T6" fmla="*/ 54 w 77"/>
                    <a:gd name="T7" fmla="*/ 11 h 74"/>
                    <a:gd name="T8" fmla="*/ 68 w 77"/>
                    <a:gd name="T9" fmla="*/ 5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4">
                      <a:moveTo>
                        <a:pt x="68" y="56"/>
                      </a:moveTo>
                      <a:cubicBezTo>
                        <a:pt x="59" y="70"/>
                        <a:pt x="39" y="74"/>
                        <a:pt x="22" y="64"/>
                      </a:cubicBezTo>
                      <a:cubicBezTo>
                        <a:pt x="6" y="54"/>
                        <a:pt x="0" y="34"/>
                        <a:pt x="9" y="19"/>
                      </a:cubicBezTo>
                      <a:cubicBezTo>
                        <a:pt x="18" y="4"/>
                        <a:pt x="38" y="0"/>
                        <a:pt x="54" y="11"/>
                      </a:cubicBezTo>
                      <a:cubicBezTo>
                        <a:pt x="71" y="21"/>
                        <a:pt x="77" y="41"/>
                        <a:pt x="68" y="5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4000">
                      <a:srgbClr val="4C4948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" name="组合 55"/>
              <p:cNvGrpSpPr>
                <a:grpSpLocks/>
              </p:cNvGrpSpPr>
              <p:nvPr/>
            </p:nvGrpSpPr>
            <p:grpSpPr bwMode="auto">
              <a:xfrm>
                <a:off x="7218371" y="1804592"/>
                <a:ext cx="257175" cy="257175"/>
                <a:chOff x="6587606" y="1999640"/>
                <a:chExt cx="257175" cy="257175"/>
              </a:xfrm>
            </p:grpSpPr>
            <p:sp>
              <p:nvSpPr>
                <p:cNvPr id="71" name="Oval 37"/>
                <p:cNvSpPr>
                  <a:spLocks noChangeArrowheads="1"/>
                </p:cNvSpPr>
                <p:nvPr/>
              </p:nvSpPr>
              <p:spPr bwMode="auto">
                <a:xfrm>
                  <a:off x="6587606" y="1999640"/>
                  <a:ext cx="257175" cy="2571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72" name="Oval 38"/>
                <p:cNvSpPr>
                  <a:spLocks noChangeArrowheads="1"/>
                </p:cNvSpPr>
                <p:nvPr/>
              </p:nvSpPr>
              <p:spPr bwMode="auto">
                <a:xfrm>
                  <a:off x="6600306" y="2013927"/>
                  <a:ext cx="231775" cy="228600"/>
                </a:xfrm>
                <a:prstGeom prst="ellipse">
                  <a:avLst/>
                </a:pr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38" name="组合 65"/>
            <p:cNvGrpSpPr>
              <a:grpSpLocks/>
            </p:cNvGrpSpPr>
            <p:nvPr/>
          </p:nvGrpSpPr>
          <p:grpSpPr bwMode="auto">
            <a:xfrm>
              <a:off x="5819083" y="1377796"/>
              <a:ext cx="492127" cy="503237"/>
              <a:chOff x="6102350" y="2008188"/>
              <a:chExt cx="492127" cy="503237"/>
            </a:xfrm>
          </p:grpSpPr>
          <p:sp>
            <p:nvSpPr>
              <p:cNvPr id="52" name="Rectangle 50"/>
              <p:cNvSpPr>
                <a:spLocks noChangeArrowheads="1"/>
              </p:cNvSpPr>
              <p:nvPr/>
            </p:nvSpPr>
            <p:spPr bwMode="auto">
              <a:xfrm>
                <a:off x="6102350" y="2222500"/>
                <a:ext cx="100013" cy="288925"/>
              </a:xfrm>
              <a:prstGeom prst="rect">
                <a:avLst/>
              </a:prstGeom>
              <a:solidFill>
                <a:srgbClr val="E5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53" name="Rectangle 51"/>
              <p:cNvSpPr>
                <a:spLocks noChangeArrowheads="1"/>
              </p:cNvSpPr>
              <p:nvPr/>
            </p:nvSpPr>
            <p:spPr bwMode="auto">
              <a:xfrm>
                <a:off x="6364288" y="2146300"/>
                <a:ext cx="100013" cy="365125"/>
              </a:xfrm>
              <a:prstGeom prst="rect">
                <a:avLst/>
              </a:prstGeom>
              <a:solidFill>
                <a:srgbClr val="E5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54" name="Rectangle 52"/>
              <p:cNvSpPr>
                <a:spLocks noChangeArrowheads="1"/>
              </p:cNvSpPr>
              <p:nvPr/>
            </p:nvSpPr>
            <p:spPr bwMode="auto">
              <a:xfrm>
                <a:off x="6234113" y="2181225"/>
                <a:ext cx="98425" cy="330200"/>
              </a:xfrm>
              <a:prstGeom prst="rect">
                <a:avLst/>
              </a:prstGeom>
              <a:solidFill>
                <a:srgbClr val="E5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67" name="Rectangle 53"/>
              <p:cNvSpPr>
                <a:spLocks noChangeArrowheads="1"/>
              </p:cNvSpPr>
              <p:nvPr/>
            </p:nvSpPr>
            <p:spPr bwMode="auto">
              <a:xfrm>
                <a:off x="6494464" y="2100262"/>
                <a:ext cx="100013" cy="411163"/>
              </a:xfrm>
              <a:prstGeom prst="rect">
                <a:avLst/>
              </a:prstGeom>
              <a:solidFill>
                <a:srgbClr val="E5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68" name="Freeform 54"/>
              <p:cNvSpPr>
                <a:spLocks/>
              </p:cNvSpPr>
              <p:nvPr/>
            </p:nvSpPr>
            <p:spPr bwMode="auto">
              <a:xfrm>
                <a:off x="6145213" y="2008188"/>
                <a:ext cx="430213" cy="192087"/>
              </a:xfrm>
              <a:custGeom>
                <a:avLst/>
                <a:gdLst>
                  <a:gd name="T0" fmla="*/ 430213 w 271"/>
                  <a:gd name="T1" fmla="*/ 0 h 121"/>
                  <a:gd name="T2" fmla="*/ 373063 w 271"/>
                  <a:gd name="T3" fmla="*/ 7937 h 121"/>
                  <a:gd name="T4" fmla="*/ 387350 w 271"/>
                  <a:gd name="T5" fmla="*/ 23812 h 121"/>
                  <a:gd name="T6" fmla="*/ 276225 w 271"/>
                  <a:gd name="T7" fmla="*/ 103187 h 121"/>
                  <a:gd name="T8" fmla="*/ 138113 w 271"/>
                  <a:gd name="T9" fmla="*/ 115887 h 121"/>
                  <a:gd name="T10" fmla="*/ 0 w 271"/>
                  <a:gd name="T11" fmla="*/ 180975 h 121"/>
                  <a:gd name="T12" fmla="*/ 7938 w 271"/>
                  <a:gd name="T13" fmla="*/ 192087 h 121"/>
                  <a:gd name="T14" fmla="*/ 141288 w 271"/>
                  <a:gd name="T15" fmla="*/ 127000 h 121"/>
                  <a:gd name="T16" fmla="*/ 279400 w 271"/>
                  <a:gd name="T17" fmla="*/ 115887 h 121"/>
                  <a:gd name="T18" fmla="*/ 392113 w 271"/>
                  <a:gd name="T19" fmla="*/ 34925 h 121"/>
                  <a:gd name="T20" fmla="*/ 406400 w 271"/>
                  <a:gd name="T21" fmla="*/ 50800 h 121"/>
                  <a:gd name="T22" fmla="*/ 430213 w 271"/>
                  <a:gd name="T23" fmla="*/ 0 h 1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1" h="121">
                    <a:moveTo>
                      <a:pt x="271" y="0"/>
                    </a:moveTo>
                    <a:lnTo>
                      <a:pt x="235" y="5"/>
                    </a:lnTo>
                    <a:lnTo>
                      <a:pt x="244" y="15"/>
                    </a:lnTo>
                    <a:lnTo>
                      <a:pt x="174" y="65"/>
                    </a:lnTo>
                    <a:lnTo>
                      <a:pt x="87" y="73"/>
                    </a:lnTo>
                    <a:lnTo>
                      <a:pt x="0" y="114"/>
                    </a:lnTo>
                    <a:lnTo>
                      <a:pt x="5" y="121"/>
                    </a:lnTo>
                    <a:lnTo>
                      <a:pt x="89" y="80"/>
                    </a:lnTo>
                    <a:lnTo>
                      <a:pt x="176" y="73"/>
                    </a:lnTo>
                    <a:lnTo>
                      <a:pt x="247" y="22"/>
                    </a:lnTo>
                    <a:lnTo>
                      <a:pt x="256" y="32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E5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" name="组合 84"/>
            <p:cNvGrpSpPr>
              <a:grpSpLocks/>
            </p:cNvGrpSpPr>
            <p:nvPr/>
          </p:nvGrpSpPr>
          <p:grpSpPr bwMode="auto">
            <a:xfrm>
              <a:off x="5036935" y="1373509"/>
              <a:ext cx="263524" cy="517524"/>
              <a:chOff x="8853488" y="1300163"/>
              <a:chExt cx="263524" cy="517524"/>
            </a:xfrm>
          </p:grpSpPr>
          <p:sp>
            <p:nvSpPr>
              <p:cNvPr id="50" name="Oval 58"/>
              <p:cNvSpPr>
                <a:spLocks noChangeArrowheads="1"/>
              </p:cNvSpPr>
              <p:nvPr/>
            </p:nvSpPr>
            <p:spPr bwMode="auto">
              <a:xfrm>
                <a:off x="8940800" y="1300163"/>
                <a:ext cx="93662" cy="96838"/>
              </a:xfrm>
              <a:prstGeom prst="ellipse">
                <a:avLst/>
              </a:prstGeom>
              <a:solidFill>
                <a:srgbClr val="E5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51" name="Freeform 59"/>
              <p:cNvSpPr>
                <a:spLocks noEditPoints="1"/>
              </p:cNvSpPr>
              <p:nvPr/>
            </p:nvSpPr>
            <p:spPr bwMode="auto">
              <a:xfrm>
                <a:off x="8853488" y="1319213"/>
                <a:ext cx="263524" cy="498474"/>
              </a:xfrm>
              <a:custGeom>
                <a:avLst/>
                <a:gdLst>
                  <a:gd name="T0" fmla="*/ 224192 w 67"/>
                  <a:gd name="T1" fmla="*/ 57516 h 130"/>
                  <a:gd name="T2" fmla="*/ 220259 w 67"/>
                  <a:gd name="T3" fmla="*/ 61351 h 130"/>
                  <a:gd name="T4" fmla="*/ 220259 w 67"/>
                  <a:gd name="T5" fmla="*/ 15338 h 130"/>
                  <a:gd name="T6" fmla="*/ 196660 w 67"/>
                  <a:gd name="T7" fmla="*/ 0 h 130"/>
                  <a:gd name="T8" fmla="*/ 184860 w 67"/>
                  <a:gd name="T9" fmla="*/ 57516 h 130"/>
                  <a:gd name="T10" fmla="*/ 208459 w 67"/>
                  <a:gd name="T11" fmla="*/ 69020 h 130"/>
                  <a:gd name="T12" fmla="*/ 212392 w 67"/>
                  <a:gd name="T13" fmla="*/ 69020 h 130"/>
                  <a:gd name="T14" fmla="*/ 212392 w 67"/>
                  <a:gd name="T15" fmla="*/ 103529 h 130"/>
                  <a:gd name="T16" fmla="*/ 176994 w 67"/>
                  <a:gd name="T17" fmla="*/ 84357 h 130"/>
                  <a:gd name="T18" fmla="*/ 94397 w 67"/>
                  <a:gd name="T19" fmla="*/ 80523 h 130"/>
                  <a:gd name="T20" fmla="*/ 70797 w 67"/>
                  <a:gd name="T21" fmla="*/ 92026 h 130"/>
                  <a:gd name="T22" fmla="*/ 3933 w 67"/>
                  <a:gd name="T23" fmla="*/ 268410 h 130"/>
                  <a:gd name="T24" fmla="*/ 39332 w 67"/>
                  <a:gd name="T25" fmla="*/ 283747 h 130"/>
                  <a:gd name="T26" fmla="*/ 74731 w 67"/>
                  <a:gd name="T27" fmla="*/ 256906 h 130"/>
                  <a:gd name="T28" fmla="*/ 78664 w 67"/>
                  <a:gd name="T29" fmla="*/ 475468 h 130"/>
                  <a:gd name="T30" fmla="*/ 125862 w 67"/>
                  <a:gd name="T31" fmla="*/ 475468 h 130"/>
                  <a:gd name="T32" fmla="*/ 141595 w 67"/>
                  <a:gd name="T33" fmla="*/ 283747 h 130"/>
                  <a:gd name="T34" fmla="*/ 165194 w 67"/>
                  <a:gd name="T35" fmla="*/ 498475 h 130"/>
                  <a:gd name="T36" fmla="*/ 188793 w 67"/>
                  <a:gd name="T37" fmla="*/ 272244 h 130"/>
                  <a:gd name="T38" fmla="*/ 196660 w 67"/>
                  <a:gd name="T39" fmla="*/ 141874 h 130"/>
                  <a:gd name="T40" fmla="*/ 243858 w 67"/>
                  <a:gd name="T41" fmla="*/ 172549 h 130"/>
                  <a:gd name="T42" fmla="*/ 247791 w 67"/>
                  <a:gd name="T43" fmla="*/ 72854 h 130"/>
                  <a:gd name="T44" fmla="*/ 208459 w 67"/>
                  <a:gd name="T45" fmla="*/ 3834 h 130"/>
                  <a:gd name="T46" fmla="*/ 204526 w 67"/>
                  <a:gd name="T47" fmla="*/ 3834 h 130"/>
                  <a:gd name="T48" fmla="*/ 204526 w 67"/>
                  <a:gd name="T49" fmla="*/ 3834 h 130"/>
                  <a:gd name="T50" fmla="*/ 204526 w 67"/>
                  <a:gd name="T51" fmla="*/ 3834 h 130"/>
                  <a:gd name="T52" fmla="*/ 204526 w 67"/>
                  <a:gd name="T53" fmla="*/ 3834 h 130"/>
                  <a:gd name="T54" fmla="*/ 200593 w 67"/>
                  <a:gd name="T55" fmla="*/ 3834 h 130"/>
                  <a:gd name="T56" fmla="*/ 200593 w 67"/>
                  <a:gd name="T57" fmla="*/ 3834 h 130"/>
                  <a:gd name="T58" fmla="*/ 212392 w 67"/>
                  <a:gd name="T59" fmla="*/ 61351 h 130"/>
                  <a:gd name="T60" fmla="*/ 196660 w 67"/>
                  <a:gd name="T61" fmla="*/ 61351 h 130"/>
                  <a:gd name="T62" fmla="*/ 196660 w 67"/>
                  <a:gd name="T63" fmla="*/ 57516 h 130"/>
                  <a:gd name="T64" fmla="*/ 208459 w 67"/>
                  <a:gd name="T65" fmla="*/ 53682 h 130"/>
                  <a:gd name="T66" fmla="*/ 212392 w 67"/>
                  <a:gd name="T67" fmla="*/ 61351 h 130"/>
                  <a:gd name="T68" fmla="*/ 208459 w 67"/>
                  <a:gd name="T69" fmla="*/ 49848 h 130"/>
                  <a:gd name="T70" fmla="*/ 188793 w 67"/>
                  <a:gd name="T71" fmla="*/ 42179 h 130"/>
                  <a:gd name="T72" fmla="*/ 196660 w 67"/>
                  <a:gd name="T73" fmla="*/ 7669 h 130"/>
                  <a:gd name="T74" fmla="*/ 216326 w 67"/>
                  <a:gd name="T75" fmla="*/ 15338 h 13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67" h="130">
                    <a:moveTo>
                      <a:pt x="63" y="19"/>
                    </a:moveTo>
                    <a:cubicBezTo>
                      <a:pt x="63" y="17"/>
                      <a:pt x="60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5" y="0"/>
                      <a:pt x="53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7" y="2"/>
                      <a:pt x="47" y="4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6"/>
                      <a:pt x="48" y="18"/>
                      <a:pt x="50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4" y="18"/>
                      <a:pt x="54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3" y="19"/>
                      <a:pt x="53" y="20"/>
                      <a:pt x="53" y="21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8" y="22"/>
                      <a:pt x="47" y="21"/>
                      <a:pt x="45" y="22"/>
                    </a:cubicBezTo>
                    <a:cubicBezTo>
                      <a:pt x="45" y="21"/>
                      <a:pt x="45" y="21"/>
                      <a:pt x="4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3" y="21"/>
                      <a:pt x="23" y="22"/>
                      <a:pt x="22" y="22"/>
                    </a:cubicBezTo>
                    <a:cubicBezTo>
                      <a:pt x="21" y="22"/>
                      <a:pt x="19" y="23"/>
                      <a:pt x="18" y="24"/>
                    </a:cubicBezTo>
                    <a:cubicBezTo>
                      <a:pt x="18" y="25"/>
                      <a:pt x="18" y="26"/>
                      <a:pt x="17" y="27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0" y="73"/>
                      <a:pt x="1" y="76"/>
                      <a:pt x="4" y="77"/>
                    </a:cubicBezTo>
                    <a:cubicBezTo>
                      <a:pt x="6" y="78"/>
                      <a:pt x="9" y="76"/>
                      <a:pt x="10" y="74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19" y="69"/>
                      <a:pt x="19" y="70"/>
                      <a:pt x="20" y="71"/>
                    </a:cubicBezTo>
                    <a:cubicBezTo>
                      <a:pt x="20" y="124"/>
                      <a:pt x="20" y="124"/>
                      <a:pt x="20" y="124"/>
                    </a:cubicBezTo>
                    <a:cubicBezTo>
                      <a:pt x="20" y="127"/>
                      <a:pt x="22" y="130"/>
                      <a:pt x="26" y="130"/>
                    </a:cubicBezTo>
                    <a:cubicBezTo>
                      <a:pt x="29" y="130"/>
                      <a:pt x="32" y="127"/>
                      <a:pt x="32" y="12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6" y="127"/>
                      <a:pt x="39" y="130"/>
                      <a:pt x="42" y="130"/>
                    </a:cubicBezTo>
                    <a:cubicBezTo>
                      <a:pt x="45" y="130"/>
                      <a:pt x="48" y="127"/>
                      <a:pt x="48" y="124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9" y="70"/>
                      <a:pt x="49" y="69"/>
                      <a:pt x="49" y="6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58" y="45"/>
                      <a:pt x="60" y="45"/>
                      <a:pt x="62" y="45"/>
                    </a:cubicBezTo>
                    <a:cubicBezTo>
                      <a:pt x="65" y="45"/>
                      <a:pt x="67" y="42"/>
                      <a:pt x="66" y="39"/>
                    </a:cubicBezTo>
                    <a:lnTo>
                      <a:pt x="63" y="19"/>
                    </a:lnTo>
                    <a:close/>
                    <a:moveTo>
                      <a:pt x="52" y="1"/>
                    </a:move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  <a:moveTo>
                      <a:pt x="52" y="1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2" y="1"/>
                    </a:cubicBezTo>
                    <a:close/>
                    <a:moveTo>
                      <a:pt x="51" y="1"/>
                    </a:move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lose/>
                    <a:moveTo>
                      <a:pt x="54" y="16"/>
                    </a:moveTo>
                    <a:cubicBezTo>
                      <a:pt x="54" y="16"/>
                      <a:pt x="53" y="16"/>
                      <a:pt x="53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4" y="14"/>
                      <a:pt x="54" y="15"/>
                    </a:cubicBezTo>
                    <a:lnTo>
                      <a:pt x="54" y="16"/>
                    </a:lnTo>
                    <a:close/>
                    <a:moveTo>
                      <a:pt x="55" y="11"/>
                    </a:moveTo>
                    <a:cubicBezTo>
                      <a:pt x="55" y="12"/>
                      <a:pt x="54" y="13"/>
                      <a:pt x="53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9" y="13"/>
                      <a:pt x="48" y="12"/>
                      <a:pt x="48" y="11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3"/>
                      <a:pt x="49" y="2"/>
                      <a:pt x="50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4" y="2"/>
                      <a:pt x="55" y="3"/>
                      <a:pt x="55" y="4"/>
                    </a:cubicBez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E5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0" name="组合 82"/>
            <p:cNvGrpSpPr>
              <a:grpSpLocks/>
            </p:cNvGrpSpPr>
            <p:nvPr/>
          </p:nvGrpSpPr>
          <p:grpSpPr bwMode="auto">
            <a:xfrm>
              <a:off x="4444788" y="1468318"/>
              <a:ext cx="276225" cy="280987"/>
              <a:chOff x="8115300" y="2159000"/>
              <a:chExt cx="276225" cy="280987"/>
            </a:xfrm>
          </p:grpSpPr>
          <p:sp>
            <p:nvSpPr>
              <p:cNvPr id="48" name="Oval 63"/>
              <p:cNvSpPr>
                <a:spLocks noChangeArrowheads="1"/>
              </p:cNvSpPr>
              <p:nvPr/>
            </p:nvSpPr>
            <p:spPr bwMode="auto">
              <a:xfrm>
                <a:off x="8115300" y="2159000"/>
                <a:ext cx="276225" cy="280987"/>
              </a:xfrm>
              <a:prstGeom prst="ellipse">
                <a:avLst/>
              </a:prstGeom>
              <a:solidFill>
                <a:srgbClr val="E50012">
                  <a:alpha val="2392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49" name="Freeform 67"/>
              <p:cNvSpPr>
                <a:spLocks/>
              </p:cNvSpPr>
              <p:nvPr/>
            </p:nvSpPr>
            <p:spPr bwMode="auto">
              <a:xfrm>
                <a:off x="8209121" y="2232024"/>
                <a:ext cx="119063" cy="134938"/>
              </a:xfrm>
              <a:custGeom>
                <a:avLst/>
                <a:gdLst>
                  <a:gd name="T0" fmla="*/ 0 w 75"/>
                  <a:gd name="T1" fmla="*/ 0 h 85"/>
                  <a:gd name="T2" fmla="*/ 119063 w 75"/>
                  <a:gd name="T3" fmla="*/ 68263 h 85"/>
                  <a:gd name="T4" fmla="*/ 0 w 75"/>
                  <a:gd name="T5" fmla="*/ 134938 h 85"/>
                  <a:gd name="T6" fmla="*/ 0 w 75"/>
                  <a:gd name="T7" fmla="*/ 0 h 8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5" h="85">
                    <a:moveTo>
                      <a:pt x="0" y="0"/>
                    </a:moveTo>
                    <a:lnTo>
                      <a:pt x="75" y="43"/>
                    </a:lnTo>
                    <a:lnTo>
                      <a:pt x="0" y="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2" name="文本框 1"/>
            <p:cNvSpPr txBox="1">
              <a:spLocks noChangeArrowheads="1"/>
            </p:cNvSpPr>
            <p:nvPr/>
          </p:nvSpPr>
          <p:spPr bwMode="auto">
            <a:xfrm>
              <a:off x="1771239" y="518694"/>
              <a:ext cx="1466936" cy="591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 algn="ctr"/>
              <a:r>
                <a:rPr lang="ru-RU" sz="900" b="1" dirty="0">
                  <a:solidFill>
                    <a:schemeClr val="bg1"/>
                  </a:solidFill>
                  <a:latin typeface="Arial"/>
                  <a:ea typeface="+mn-ea"/>
                  <a:cs typeface="+mn-cs"/>
                </a:rPr>
                <a:t>Объем отгруженной продукции </a:t>
              </a:r>
              <a:r>
                <a:rPr lang="ru-RU" sz="900" b="1" dirty="0" smtClean="0">
                  <a:solidFill>
                    <a:schemeClr val="bg1"/>
                  </a:solidFill>
                  <a:latin typeface="Arial"/>
                  <a:ea typeface="+mn-ea"/>
                  <a:cs typeface="+mn-cs"/>
                </a:rPr>
                <a:t>(</a:t>
              </a:r>
              <a:r>
                <a:rPr lang="ru-RU" sz="900" b="1" dirty="0" err="1" smtClean="0">
                  <a:solidFill>
                    <a:schemeClr val="bg1"/>
                  </a:solidFill>
                  <a:latin typeface="Arial"/>
                  <a:ea typeface="+mn-ea"/>
                  <a:cs typeface="+mn-cs"/>
                </a:rPr>
                <a:t>млн.руб</a:t>
              </a:r>
              <a:r>
                <a:rPr lang="ru-RU" sz="900" b="1" dirty="0" smtClean="0">
                  <a:solidFill>
                    <a:schemeClr val="bg1"/>
                  </a:solidFill>
                  <a:latin typeface="Arial"/>
                  <a:ea typeface="+mn-ea"/>
                  <a:cs typeface="+mn-cs"/>
                </a:rPr>
                <a:t>)</a:t>
              </a:r>
              <a:endParaRPr lang="ru-RU" sz="900" b="1" dirty="0">
                <a:solidFill>
                  <a:schemeClr val="bg1"/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" name="文本框 46"/>
            <p:cNvSpPr txBox="1"/>
            <p:nvPr/>
          </p:nvSpPr>
          <p:spPr>
            <a:xfrm>
              <a:off x="4363659" y="602716"/>
              <a:ext cx="2312701" cy="4438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7" name="直接连接符 5"/>
            <p:cNvCxnSpPr/>
            <p:nvPr/>
          </p:nvCxnSpPr>
          <p:spPr>
            <a:xfrm>
              <a:off x="4165543" y="766172"/>
              <a:ext cx="0" cy="349221"/>
            </a:xfrm>
            <a:prstGeom prst="line">
              <a:avLst/>
            </a:prstGeom>
            <a:ln w="19050">
              <a:solidFill>
                <a:srgbClr val="F17B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223"/>
          <p:cNvGrpSpPr>
            <a:grpSpLocks/>
          </p:cNvGrpSpPr>
          <p:nvPr/>
        </p:nvGrpSpPr>
        <p:grpSpPr bwMode="auto">
          <a:xfrm>
            <a:off x="-315366" y="1472963"/>
            <a:ext cx="6795460" cy="1343512"/>
            <a:chOff x="695400" y="2139414"/>
            <a:chExt cx="7253978" cy="1935001"/>
          </a:xfrm>
        </p:grpSpPr>
        <p:sp>
          <p:nvSpPr>
            <p:cNvPr id="80" name="Oval 17"/>
            <p:cNvSpPr>
              <a:spLocks noChangeArrowheads="1"/>
            </p:cNvSpPr>
            <p:nvPr/>
          </p:nvSpPr>
          <p:spPr bwMode="auto">
            <a:xfrm>
              <a:off x="695400" y="3563761"/>
              <a:ext cx="7200800" cy="333375"/>
            </a:xfrm>
            <a:prstGeom prst="ellipse">
              <a:avLst/>
            </a:prstGeom>
            <a:gradFill flip="none" rotWithShape="1">
              <a:gsLst>
                <a:gs pos="0">
                  <a:srgbClr val="D0D2D4">
                    <a:alpha val="94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76200"/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81" name="组合 219"/>
            <p:cNvGrpSpPr>
              <a:grpSpLocks/>
            </p:cNvGrpSpPr>
            <p:nvPr/>
          </p:nvGrpSpPr>
          <p:grpSpPr bwMode="auto">
            <a:xfrm>
              <a:off x="1055439" y="2139414"/>
              <a:ext cx="6893939" cy="1935001"/>
              <a:chOff x="1055439" y="2139414"/>
              <a:chExt cx="6893939" cy="1935001"/>
            </a:xfrm>
          </p:grpSpPr>
          <p:sp>
            <p:nvSpPr>
              <p:cNvPr id="82" name="Oval 33"/>
              <p:cNvSpPr>
                <a:spLocks noChangeArrowheads="1"/>
              </p:cNvSpPr>
              <p:nvPr/>
            </p:nvSpPr>
            <p:spPr bwMode="auto">
              <a:xfrm>
                <a:off x="1504924" y="2701342"/>
                <a:ext cx="1911114" cy="182548"/>
              </a:xfrm>
              <a:prstGeom prst="ellipse">
                <a:avLst/>
              </a:prstGeom>
              <a:gradFill flip="none" rotWithShape="1">
                <a:gsLst>
                  <a:gs pos="0">
                    <a:srgbClr val="D0D2D4"/>
                  </a:gs>
                  <a:gs pos="99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3" name="Freeform 25"/>
              <p:cNvSpPr>
                <a:spLocks/>
              </p:cNvSpPr>
              <p:nvPr/>
            </p:nvSpPr>
            <p:spPr bwMode="auto">
              <a:xfrm flipV="1">
                <a:off x="1468820" y="2387591"/>
                <a:ext cx="685800" cy="1273175"/>
              </a:xfrm>
              <a:custGeom>
                <a:avLst/>
                <a:gdLst>
                  <a:gd name="T0" fmla="*/ 381000 w 432"/>
                  <a:gd name="T1" fmla="*/ 1273175 h 802"/>
                  <a:gd name="T2" fmla="*/ 685800 w 432"/>
                  <a:gd name="T3" fmla="*/ 0 h 802"/>
                  <a:gd name="T4" fmla="*/ 0 w 432"/>
                  <a:gd name="T5" fmla="*/ 0 h 802"/>
                  <a:gd name="T6" fmla="*/ 381000 w 432"/>
                  <a:gd name="T7" fmla="*/ 1273175 h 8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32" h="802">
                    <a:moveTo>
                      <a:pt x="240" y="802"/>
                    </a:moveTo>
                    <a:lnTo>
                      <a:pt x="432" y="0"/>
                    </a:lnTo>
                    <a:lnTo>
                      <a:pt x="0" y="0"/>
                    </a:lnTo>
                    <a:lnTo>
                      <a:pt x="240" y="80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90959A"/>
                  </a:gs>
                  <a:gs pos="100000">
                    <a:schemeClr val="bg1"/>
                  </a:gs>
                </a:gsLst>
                <a:lin ang="16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Freeform 29"/>
              <p:cNvSpPr>
                <a:spLocks/>
              </p:cNvSpPr>
              <p:nvPr/>
            </p:nvSpPr>
            <p:spPr bwMode="auto">
              <a:xfrm>
                <a:off x="1055439" y="2471073"/>
                <a:ext cx="6893939" cy="1603342"/>
              </a:xfrm>
              <a:custGeom>
                <a:avLst/>
                <a:gdLst>
                  <a:gd name="T0" fmla="*/ 4262 w 4262"/>
                  <a:gd name="T1" fmla="*/ 982 h 982"/>
                  <a:gd name="T2" fmla="*/ 3987 w 4262"/>
                  <a:gd name="T3" fmla="*/ 0 h 982"/>
                  <a:gd name="T4" fmla="*/ 419 w 4262"/>
                  <a:gd name="T5" fmla="*/ 590 h 982"/>
                  <a:gd name="T6" fmla="*/ 0 w 4262"/>
                  <a:gd name="T7" fmla="*/ 754 h 982"/>
                  <a:gd name="T8" fmla="*/ 83 w 4262"/>
                  <a:gd name="T9" fmla="*/ 982 h 982"/>
                  <a:gd name="T10" fmla="*/ 4262 w 4262"/>
                  <a:gd name="T11" fmla="*/ 982 h 9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62" h="982">
                    <a:moveTo>
                      <a:pt x="4262" y="982"/>
                    </a:moveTo>
                    <a:lnTo>
                      <a:pt x="3987" y="0"/>
                    </a:lnTo>
                    <a:lnTo>
                      <a:pt x="419" y="590"/>
                    </a:lnTo>
                    <a:lnTo>
                      <a:pt x="0" y="754"/>
                    </a:lnTo>
                    <a:lnTo>
                      <a:pt x="83" y="982"/>
                    </a:lnTo>
                    <a:lnTo>
                      <a:pt x="4262" y="982"/>
                    </a:lnTo>
                    <a:close/>
                  </a:path>
                </a:pathLst>
              </a:custGeom>
              <a:gradFill>
                <a:gsLst>
                  <a:gs pos="50000">
                    <a:srgbClr val="8B8E90"/>
                  </a:gs>
                  <a:gs pos="14000">
                    <a:schemeClr val="bg1">
                      <a:lumMod val="65000"/>
                      <a:alpha val="15000"/>
                    </a:schemeClr>
                  </a:gs>
                  <a:gs pos="100000">
                    <a:srgbClr val="6F7579"/>
                  </a:gs>
                </a:gsLst>
                <a:lin ang="16200000" scaled="0"/>
              </a:gradFill>
              <a:ln>
                <a:noFill/>
              </a:ln>
              <a:effectLst>
                <a:softEdge rad="381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5" name="Freeform 25"/>
              <p:cNvSpPr>
                <a:spLocks/>
              </p:cNvSpPr>
              <p:nvPr/>
            </p:nvSpPr>
            <p:spPr bwMode="auto">
              <a:xfrm>
                <a:off x="7019916" y="2386592"/>
                <a:ext cx="685800" cy="644481"/>
              </a:xfrm>
              <a:custGeom>
                <a:avLst/>
                <a:gdLst>
                  <a:gd name="T0" fmla="*/ 41628 w 10000"/>
                  <a:gd name="T1" fmla="*/ 117940 h 10000"/>
                  <a:gd name="T2" fmla="*/ 377396 w 10000"/>
                  <a:gd name="T3" fmla="*/ 60775 h 10000"/>
                  <a:gd name="T4" fmla="*/ 533415 w 10000"/>
                  <a:gd name="T5" fmla="*/ 644481 h 10000"/>
                  <a:gd name="T6" fmla="*/ 685800 w 10000"/>
                  <a:gd name="T7" fmla="*/ 0 h 10000"/>
                  <a:gd name="T8" fmla="*/ 0 w 10000"/>
                  <a:gd name="T9" fmla="*/ 0 h 100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000" h="10000">
                    <a:moveTo>
                      <a:pt x="607" y="1830"/>
                    </a:moveTo>
                    <a:lnTo>
                      <a:pt x="5503" y="943"/>
                    </a:lnTo>
                    <a:lnTo>
                      <a:pt x="7778" y="10000"/>
                    </a:lnTo>
                    <a:lnTo>
                      <a:pt x="10000" y="0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86" name="图片 7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4840" y="2387328"/>
                <a:ext cx="682811" cy="1274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7" name="Oval 21"/>
              <p:cNvSpPr>
                <a:spLocks noChangeArrowheads="1"/>
              </p:cNvSpPr>
              <p:nvPr/>
            </p:nvSpPr>
            <p:spPr bwMode="auto">
              <a:xfrm>
                <a:off x="7270012" y="2594989"/>
                <a:ext cx="301588" cy="947658"/>
              </a:xfrm>
              <a:prstGeom prst="ellipse">
                <a:avLst/>
              </a:prstGeom>
              <a:gradFill flip="none" rotWithShape="1">
                <a:gsLst>
                  <a:gs pos="0">
                    <a:srgbClr val="414141"/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8" name="Freeform 5"/>
              <p:cNvSpPr>
                <a:spLocks/>
              </p:cNvSpPr>
              <p:nvPr/>
            </p:nvSpPr>
            <p:spPr bwMode="auto">
              <a:xfrm>
                <a:off x="1610308" y="2159447"/>
                <a:ext cx="1751012" cy="908050"/>
              </a:xfrm>
              <a:custGeom>
                <a:avLst/>
                <a:gdLst>
                  <a:gd name="T0" fmla="*/ 1751012 w 464"/>
                  <a:gd name="T1" fmla="*/ 235561 h 239"/>
                  <a:gd name="T2" fmla="*/ 1558552 w 464"/>
                  <a:gd name="T3" fmla="*/ 235561 h 239"/>
                  <a:gd name="T4" fmla="*/ 864185 w 464"/>
                  <a:gd name="T5" fmla="*/ 0 h 239"/>
                  <a:gd name="T6" fmla="*/ 173592 w 464"/>
                  <a:gd name="T7" fmla="*/ 235561 h 239"/>
                  <a:gd name="T8" fmla="*/ 0 w 464"/>
                  <a:gd name="T9" fmla="*/ 235561 h 239"/>
                  <a:gd name="T10" fmla="*/ 0 w 464"/>
                  <a:gd name="T11" fmla="*/ 820664 h 239"/>
                  <a:gd name="T12" fmla="*/ 407563 w 464"/>
                  <a:gd name="T13" fmla="*/ 820664 h 239"/>
                  <a:gd name="T14" fmla="*/ 864185 w 464"/>
                  <a:gd name="T15" fmla="*/ 908050 h 239"/>
                  <a:gd name="T16" fmla="*/ 1320806 w 464"/>
                  <a:gd name="T17" fmla="*/ 820664 h 239"/>
                  <a:gd name="T18" fmla="*/ 1751012 w 464"/>
                  <a:gd name="T19" fmla="*/ 820664 h 239"/>
                  <a:gd name="T20" fmla="*/ 1751012 w 464"/>
                  <a:gd name="T21" fmla="*/ 235561 h 2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4" h="239">
                    <a:moveTo>
                      <a:pt x="464" y="62"/>
                    </a:moveTo>
                    <a:cubicBezTo>
                      <a:pt x="413" y="62"/>
                      <a:pt x="413" y="62"/>
                      <a:pt x="413" y="62"/>
                    </a:cubicBezTo>
                    <a:cubicBezTo>
                      <a:pt x="377" y="25"/>
                      <a:pt x="308" y="0"/>
                      <a:pt x="229" y="0"/>
                    </a:cubicBezTo>
                    <a:cubicBezTo>
                      <a:pt x="150" y="0"/>
                      <a:pt x="81" y="25"/>
                      <a:pt x="46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108" y="216"/>
                      <a:pt x="108" y="216"/>
                      <a:pt x="108" y="216"/>
                    </a:cubicBezTo>
                    <a:cubicBezTo>
                      <a:pt x="142" y="231"/>
                      <a:pt x="184" y="239"/>
                      <a:pt x="229" y="239"/>
                    </a:cubicBezTo>
                    <a:cubicBezTo>
                      <a:pt x="274" y="239"/>
                      <a:pt x="316" y="231"/>
                      <a:pt x="350" y="216"/>
                    </a:cubicBezTo>
                    <a:cubicBezTo>
                      <a:pt x="464" y="216"/>
                      <a:pt x="464" y="216"/>
                      <a:pt x="464" y="216"/>
                    </a:cubicBezTo>
                    <a:lnTo>
                      <a:pt x="464" y="62"/>
                    </a:lnTo>
                    <a:close/>
                  </a:path>
                </a:pathLst>
              </a:custGeom>
              <a:solidFill>
                <a:schemeClr val="tx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Freeform 9"/>
              <p:cNvSpPr>
                <a:spLocks/>
              </p:cNvSpPr>
              <p:nvPr/>
            </p:nvSpPr>
            <p:spPr bwMode="auto">
              <a:xfrm>
                <a:off x="1610308" y="2139414"/>
                <a:ext cx="1751013" cy="250825"/>
              </a:xfrm>
              <a:custGeom>
                <a:avLst/>
                <a:gdLst>
                  <a:gd name="T0" fmla="*/ 1751013 w 464"/>
                  <a:gd name="T1" fmla="*/ 250825 h 64"/>
                  <a:gd name="T2" fmla="*/ 1554779 w 464"/>
                  <a:gd name="T3" fmla="*/ 250825 h 64"/>
                  <a:gd name="T4" fmla="*/ 1554779 w 464"/>
                  <a:gd name="T5" fmla="*/ 250825 h 64"/>
                  <a:gd name="T6" fmla="*/ 864185 w 464"/>
                  <a:gd name="T7" fmla="*/ 7838 h 64"/>
                  <a:gd name="T8" fmla="*/ 173592 w 464"/>
                  <a:gd name="T9" fmla="*/ 250825 h 64"/>
                  <a:gd name="T10" fmla="*/ 173592 w 464"/>
                  <a:gd name="T11" fmla="*/ 250825 h 64"/>
                  <a:gd name="T12" fmla="*/ 0 w 464"/>
                  <a:gd name="T13" fmla="*/ 250825 h 64"/>
                  <a:gd name="T14" fmla="*/ 0 w 464"/>
                  <a:gd name="T15" fmla="*/ 246906 h 64"/>
                  <a:gd name="T16" fmla="*/ 169818 w 464"/>
                  <a:gd name="T17" fmla="*/ 246906 h 64"/>
                  <a:gd name="T18" fmla="*/ 864185 w 464"/>
                  <a:gd name="T19" fmla="*/ 0 h 64"/>
                  <a:gd name="T20" fmla="*/ 1558553 w 464"/>
                  <a:gd name="T21" fmla="*/ 246906 h 64"/>
                  <a:gd name="T22" fmla="*/ 1751013 w 464"/>
                  <a:gd name="T23" fmla="*/ 246906 h 64"/>
                  <a:gd name="T24" fmla="*/ 1751013 w 464"/>
                  <a:gd name="T25" fmla="*/ 250825 h 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64" h="64">
                    <a:moveTo>
                      <a:pt x="464" y="64"/>
                    </a:moveTo>
                    <a:cubicBezTo>
                      <a:pt x="412" y="64"/>
                      <a:pt x="412" y="64"/>
                      <a:pt x="412" y="64"/>
                    </a:cubicBezTo>
                    <a:cubicBezTo>
                      <a:pt x="412" y="64"/>
                      <a:pt x="412" y="64"/>
                      <a:pt x="412" y="64"/>
                    </a:cubicBezTo>
                    <a:cubicBezTo>
                      <a:pt x="376" y="26"/>
                      <a:pt x="305" y="2"/>
                      <a:pt x="229" y="2"/>
                    </a:cubicBezTo>
                    <a:cubicBezTo>
                      <a:pt x="152" y="2"/>
                      <a:pt x="82" y="26"/>
                      <a:pt x="46" y="64"/>
                    </a:cubicBezTo>
                    <a:cubicBezTo>
                      <a:pt x="46" y="64"/>
                      <a:pt x="46" y="64"/>
                      <a:pt x="46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82" y="24"/>
                      <a:pt x="152" y="0"/>
                      <a:pt x="229" y="0"/>
                    </a:cubicBezTo>
                    <a:cubicBezTo>
                      <a:pt x="306" y="0"/>
                      <a:pt x="376" y="24"/>
                      <a:pt x="413" y="63"/>
                    </a:cubicBezTo>
                    <a:cubicBezTo>
                      <a:pt x="464" y="63"/>
                      <a:pt x="464" y="63"/>
                      <a:pt x="464" y="63"/>
                    </a:cubicBezTo>
                    <a:lnTo>
                      <a:pt x="464" y="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Freeform 25"/>
              <p:cNvSpPr>
                <a:spLocks/>
              </p:cNvSpPr>
              <p:nvPr/>
            </p:nvSpPr>
            <p:spPr bwMode="auto">
              <a:xfrm flipV="1">
                <a:off x="1341820" y="2366509"/>
                <a:ext cx="685800" cy="1273175"/>
              </a:xfrm>
              <a:custGeom>
                <a:avLst/>
                <a:gdLst>
                  <a:gd name="T0" fmla="*/ 240 w 432"/>
                  <a:gd name="T1" fmla="*/ 802 h 802"/>
                  <a:gd name="T2" fmla="*/ 432 w 432"/>
                  <a:gd name="T3" fmla="*/ 0 h 802"/>
                  <a:gd name="T4" fmla="*/ 0 w 432"/>
                  <a:gd name="T5" fmla="*/ 0 h 802"/>
                  <a:gd name="T6" fmla="*/ 240 w 432"/>
                  <a:gd name="T7" fmla="*/ 802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2" h="802">
                    <a:moveTo>
                      <a:pt x="240" y="802"/>
                    </a:moveTo>
                    <a:lnTo>
                      <a:pt x="432" y="0"/>
                    </a:lnTo>
                    <a:lnTo>
                      <a:pt x="0" y="0"/>
                    </a:lnTo>
                    <a:lnTo>
                      <a:pt x="240" y="802"/>
                    </a:lnTo>
                    <a:close/>
                  </a:path>
                </a:pathLst>
              </a:custGeom>
              <a:gradFill>
                <a:gsLst>
                  <a:gs pos="22000">
                    <a:schemeClr val="tx1">
                      <a:lumMod val="75000"/>
                      <a:lumOff val="25000"/>
                      <a:alpha val="4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1" name="Freeform 13"/>
              <p:cNvSpPr>
                <a:spLocks/>
              </p:cNvSpPr>
              <p:nvPr/>
            </p:nvSpPr>
            <p:spPr bwMode="auto">
              <a:xfrm>
                <a:off x="1122385" y="2390218"/>
                <a:ext cx="6326993" cy="1377835"/>
              </a:xfrm>
              <a:custGeom>
                <a:avLst/>
                <a:gdLst>
                  <a:gd name="T0" fmla="*/ 1660 w 1685"/>
                  <a:gd name="T1" fmla="*/ 0 h 365"/>
                  <a:gd name="T2" fmla="*/ 568 w 1685"/>
                  <a:gd name="T3" fmla="*/ 0 h 365"/>
                  <a:gd name="T4" fmla="*/ 568 w 1685"/>
                  <a:gd name="T5" fmla="*/ 107 h 365"/>
                  <a:gd name="T6" fmla="*/ 543 w 1685"/>
                  <a:gd name="T7" fmla="*/ 131 h 365"/>
                  <a:gd name="T8" fmla="*/ 181 w 1685"/>
                  <a:gd name="T9" fmla="*/ 131 h 365"/>
                  <a:gd name="T10" fmla="*/ 156 w 1685"/>
                  <a:gd name="T11" fmla="*/ 107 h 365"/>
                  <a:gd name="T12" fmla="*/ 156 w 1685"/>
                  <a:gd name="T13" fmla="*/ 0 h 365"/>
                  <a:gd name="T14" fmla="*/ 24 w 1685"/>
                  <a:gd name="T15" fmla="*/ 0 h 365"/>
                  <a:gd name="T16" fmla="*/ 0 w 1685"/>
                  <a:gd name="T17" fmla="*/ 24 h 365"/>
                  <a:gd name="T18" fmla="*/ 0 w 1685"/>
                  <a:gd name="T19" fmla="*/ 340 h 365"/>
                  <a:gd name="T20" fmla="*/ 24 w 1685"/>
                  <a:gd name="T21" fmla="*/ 365 h 365"/>
                  <a:gd name="T22" fmla="*/ 1660 w 1685"/>
                  <a:gd name="T23" fmla="*/ 365 h 365"/>
                  <a:gd name="T24" fmla="*/ 1685 w 1685"/>
                  <a:gd name="T25" fmla="*/ 340 h 365"/>
                  <a:gd name="T26" fmla="*/ 1685 w 1685"/>
                  <a:gd name="T27" fmla="*/ 24 h 365"/>
                  <a:gd name="T28" fmla="*/ 1660 w 1685"/>
                  <a:gd name="T29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85" h="365">
                    <a:moveTo>
                      <a:pt x="1660" y="0"/>
                    </a:moveTo>
                    <a:cubicBezTo>
                      <a:pt x="568" y="0"/>
                      <a:pt x="568" y="0"/>
                      <a:pt x="568" y="0"/>
                    </a:cubicBezTo>
                    <a:cubicBezTo>
                      <a:pt x="568" y="107"/>
                      <a:pt x="568" y="107"/>
                      <a:pt x="568" y="107"/>
                    </a:cubicBezTo>
                    <a:cubicBezTo>
                      <a:pt x="568" y="120"/>
                      <a:pt x="557" y="131"/>
                      <a:pt x="543" y="131"/>
                    </a:cubicBezTo>
                    <a:cubicBezTo>
                      <a:pt x="181" y="131"/>
                      <a:pt x="181" y="131"/>
                      <a:pt x="181" y="131"/>
                    </a:cubicBezTo>
                    <a:cubicBezTo>
                      <a:pt x="167" y="131"/>
                      <a:pt x="156" y="120"/>
                      <a:pt x="156" y="107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40"/>
                      <a:pt x="0" y="340"/>
                      <a:pt x="0" y="340"/>
                    </a:cubicBezTo>
                    <a:cubicBezTo>
                      <a:pt x="0" y="354"/>
                      <a:pt x="11" y="365"/>
                      <a:pt x="24" y="365"/>
                    </a:cubicBezTo>
                    <a:cubicBezTo>
                      <a:pt x="1660" y="365"/>
                      <a:pt x="1660" y="365"/>
                      <a:pt x="1660" y="365"/>
                    </a:cubicBezTo>
                    <a:cubicBezTo>
                      <a:pt x="1674" y="365"/>
                      <a:pt x="1685" y="354"/>
                      <a:pt x="1685" y="340"/>
                    </a:cubicBezTo>
                    <a:cubicBezTo>
                      <a:pt x="1685" y="24"/>
                      <a:pt x="1685" y="24"/>
                      <a:pt x="1685" y="24"/>
                    </a:cubicBezTo>
                    <a:cubicBezTo>
                      <a:pt x="1685" y="11"/>
                      <a:pt x="1674" y="0"/>
                      <a:pt x="1660" y="0"/>
                    </a:cubicBezTo>
                    <a:close/>
                  </a:path>
                </a:pathLst>
              </a:custGeom>
              <a:gradFill>
                <a:gsLst>
                  <a:gs pos="59000">
                    <a:srgbClr val="EFEFEF"/>
                  </a:gs>
                  <a:gs pos="52000">
                    <a:srgbClr val="E9EAEA"/>
                  </a:gs>
                  <a:gs pos="47000">
                    <a:schemeClr val="bg1"/>
                  </a:gs>
                  <a:gs pos="0">
                    <a:schemeClr val="bg1"/>
                  </a:gs>
                  <a:gs pos="100000">
                    <a:srgbClr val="EFEFEF"/>
                  </a:gs>
                </a:gsLst>
                <a:lin ang="5400000" scaled="0"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altLang="zh-CN" dirty="0" smtClean="0">
                    <a:latin typeface="+mn-lt"/>
                    <a:ea typeface="+mn-ea"/>
                  </a:rPr>
                  <a:t>02</a:t>
                </a:r>
                <a:endParaRPr lang="zh-CN" altLang="en-US" dirty="0">
                  <a:latin typeface="+mn-lt"/>
                  <a:ea typeface="+mn-ea"/>
                </a:endParaRPr>
              </a:p>
            </p:txBody>
          </p:sp>
          <p:sp>
            <p:nvSpPr>
              <p:cNvPr id="92" name="Freeform 42"/>
              <p:cNvSpPr>
                <a:spLocks/>
              </p:cNvSpPr>
              <p:nvPr/>
            </p:nvSpPr>
            <p:spPr bwMode="auto">
              <a:xfrm>
                <a:off x="6941441" y="2499747"/>
                <a:ext cx="376191" cy="360332"/>
              </a:xfrm>
              <a:custGeom>
                <a:avLst/>
                <a:gdLst>
                  <a:gd name="T0" fmla="*/ 86 w 97"/>
                  <a:gd name="T1" fmla="*/ 70 h 93"/>
                  <a:gd name="T2" fmla="*/ 28 w 97"/>
                  <a:gd name="T3" fmla="*/ 80 h 93"/>
                  <a:gd name="T4" fmla="*/ 11 w 97"/>
                  <a:gd name="T5" fmla="*/ 23 h 93"/>
                  <a:gd name="T6" fmla="*/ 68 w 97"/>
                  <a:gd name="T7" fmla="*/ 13 h 93"/>
                  <a:gd name="T8" fmla="*/ 86 w 97"/>
                  <a:gd name="T9" fmla="*/ 7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3">
                    <a:moveTo>
                      <a:pt x="86" y="70"/>
                    </a:moveTo>
                    <a:cubicBezTo>
                      <a:pt x="74" y="88"/>
                      <a:pt x="49" y="93"/>
                      <a:pt x="28" y="80"/>
                    </a:cubicBezTo>
                    <a:cubicBezTo>
                      <a:pt x="7" y="67"/>
                      <a:pt x="0" y="42"/>
                      <a:pt x="11" y="23"/>
                    </a:cubicBezTo>
                    <a:cubicBezTo>
                      <a:pt x="22" y="4"/>
                      <a:pt x="48" y="0"/>
                      <a:pt x="68" y="13"/>
                    </a:cubicBezTo>
                    <a:cubicBezTo>
                      <a:pt x="89" y="26"/>
                      <a:pt x="97" y="51"/>
                      <a:pt x="86" y="7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BBCBC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3" name="Freeform 46"/>
              <p:cNvSpPr>
                <a:spLocks/>
              </p:cNvSpPr>
              <p:nvPr/>
            </p:nvSpPr>
            <p:spPr bwMode="auto">
              <a:xfrm>
                <a:off x="6979536" y="2534669"/>
                <a:ext cx="301588" cy="292076"/>
              </a:xfrm>
              <a:custGeom>
                <a:avLst/>
                <a:gdLst>
                  <a:gd name="T0" fmla="*/ 68 w 77"/>
                  <a:gd name="T1" fmla="*/ 56 h 74"/>
                  <a:gd name="T2" fmla="*/ 22 w 77"/>
                  <a:gd name="T3" fmla="*/ 64 h 74"/>
                  <a:gd name="T4" fmla="*/ 9 w 77"/>
                  <a:gd name="T5" fmla="*/ 19 h 74"/>
                  <a:gd name="T6" fmla="*/ 54 w 77"/>
                  <a:gd name="T7" fmla="*/ 11 h 74"/>
                  <a:gd name="T8" fmla="*/ 68 w 77"/>
                  <a:gd name="T9" fmla="*/ 5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74">
                    <a:moveTo>
                      <a:pt x="68" y="56"/>
                    </a:moveTo>
                    <a:cubicBezTo>
                      <a:pt x="59" y="70"/>
                      <a:pt x="39" y="74"/>
                      <a:pt x="22" y="64"/>
                    </a:cubicBezTo>
                    <a:cubicBezTo>
                      <a:pt x="6" y="54"/>
                      <a:pt x="0" y="34"/>
                      <a:pt x="9" y="19"/>
                    </a:cubicBezTo>
                    <a:cubicBezTo>
                      <a:pt x="18" y="4"/>
                      <a:pt x="38" y="0"/>
                      <a:pt x="54" y="11"/>
                    </a:cubicBezTo>
                    <a:cubicBezTo>
                      <a:pt x="71" y="21"/>
                      <a:pt x="77" y="41"/>
                      <a:pt x="68" y="56"/>
                    </a:cubicBezTo>
                    <a:close/>
                  </a:path>
                </a:pathLst>
              </a:custGeom>
              <a:gradFill flip="none" rotWithShape="1">
                <a:gsLst>
                  <a:gs pos="14000">
                    <a:srgbClr val="4C4948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4" name="Oval 37"/>
              <p:cNvSpPr>
                <a:spLocks noChangeArrowheads="1"/>
              </p:cNvSpPr>
              <p:nvPr/>
            </p:nvSpPr>
            <p:spPr bwMode="auto">
              <a:xfrm>
                <a:off x="7001474" y="2552084"/>
                <a:ext cx="257175" cy="257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95" name="Oval 38"/>
              <p:cNvSpPr>
                <a:spLocks noChangeArrowheads="1"/>
              </p:cNvSpPr>
              <p:nvPr/>
            </p:nvSpPr>
            <p:spPr bwMode="auto">
              <a:xfrm>
                <a:off x="7014174" y="2566371"/>
                <a:ext cx="231775" cy="228600"/>
              </a:xfrm>
              <a:prstGeom prst="ellipse">
                <a:avLst/>
              </a:prstGeom>
              <a:solidFill>
                <a:srgbClr val="9094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96" name="Oval 63"/>
              <p:cNvSpPr>
                <a:spLocks noChangeArrowheads="1"/>
              </p:cNvSpPr>
              <p:nvPr/>
            </p:nvSpPr>
            <p:spPr bwMode="auto">
              <a:xfrm>
                <a:off x="4444788" y="3268518"/>
                <a:ext cx="276225" cy="280987"/>
              </a:xfrm>
              <a:prstGeom prst="ellipse">
                <a:avLst/>
              </a:prstGeom>
              <a:solidFill>
                <a:srgbClr val="909490">
                  <a:alpha val="2392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97" name="Freeform 67"/>
              <p:cNvSpPr>
                <a:spLocks/>
              </p:cNvSpPr>
              <p:nvPr/>
            </p:nvSpPr>
            <p:spPr bwMode="auto">
              <a:xfrm>
                <a:off x="4538609" y="3341542"/>
                <a:ext cx="119063" cy="134938"/>
              </a:xfrm>
              <a:custGeom>
                <a:avLst/>
                <a:gdLst>
                  <a:gd name="T0" fmla="*/ 0 w 75"/>
                  <a:gd name="T1" fmla="*/ 0 h 85"/>
                  <a:gd name="T2" fmla="*/ 119063 w 75"/>
                  <a:gd name="T3" fmla="*/ 68263 h 85"/>
                  <a:gd name="T4" fmla="*/ 0 w 75"/>
                  <a:gd name="T5" fmla="*/ 134938 h 85"/>
                  <a:gd name="T6" fmla="*/ 0 w 75"/>
                  <a:gd name="T7" fmla="*/ 0 h 8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5" h="85">
                    <a:moveTo>
                      <a:pt x="0" y="0"/>
                    </a:moveTo>
                    <a:lnTo>
                      <a:pt x="75" y="43"/>
                    </a:lnTo>
                    <a:lnTo>
                      <a:pt x="0" y="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4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文本框 75"/>
              <p:cNvSpPr txBox="1">
                <a:spLocks noChangeArrowheads="1"/>
              </p:cNvSpPr>
              <p:nvPr/>
            </p:nvSpPr>
            <p:spPr bwMode="auto">
              <a:xfrm>
                <a:off x="3491866" y="2608376"/>
                <a:ext cx="924719" cy="443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1400" b="1" dirty="0">
                  <a:solidFill>
                    <a:srgbClr val="90949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9" name="文本框 76"/>
              <p:cNvSpPr txBox="1"/>
              <p:nvPr/>
            </p:nvSpPr>
            <p:spPr>
              <a:xfrm>
                <a:off x="4363659" y="2402917"/>
                <a:ext cx="2312701" cy="39894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00" name="直接连接符 79"/>
              <p:cNvCxnSpPr/>
              <p:nvPr/>
            </p:nvCxnSpPr>
            <p:spPr>
              <a:xfrm>
                <a:off x="4274319" y="2596073"/>
                <a:ext cx="0" cy="349781"/>
              </a:xfrm>
              <a:prstGeom prst="line">
                <a:avLst/>
              </a:prstGeom>
              <a:ln w="53975"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</a:ln>
              <a:effectLst>
                <a:softEdge rad="254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80"/>
              <p:cNvCxnSpPr/>
              <p:nvPr/>
            </p:nvCxnSpPr>
            <p:spPr>
              <a:xfrm>
                <a:off x="4285881" y="2583877"/>
                <a:ext cx="0" cy="349221"/>
              </a:xfrm>
              <a:prstGeom prst="line">
                <a:avLst/>
              </a:prstGeom>
              <a:ln w="19050">
                <a:solidFill>
                  <a:srgbClr val="90949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3" name="图片 26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99947" y="3144825"/>
                <a:ext cx="337500" cy="517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4" name="Freeform 21"/>
              <p:cNvSpPr>
                <a:spLocks/>
              </p:cNvSpPr>
              <p:nvPr/>
            </p:nvSpPr>
            <p:spPr bwMode="auto">
              <a:xfrm>
                <a:off x="6070601" y="3217863"/>
                <a:ext cx="211138" cy="309563"/>
              </a:xfrm>
              <a:custGeom>
                <a:avLst/>
                <a:gdLst>
                  <a:gd name="T0" fmla="*/ 188105 w 55"/>
                  <a:gd name="T1" fmla="*/ 309563 h 80"/>
                  <a:gd name="T2" fmla="*/ 211138 w 55"/>
                  <a:gd name="T3" fmla="*/ 212825 h 80"/>
                  <a:gd name="T4" fmla="*/ 0 w 55"/>
                  <a:gd name="T5" fmla="*/ 0 h 80"/>
                  <a:gd name="T6" fmla="*/ 0 w 55"/>
                  <a:gd name="T7" fmla="*/ 212825 h 80"/>
                  <a:gd name="T8" fmla="*/ 188105 w 55"/>
                  <a:gd name="T9" fmla="*/ 309563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80">
                    <a:moveTo>
                      <a:pt x="49" y="80"/>
                    </a:moveTo>
                    <a:cubicBezTo>
                      <a:pt x="52" y="72"/>
                      <a:pt x="55" y="64"/>
                      <a:pt x="55" y="55"/>
                    </a:cubicBezTo>
                    <a:cubicBezTo>
                      <a:pt x="55" y="25"/>
                      <a:pt x="30" y="0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lnTo>
                      <a:pt x="49" y="80"/>
                    </a:lnTo>
                    <a:close/>
                  </a:path>
                </a:pathLst>
              </a:custGeom>
              <a:solidFill>
                <a:srgbClr val="A4A69E">
                  <a:alpha val="6509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Freeform 22"/>
              <p:cNvSpPr>
                <a:spLocks/>
              </p:cNvSpPr>
              <p:nvPr/>
            </p:nvSpPr>
            <p:spPr bwMode="auto">
              <a:xfrm>
                <a:off x="5945188" y="3217863"/>
                <a:ext cx="150813" cy="212725"/>
              </a:xfrm>
              <a:custGeom>
                <a:avLst/>
                <a:gdLst>
                  <a:gd name="T0" fmla="*/ 150813 w 39"/>
                  <a:gd name="T1" fmla="*/ 0 h 55"/>
                  <a:gd name="T2" fmla="*/ 0 w 39"/>
                  <a:gd name="T3" fmla="*/ 58016 h 55"/>
                  <a:gd name="T4" fmla="*/ 150813 w 39"/>
                  <a:gd name="T5" fmla="*/ 212725 h 55"/>
                  <a:gd name="T6" fmla="*/ 150813 w 39"/>
                  <a:gd name="T7" fmla="*/ 0 h 5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9" h="55">
                    <a:moveTo>
                      <a:pt x="39" y="0"/>
                    </a:moveTo>
                    <a:cubicBezTo>
                      <a:pt x="24" y="0"/>
                      <a:pt x="10" y="6"/>
                      <a:pt x="0" y="15"/>
                    </a:cubicBezTo>
                    <a:cubicBezTo>
                      <a:pt x="39" y="55"/>
                      <a:pt x="39" y="55"/>
                      <a:pt x="39" y="5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A4A69E">
                  <a:alpha val="3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Freeform 23"/>
              <p:cNvSpPr>
                <a:spLocks/>
              </p:cNvSpPr>
              <p:nvPr/>
            </p:nvSpPr>
            <p:spPr bwMode="auto">
              <a:xfrm>
                <a:off x="5865121" y="3276601"/>
                <a:ext cx="400050" cy="366713"/>
              </a:xfrm>
              <a:custGeom>
                <a:avLst/>
                <a:gdLst>
                  <a:gd name="T0" fmla="*/ 211565 w 104"/>
                  <a:gd name="T1" fmla="*/ 154405 h 95"/>
                  <a:gd name="T2" fmla="*/ 61546 w 104"/>
                  <a:gd name="T3" fmla="*/ 0 h 95"/>
                  <a:gd name="T4" fmla="*/ 0 w 104"/>
                  <a:gd name="T5" fmla="*/ 154405 h 95"/>
                  <a:gd name="T6" fmla="*/ 211565 w 104"/>
                  <a:gd name="T7" fmla="*/ 366713 h 95"/>
                  <a:gd name="T8" fmla="*/ 400050 w 104"/>
                  <a:gd name="T9" fmla="*/ 250909 h 95"/>
                  <a:gd name="T10" fmla="*/ 211565 w 104"/>
                  <a:gd name="T11" fmla="*/ 154405 h 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4" h="95">
                    <a:moveTo>
                      <a:pt x="55" y="4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6" y="10"/>
                      <a:pt x="0" y="24"/>
                      <a:pt x="0" y="40"/>
                    </a:cubicBezTo>
                    <a:cubicBezTo>
                      <a:pt x="0" y="70"/>
                      <a:pt x="24" y="95"/>
                      <a:pt x="55" y="95"/>
                    </a:cubicBezTo>
                    <a:cubicBezTo>
                      <a:pt x="76" y="95"/>
                      <a:pt x="95" y="83"/>
                      <a:pt x="104" y="65"/>
                    </a:cubicBezTo>
                    <a:lnTo>
                      <a:pt x="55" y="40"/>
                    </a:lnTo>
                    <a:close/>
                  </a:path>
                </a:pathLst>
              </a:custGeom>
              <a:solidFill>
                <a:srgbClr val="A4A6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107" name="组合 222"/>
          <p:cNvGrpSpPr>
            <a:grpSpLocks/>
          </p:cNvGrpSpPr>
          <p:nvPr/>
        </p:nvGrpSpPr>
        <p:grpSpPr bwMode="auto">
          <a:xfrm>
            <a:off x="-325288" y="2359356"/>
            <a:ext cx="6816087" cy="1550234"/>
            <a:chOff x="695400" y="3806422"/>
            <a:chExt cx="7253978" cy="1935001"/>
          </a:xfrm>
        </p:grpSpPr>
        <p:sp>
          <p:nvSpPr>
            <p:cNvPr id="108" name="Freeform 9"/>
            <p:cNvSpPr>
              <a:spLocks/>
            </p:cNvSpPr>
            <p:nvPr/>
          </p:nvSpPr>
          <p:spPr bwMode="auto">
            <a:xfrm>
              <a:off x="1610308" y="3806422"/>
              <a:ext cx="1751013" cy="250825"/>
            </a:xfrm>
            <a:custGeom>
              <a:avLst/>
              <a:gdLst>
                <a:gd name="T0" fmla="*/ 1751013 w 464"/>
                <a:gd name="T1" fmla="*/ 250825 h 64"/>
                <a:gd name="T2" fmla="*/ 1554779 w 464"/>
                <a:gd name="T3" fmla="*/ 250825 h 64"/>
                <a:gd name="T4" fmla="*/ 1554779 w 464"/>
                <a:gd name="T5" fmla="*/ 250825 h 64"/>
                <a:gd name="T6" fmla="*/ 864185 w 464"/>
                <a:gd name="T7" fmla="*/ 7838 h 64"/>
                <a:gd name="T8" fmla="*/ 173592 w 464"/>
                <a:gd name="T9" fmla="*/ 250825 h 64"/>
                <a:gd name="T10" fmla="*/ 173592 w 464"/>
                <a:gd name="T11" fmla="*/ 250825 h 64"/>
                <a:gd name="T12" fmla="*/ 0 w 464"/>
                <a:gd name="T13" fmla="*/ 250825 h 64"/>
                <a:gd name="T14" fmla="*/ 0 w 464"/>
                <a:gd name="T15" fmla="*/ 246906 h 64"/>
                <a:gd name="T16" fmla="*/ 169818 w 464"/>
                <a:gd name="T17" fmla="*/ 246906 h 64"/>
                <a:gd name="T18" fmla="*/ 864185 w 464"/>
                <a:gd name="T19" fmla="*/ 0 h 64"/>
                <a:gd name="T20" fmla="*/ 1558553 w 464"/>
                <a:gd name="T21" fmla="*/ 246906 h 64"/>
                <a:gd name="T22" fmla="*/ 1751013 w 464"/>
                <a:gd name="T23" fmla="*/ 246906 h 64"/>
                <a:gd name="T24" fmla="*/ 1751013 w 464"/>
                <a:gd name="T25" fmla="*/ 250825 h 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4" h="64">
                  <a:moveTo>
                    <a:pt x="464" y="64"/>
                  </a:moveTo>
                  <a:cubicBezTo>
                    <a:pt x="412" y="64"/>
                    <a:pt x="412" y="64"/>
                    <a:pt x="412" y="64"/>
                  </a:cubicBezTo>
                  <a:cubicBezTo>
                    <a:pt x="412" y="64"/>
                    <a:pt x="412" y="64"/>
                    <a:pt x="412" y="64"/>
                  </a:cubicBezTo>
                  <a:cubicBezTo>
                    <a:pt x="376" y="26"/>
                    <a:pt x="305" y="2"/>
                    <a:pt x="229" y="2"/>
                  </a:cubicBezTo>
                  <a:cubicBezTo>
                    <a:pt x="152" y="2"/>
                    <a:pt x="82" y="26"/>
                    <a:pt x="46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82" y="24"/>
                    <a:pt x="152" y="0"/>
                    <a:pt x="229" y="0"/>
                  </a:cubicBezTo>
                  <a:cubicBezTo>
                    <a:pt x="306" y="0"/>
                    <a:pt x="376" y="24"/>
                    <a:pt x="413" y="63"/>
                  </a:cubicBezTo>
                  <a:cubicBezTo>
                    <a:pt x="464" y="63"/>
                    <a:pt x="464" y="63"/>
                    <a:pt x="464" y="63"/>
                  </a:cubicBezTo>
                  <a:lnTo>
                    <a:pt x="464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Oval 17"/>
            <p:cNvSpPr>
              <a:spLocks noChangeArrowheads="1"/>
            </p:cNvSpPr>
            <p:nvPr/>
          </p:nvSpPr>
          <p:spPr bwMode="auto">
            <a:xfrm>
              <a:off x="695400" y="5230769"/>
              <a:ext cx="7200800" cy="333375"/>
            </a:xfrm>
            <a:prstGeom prst="ellipse">
              <a:avLst/>
            </a:prstGeom>
            <a:gradFill flip="none" rotWithShape="1">
              <a:gsLst>
                <a:gs pos="0">
                  <a:srgbClr val="D0D2D4">
                    <a:alpha val="94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76200"/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0" name="Oval 33"/>
            <p:cNvSpPr>
              <a:spLocks noChangeArrowheads="1"/>
            </p:cNvSpPr>
            <p:nvPr/>
          </p:nvSpPr>
          <p:spPr bwMode="auto">
            <a:xfrm>
              <a:off x="1504925" y="4368350"/>
              <a:ext cx="1911114" cy="182547"/>
            </a:xfrm>
            <a:prstGeom prst="ellipse">
              <a:avLst/>
            </a:prstGeom>
            <a:gradFill flip="none" rotWithShape="1">
              <a:gsLst>
                <a:gs pos="0">
                  <a:srgbClr val="D0D2D4"/>
                </a:gs>
                <a:gs pos="99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1" name="Freeform 25"/>
            <p:cNvSpPr>
              <a:spLocks/>
            </p:cNvSpPr>
            <p:nvPr/>
          </p:nvSpPr>
          <p:spPr bwMode="auto">
            <a:xfrm flipV="1">
              <a:off x="1468820" y="4054599"/>
              <a:ext cx="685800" cy="1273175"/>
            </a:xfrm>
            <a:custGeom>
              <a:avLst/>
              <a:gdLst>
                <a:gd name="T0" fmla="*/ 381000 w 432"/>
                <a:gd name="T1" fmla="*/ 1273175 h 802"/>
                <a:gd name="T2" fmla="*/ 685800 w 432"/>
                <a:gd name="T3" fmla="*/ 0 h 802"/>
                <a:gd name="T4" fmla="*/ 0 w 432"/>
                <a:gd name="T5" fmla="*/ 0 h 802"/>
                <a:gd name="T6" fmla="*/ 381000 w 432"/>
                <a:gd name="T7" fmla="*/ 1273175 h 80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2" h="802">
                  <a:moveTo>
                    <a:pt x="240" y="802"/>
                  </a:moveTo>
                  <a:lnTo>
                    <a:pt x="432" y="0"/>
                  </a:lnTo>
                  <a:lnTo>
                    <a:pt x="0" y="0"/>
                  </a:lnTo>
                  <a:lnTo>
                    <a:pt x="240" y="802"/>
                  </a:lnTo>
                  <a:close/>
                </a:path>
              </a:pathLst>
            </a:custGeom>
            <a:gradFill rotWithShape="0">
              <a:gsLst>
                <a:gs pos="0">
                  <a:srgbClr val="90959A"/>
                </a:gs>
                <a:gs pos="100000">
                  <a:schemeClr val="bg1"/>
                </a:gs>
              </a:gsLst>
              <a:lin ang="16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29"/>
            <p:cNvSpPr>
              <a:spLocks/>
            </p:cNvSpPr>
            <p:nvPr/>
          </p:nvSpPr>
          <p:spPr bwMode="auto">
            <a:xfrm>
              <a:off x="1055439" y="4138081"/>
              <a:ext cx="6893939" cy="1603342"/>
            </a:xfrm>
            <a:custGeom>
              <a:avLst/>
              <a:gdLst>
                <a:gd name="T0" fmla="*/ 4262 w 4262"/>
                <a:gd name="T1" fmla="*/ 982 h 982"/>
                <a:gd name="T2" fmla="*/ 3987 w 4262"/>
                <a:gd name="T3" fmla="*/ 0 h 982"/>
                <a:gd name="T4" fmla="*/ 419 w 4262"/>
                <a:gd name="T5" fmla="*/ 590 h 982"/>
                <a:gd name="T6" fmla="*/ 0 w 4262"/>
                <a:gd name="T7" fmla="*/ 754 h 982"/>
                <a:gd name="T8" fmla="*/ 83 w 4262"/>
                <a:gd name="T9" fmla="*/ 982 h 982"/>
                <a:gd name="T10" fmla="*/ 4262 w 4262"/>
                <a:gd name="T11" fmla="*/ 982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2" h="982">
                  <a:moveTo>
                    <a:pt x="4262" y="982"/>
                  </a:moveTo>
                  <a:lnTo>
                    <a:pt x="3987" y="0"/>
                  </a:lnTo>
                  <a:lnTo>
                    <a:pt x="419" y="590"/>
                  </a:lnTo>
                  <a:lnTo>
                    <a:pt x="0" y="754"/>
                  </a:lnTo>
                  <a:lnTo>
                    <a:pt x="83" y="982"/>
                  </a:lnTo>
                  <a:lnTo>
                    <a:pt x="4262" y="982"/>
                  </a:lnTo>
                  <a:close/>
                </a:path>
              </a:pathLst>
            </a:custGeom>
            <a:gradFill>
              <a:gsLst>
                <a:gs pos="50000">
                  <a:srgbClr val="8B8E90"/>
                </a:gs>
                <a:gs pos="14000">
                  <a:schemeClr val="bg1">
                    <a:lumMod val="65000"/>
                    <a:alpha val="15000"/>
                  </a:schemeClr>
                </a:gs>
                <a:gs pos="100000">
                  <a:srgbClr val="6F7579"/>
                </a:gs>
              </a:gsLst>
              <a:lin ang="16200000" scaled="0"/>
            </a:gradFill>
            <a:ln>
              <a:noFill/>
            </a:ln>
            <a:effectLst>
              <a:softEdge rad="38100"/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" name="Freeform 25"/>
            <p:cNvSpPr>
              <a:spLocks/>
            </p:cNvSpPr>
            <p:nvPr/>
          </p:nvSpPr>
          <p:spPr bwMode="auto">
            <a:xfrm>
              <a:off x="7019916" y="4053600"/>
              <a:ext cx="685800" cy="644481"/>
            </a:xfrm>
            <a:custGeom>
              <a:avLst/>
              <a:gdLst>
                <a:gd name="T0" fmla="*/ 41628 w 10000"/>
                <a:gd name="T1" fmla="*/ 117940 h 10000"/>
                <a:gd name="T2" fmla="*/ 377396 w 10000"/>
                <a:gd name="T3" fmla="*/ 60775 h 10000"/>
                <a:gd name="T4" fmla="*/ 533415 w 10000"/>
                <a:gd name="T5" fmla="*/ 644481 h 10000"/>
                <a:gd name="T6" fmla="*/ 685800 w 10000"/>
                <a:gd name="T7" fmla="*/ 0 h 10000"/>
                <a:gd name="T8" fmla="*/ 0 w 10000"/>
                <a:gd name="T9" fmla="*/ 0 h 1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0" h="10000">
                  <a:moveTo>
                    <a:pt x="607" y="1830"/>
                  </a:moveTo>
                  <a:lnTo>
                    <a:pt x="5503" y="943"/>
                  </a:lnTo>
                  <a:lnTo>
                    <a:pt x="7778" y="10000"/>
                  </a:lnTo>
                  <a:lnTo>
                    <a:pt x="10000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14" name="图片 1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4840" y="4054336"/>
              <a:ext cx="682811" cy="1274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5" name="Oval 21"/>
            <p:cNvSpPr>
              <a:spLocks noChangeArrowheads="1"/>
            </p:cNvSpPr>
            <p:nvPr/>
          </p:nvSpPr>
          <p:spPr bwMode="auto">
            <a:xfrm>
              <a:off x="7270012" y="4261996"/>
              <a:ext cx="301588" cy="947659"/>
            </a:xfrm>
            <a:prstGeom prst="ellipse">
              <a:avLst/>
            </a:prstGeom>
            <a:gradFill flip="none" rotWithShape="1">
              <a:gsLst>
                <a:gs pos="0">
                  <a:srgbClr val="414141"/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6" name="Freeform 5"/>
            <p:cNvSpPr>
              <a:spLocks/>
            </p:cNvSpPr>
            <p:nvPr/>
          </p:nvSpPr>
          <p:spPr bwMode="auto">
            <a:xfrm>
              <a:off x="1610308" y="3826456"/>
              <a:ext cx="1751012" cy="908050"/>
            </a:xfrm>
            <a:custGeom>
              <a:avLst/>
              <a:gdLst>
                <a:gd name="T0" fmla="*/ 1751012 w 464"/>
                <a:gd name="T1" fmla="*/ 235561 h 239"/>
                <a:gd name="T2" fmla="*/ 1558552 w 464"/>
                <a:gd name="T3" fmla="*/ 235561 h 239"/>
                <a:gd name="T4" fmla="*/ 864185 w 464"/>
                <a:gd name="T5" fmla="*/ 0 h 239"/>
                <a:gd name="T6" fmla="*/ 173592 w 464"/>
                <a:gd name="T7" fmla="*/ 235561 h 239"/>
                <a:gd name="T8" fmla="*/ 0 w 464"/>
                <a:gd name="T9" fmla="*/ 235561 h 239"/>
                <a:gd name="T10" fmla="*/ 0 w 464"/>
                <a:gd name="T11" fmla="*/ 820664 h 239"/>
                <a:gd name="T12" fmla="*/ 407563 w 464"/>
                <a:gd name="T13" fmla="*/ 820664 h 239"/>
                <a:gd name="T14" fmla="*/ 864185 w 464"/>
                <a:gd name="T15" fmla="*/ 908050 h 239"/>
                <a:gd name="T16" fmla="*/ 1320806 w 464"/>
                <a:gd name="T17" fmla="*/ 820664 h 239"/>
                <a:gd name="T18" fmla="*/ 1751012 w 464"/>
                <a:gd name="T19" fmla="*/ 820664 h 239"/>
                <a:gd name="T20" fmla="*/ 1751012 w 464"/>
                <a:gd name="T21" fmla="*/ 235561 h 2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64" h="239">
                  <a:moveTo>
                    <a:pt x="464" y="62"/>
                  </a:moveTo>
                  <a:cubicBezTo>
                    <a:pt x="413" y="62"/>
                    <a:pt x="413" y="62"/>
                    <a:pt x="413" y="62"/>
                  </a:cubicBezTo>
                  <a:cubicBezTo>
                    <a:pt x="377" y="25"/>
                    <a:pt x="308" y="0"/>
                    <a:pt x="229" y="0"/>
                  </a:cubicBezTo>
                  <a:cubicBezTo>
                    <a:pt x="150" y="0"/>
                    <a:pt x="81" y="25"/>
                    <a:pt x="46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42" y="231"/>
                    <a:pt x="184" y="239"/>
                    <a:pt x="229" y="239"/>
                  </a:cubicBezTo>
                  <a:cubicBezTo>
                    <a:pt x="274" y="239"/>
                    <a:pt x="316" y="231"/>
                    <a:pt x="350" y="216"/>
                  </a:cubicBezTo>
                  <a:cubicBezTo>
                    <a:pt x="464" y="216"/>
                    <a:pt x="464" y="216"/>
                    <a:pt x="464" y="216"/>
                  </a:cubicBezTo>
                  <a:lnTo>
                    <a:pt x="464" y="62"/>
                  </a:lnTo>
                  <a:close/>
                </a:path>
              </a:pathLst>
            </a:custGeom>
            <a:solidFill>
              <a:srgbClr val="00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ru-RU" altLang="zh-CN" sz="1000" dirty="0" smtClean="0">
                <a:solidFill>
                  <a:schemeClr val="bg1"/>
                </a:solidFill>
              </a:endParaRPr>
            </a:p>
            <a:p>
              <a:pPr algn="ctr"/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17" name="Freeform 25"/>
            <p:cNvSpPr>
              <a:spLocks/>
            </p:cNvSpPr>
            <p:nvPr/>
          </p:nvSpPr>
          <p:spPr bwMode="auto">
            <a:xfrm flipV="1">
              <a:off x="1341820" y="4029770"/>
              <a:ext cx="685800" cy="1273175"/>
            </a:xfrm>
            <a:custGeom>
              <a:avLst/>
              <a:gdLst>
                <a:gd name="T0" fmla="*/ 240 w 432"/>
                <a:gd name="T1" fmla="*/ 802 h 802"/>
                <a:gd name="T2" fmla="*/ 432 w 432"/>
                <a:gd name="T3" fmla="*/ 0 h 802"/>
                <a:gd name="T4" fmla="*/ 0 w 432"/>
                <a:gd name="T5" fmla="*/ 0 h 802"/>
                <a:gd name="T6" fmla="*/ 240 w 432"/>
                <a:gd name="T7" fmla="*/ 80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802">
                  <a:moveTo>
                    <a:pt x="240" y="802"/>
                  </a:moveTo>
                  <a:lnTo>
                    <a:pt x="432" y="0"/>
                  </a:lnTo>
                  <a:lnTo>
                    <a:pt x="0" y="0"/>
                  </a:lnTo>
                  <a:lnTo>
                    <a:pt x="240" y="802"/>
                  </a:lnTo>
                  <a:close/>
                </a:path>
              </a:pathLst>
            </a:custGeom>
            <a:gradFill>
              <a:gsLst>
                <a:gs pos="22000">
                  <a:schemeClr val="tx1">
                    <a:lumMod val="65000"/>
                    <a:lumOff val="35000"/>
                    <a:alpha val="3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8" name="Freeform 13"/>
            <p:cNvSpPr>
              <a:spLocks/>
            </p:cNvSpPr>
            <p:nvPr/>
          </p:nvSpPr>
          <p:spPr bwMode="auto">
            <a:xfrm>
              <a:off x="1122385" y="4057226"/>
              <a:ext cx="6326993" cy="1377835"/>
            </a:xfrm>
            <a:custGeom>
              <a:avLst/>
              <a:gdLst>
                <a:gd name="T0" fmla="*/ 1660 w 1685"/>
                <a:gd name="T1" fmla="*/ 0 h 365"/>
                <a:gd name="T2" fmla="*/ 568 w 1685"/>
                <a:gd name="T3" fmla="*/ 0 h 365"/>
                <a:gd name="T4" fmla="*/ 568 w 1685"/>
                <a:gd name="T5" fmla="*/ 107 h 365"/>
                <a:gd name="T6" fmla="*/ 543 w 1685"/>
                <a:gd name="T7" fmla="*/ 131 h 365"/>
                <a:gd name="T8" fmla="*/ 181 w 1685"/>
                <a:gd name="T9" fmla="*/ 131 h 365"/>
                <a:gd name="T10" fmla="*/ 156 w 1685"/>
                <a:gd name="T11" fmla="*/ 107 h 365"/>
                <a:gd name="T12" fmla="*/ 156 w 1685"/>
                <a:gd name="T13" fmla="*/ 0 h 365"/>
                <a:gd name="T14" fmla="*/ 24 w 1685"/>
                <a:gd name="T15" fmla="*/ 0 h 365"/>
                <a:gd name="T16" fmla="*/ 0 w 1685"/>
                <a:gd name="T17" fmla="*/ 24 h 365"/>
                <a:gd name="T18" fmla="*/ 0 w 1685"/>
                <a:gd name="T19" fmla="*/ 340 h 365"/>
                <a:gd name="T20" fmla="*/ 24 w 1685"/>
                <a:gd name="T21" fmla="*/ 365 h 365"/>
                <a:gd name="T22" fmla="*/ 1660 w 1685"/>
                <a:gd name="T23" fmla="*/ 365 h 365"/>
                <a:gd name="T24" fmla="*/ 1685 w 1685"/>
                <a:gd name="T25" fmla="*/ 340 h 365"/>
                <a:gd name="T26" fmla="*/ 1685 w 1685"/>
                <a:gd name="T27" fmla="*/ 24 h 365"/>
                <a:gd name="T28" fmla="*/ 1660 w 1685"/>
                <a:gd name="T2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85" h="365">
                  <a:moveTo>
                    <a:pt x="1660" y="0"/>
                  </a:moveTo>
                  <a:cubicBezTo>
                    <a:pt x="568" y="0"/>
                    <a:pt x="568" y="0"/>
                    <a:pt x="568" y="0"/>
                  </a:cubicBezTo>
                  <a:cubicBezTo>
                    <a:pt x="568" y="107"/>
                    <a:pt x="568" y="107"/>
                    <a:pt x="568" y="107"/>
                  </a:cubicBezTo>
                  <a:cubicBezTo>
                    <a:pt x="568" y="120"/>
                    <a:pt x="557" y="131"/>
                    <a:pt x="543" y="131"/>
                  </a:cubicBezTo>
                  <a:cubicBezTo>
                    <a:pt x="181" y="131"/>
                    <a:pt x="181" y="131"/>
                    <a:pt x="181" y="131"/>
                  </a:cubicBezTo>
                  <a:cubicBezTo>
                    <a:pt x="167" y="131"/>
                    <a:pt x="156" y="120"/>
                    <a:pt x="156" y="107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354"/>
                    <a:pt x="11" y="365"/>
                    <a:pt x="24" y="365"/>
                  </a:cubicBezTo>
                  <a:cubicBezTo>
                    <a:pt x="1660" y="365"/>
                    <a:pt x="1660" y="365"/>
                    <a:pt x="1660" y="365"/>
                  </a:cubicBezTo>
                  <a:cubicBezTo>
                    <a:pt x="1674" y="365"/>
                    <a:pt x="1685" y="354"/>
                    <a:pt x="1685" y="340"/>
                  </a:cubicBezTo>
                  <a:cubicBezTo>
                    <a:pt x="1685" y="24"/>
                    <a:pt x="1685" y="24"/>
                    <a:pt x="1685" y="24"/>
                  </a:cubicBezTo>
                  <a:cubicBezTo>
                    <a:pt x="1685" y="11"/>
                    <a:pt x="1674" y="0"/>
                    <a:pt x="1660" y="0"/>
                  </a:cubicBezTo>
                  <a:close/>
                </a:path>
              </a:pathLst>
            </a:custGeom>
            <a:gradFill>
              <a:gsLst>
                <a:gs pos="59000">
                  <a:srgbClr val="EFEFEF"/>
                </a:gs>
                <a:gs pos="52000">
                  <a:srgbClr val="E9EAEA"/>
                </a:gs>
                <a:gs pos="47000">
                  <a:schemeClr val="bg1"/>
                </a:gs>
                <a:gs pos="0">
                  <a:schemeClr val="bg1"/>
                </a:gs>
                <a:gs pos="100000">
                  <a:srgbClr val="EFEFEF"/>
                </a:gs>
              </a:gsLst>
              <a:lin ang="5400000" scaled="0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altLang="zh-CN" dirty="0" smtClean="0">
                  <a:latin typeface="+mn-lt"/>
                  <a:ea typeface="+mn-ea"/>
                </a:rPr>
                <a:t>03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119" name="Freeform 42"/>
            <p:cNvSpPr>
              <a:spLocks/>
            </p:cNvSpPr>
            <p:nvPr/>
          </p:nvSpPr>
          <p:spPr bwMode="auto">
            <a:xfrm>
              <a:off x="6941441" y="4166754"/>
              <a:ext cx="376190" cy="360333"/>
            </a:xfrm>
            <a:custGeom>
              <a:avLst/>
              <a:gdLst>
                <a:gd name="T0" fmla="*/ 86 w 97"/>
                <a:gd name="T1" fmla="*/ 70 h 93"/>
                <a:gd name="T2" fmla="*/ 28 w 97"/>
                <a:gd name="T3" fmla="*/ 80 h 93"/>
                <a:gd name="T4" fmla="*/ 11 w 97"/>
                <a:gd name="T5" fmla="*/ 23 h 93"/>
                <a:gd name="T6" fmla="*/ 68 w 97"/>
                <a:gd name="T7" fmla="*/ 13 h 93"/>
                <a:gd name="T8" fmla="*/ 86 w 97"/>
                <a:gd name="T9" fmla="*/ 7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3">
                  <a:moveTo>
                    <a:pt x="86" y="70"/>
                  </a:moveTo>
                  <a:cubicBezTo>
                    <a:pt x="74" y="88"/>
                    <a:pt x="49" y="93"/>
                    <a:pt x="28" y="80"/>
                  </a:cubicBezTo>
                  <a:cubicBezTo>
                    <a:pt x="7" y="67"/>
                    <a:pt x="0" y="42"/>
                    <a:pt x="11" y="23"/>
                  </a:cubicBezTo>
                  <a:cubicBezTo>
                    <a:pt x="22" y="4"/>
                    <a:pt x="48" y="0"/>
                    <a:pt x="68" y="13"/>
                  </a:cubicBezTo>
                  <a:cubicBezTo>
                    <a:pt x="89" y="26"/>
                    <a:pt x="97" y="51"/>
                    <a:pt x="86" y="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BBCBC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0" name="Freeform 46"/>
            <p:cNvSpPr>
              <a:spLocks/>
            </p:cNvSpPr>
            <p:nvPr/>
          </p:nvSpPr>
          <p:spPr bwMode="auto">
            <a:xfrm>
              <a:off x="6979536" y="4201676"/>
              <a:ext cx="301588" cy="292076"/>
            </a:xfrm>
            <a:custGeom>
              <a:avLst/>
              <a:gdLst>
                <a:gd name="T0" fmla="*/ 68 w 77"/>
                <a:gd name="T1" fmla="*/ 56 h 74"/>
                <a:gd name="T2" fmla="*/ 22 w 77"/>
                <a:gd name="T3" fmla="*/ 64 h 74"/>
                <a:gd name="T4" fmla="*/ 9 w 77"/>
                <a:gd name="T5" fmla="*/ 19 h 74"/>
                <a:gd name="T6" fmla="*/ 54 w 77"/>
                <a:gd name="T7" fmla="*/ 11 h 74"/>
                <a:gd name="T8" fmla="*/ 68 w 77"/>
                <a:gd name="T9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4">
                  <a:moveTo>
                    <a:pt x="68" y="56"/>
                  </a:moveTo>
                  <a:cubicBezTo>
                    <a:pt x="59" y="70"/>
                    <a:pt x="39" y="74"/>
                    <a:pt x="22" y="64"/>
                  </a:cubicBezTo>
                  <a:cubicBezTo>
                    <a:pt x="6" y="54"/>
                    <a:pt x="0" y="34"/>
                    <a:pt x="9" y="19"/>
                  </a:cubicBezTo>
                  <a:cubicBezTo>
                    <a:pt x="18" y="4"/>
                    <a:pt x="38" y="0"/>
                    <a:pt x="54" y="11"/>
                  </a:cubicBezTo>
                  <a:cubicBezTo>
                    <a:pt x="71" y="21"/>
                    <a:pt x="77" y="41"/>
                    <a:pt x="68" y="56"/>
                  </a:cubicBezTo>
                  <a:close/>
                </a:path>
              </a:pathLst>
            </a:custGeom>
            <a:gradFill flip="none" rotWithShape="1">
              <a:gsLst>
                <a:gs pos="14000">
                  <a:srgbClr val="4C4948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1" name="Oval 37"/>
            <p:cNvSpPr>
              <a:spLocks noChangeArrowheads="1"/>
            </p:cNvSpPr>
            <p:nvPr/>
          </p:nvSpPr>
          <p:spPr bwMode="auto">
            <a:xfrm>
              <a:off x="7001474" y="4219092"/>
              <a:ext cx="257175" cy="257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22" name="Oval 38"/>
            <p:cNvSpPr>
              <a:spLocks noChangeArrowheads="1"/>
            </p:cNvSpPr>
            <p:nvPr/>
          </p:nvSpPr>
          <p:spPr bwMode="auto">
            <a:xfrm>
              <a:off x="7014174" y="4233379"/>
              <a:ext cx="231775" cy="228600"/>
            </a:xfrm>
            <a:prstGeom prst="ellipse">
              <a:avLst/>
            </a:prstGeom>
            <a:solidFill>
              <a:srgbClr val="00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23" name="Oval 63"/>
            <p:cNvSpPr>
              <a:spLocks noChangeArrowheads="1"/>
            </p:cNvSpPr>
            <p:nvPr/>
          </p:nvSpPr>
          <p:spPr bwMode="auto">
            <a:xfrm>
              <a:off x="4444788" y="4935526"/>
              <a:ext cx="276225" cy="280987"/>
            </a:xfrm>
            <a:prstGeom prst="ellipse">
              <a:avLst/>
            </a:prstGeom>
            <a:solidFill>
              <a:srgbClr val="0096D2">
                <a:alpha val="2392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24" name="Freeform 67"/>
            <p:cNvSpPr>
              <a:spLocks/>
            </p:cNvSpPr>
            <p:nvPr/>
          </p:nvSpPr>
          <p:spPr bwMode="auto">
            <a:xfrm>
              <a:off x="4538609" y="5008550"/>
              <a:ext cx="119063" cy="134938"/>
            </a:xfrm>
            <a:custGeom>
              <a:avLst/>
              <a:gdLst>
                <a:gd name="T0" fmla="*/ 0 w 75"/>
                <a:gd name="T1" fmla="*/ 0 h 85"/>
                <a:gd name="T2" fmla="*/ 119063 w 75"/>
                <a:gd name="T3" fmla="*/ 68263 h 85"/>
                <a:gd name="T4" fmla="*/ 0 w 75"/>
                <a:gd name="T5" fmla="*/ 134938 h 85"/>
                <a:gd name="T6" fmla="*/ 0 w 75"/>
                <a:gd name="T7" fmla="*/ 0 h 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85">
                  <a:moveTo>
                    <a:pt x="0" y="0"/>
                  </a:moveTo>
                  <a:lnTo>
                    <a:pt x="75" y="43"/>
                  </a:lnTo>
                  <a:lnTo>
                    <a:pt x="0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文本框 132"/>
            <p:cNvSpPr txBox="1"/>
            <p:nvPr/>
          </p:nvSpPr>
          <p:spPr>
            <a:xfrm>
              <a:off x="4363659" y="4069926"/>
              <a:ext cx="2312701" cy="345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7" name="直接连接符 134"/>
            <p:cNvCxnSpPr/>
            <p:nvPr/>
          </p:nvCxnSpPr>
          <p:spPr>
            <a:xfrm>
              <a:off x="4274319" y="4263081"/>
              <a:ext cx="0" cy="349781"/>
            </a:xfrm>
            <a:prstGeom prst="line">
              <a:avLst/>
            </a:prstGeom>
            <a:ln w="53975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  <a:effectLst>
              <a:softEdge rad="254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35"/>
            <p:cNvCxnSpPr/>
            <p:nvPr/>
          </p:nvCxnSpPr>
          <p:spPr>
            <a:xfrm>
              <a:off x="4285881" y="4250885"/>
              <a:ext cx="0" cy="349221"/>
            </a:xfrm>
            <a:prstGeom prst="line">
              <a:avLst/>
            </a:prstGeom>
            <a:ln w="19050">
              <a:solidFill>
                <a:srgbClr val="0096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0" name="图片 20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1197" y="4808028"/>
              <a:ext cx="315000" cy="5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1" name="图片 20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21" y="4904999"/>
              <a:ext cx="641250" cy="39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9" name="组合 220"/>
          <p:cNvGrpSpPr>
            <a:grpSpLocks/>
          </p:cNvGrpSpPr>
          <p:nvPr/>
        </p:nvGrpSpPr>
        <p:grpSpPr bwMode="auto">
          <a:xfrm>
            <a:off x="-283956" y="3353187"/>
            <a:ext cx="6764050" cy="1718151"/>
            <a:chOff x="678101" y="5849734"/>
            <a:chExt cx="7253978" cy="1935001"/>
          </a:xfrm>
        </p:grpSpPr>
        <p:sp>
          <p:nvSpPr>
            <p:cNvPr id="160" name="Oval 17"/>
            <p:cNvSpPr>
              <a:spLocks noChangeArrowheads="1"/>
            </p:cNvSpPr>
            <p:nvPr/>
          </p:nvSpPr>
          <p:spPr bwMode="auto">
            <a:xfrm>
              <a:off x="678101" y="7274081"/>
              <a:ext cx="7200800" cy="333375"/>
            </a:xfrm>
            <a:prstGeom prst="ellipse">
              <a:avLst/>
            </a:prstGeom>
            <a:gradFill flip="none" rotWithShape="1">
              <a:gsLst>
                <a:gs pos="0">
                  <a:srgbClr val="D0D2D4">
                    <a:alpha val="94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76200"/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1" name="Oval 33"/>
            <p:cNvSpPr>
              <a:spLocks noChangeArrowheads="1"/>
            </p:cNvSpPr>
            <p:nvPr/>
          </p:nvSpPr>
          <p:spPr bwMode="auto">
            <a:xfrm>
              <a:off x="1487626" y="6411662"/>
              <a:ext cx="1911114" cy="182547"/>
            </a:xfrm>
            <a:prstGeom prst="ellipse">
              <a:avLst/>
            </a:prstGeom>
            <a:gradFill flip="none" rotWithShape="1">
              <a:gsLst>
                <a:gs pos="0">
                  <a:srgbClr val="D0D2D4"/>
                </a:gs>
                <a:gs pos="99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2" name="Freeform 25"/>
            <p:cNvSpPr>
              <a:spLocks/>
            </p:cNvSpPr>
            <p:nvPr/>
          </p:nvSpPr>
          <p:spPr bwMode="auto">
            <a:xfrm flipV="1">
              <a:off x="1451521" y="6097911"/>
              <a:ext cx="685800" cy="1273175"/>
            </a:xfrm>
            <a:custGeom>
              <a:avLst/>
              <a:gdLst>
                <a:gd name="T0" fmla="*/ 381000 w 432"/>
                <a:gd name="T1" fmla="*/ 1273175 h 802"/>
                <a:gd name="T2" fmla="*/ 685800 w 432"/>
                <a:gd name="T3" fmla="*/ 0 h 802"/>
                <a:gd name="T4" fmla="*/ 0 w 432"/>
                <a:gd name="T5" fmla="*/ 0 h 802"/>
                <a:gd name="T6" fmla="*/ 381000 w 432"/>
                <a:gd name="T7" fmla="*/ 1273175 h 80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2" h="802">
                  <a:moveTo>
                    <a:pt x="240" y="802"/>
                  </a:moveTo>
                  <a:lnTo>
                    <a:pt x="432" y="0"/>
                  </a:lnTo>
                  <a:lnTo>
                    <a:pt x="0" y="0"/>
                  </a:lnTo>
                  <a:lnTo>
                    <a:pt x="240" y="802"/>
                  </a:lnTo>
                  <a:close/>
                </a:path>
              </a:pathLst>
            </a:custGeom>
            <a:gradFill rotWithShape="0">
              <a:gsLst>
                <a:gs pos="0">
                  <a:srgbClr val="90959A"/>
                </a:gs>
                <a:gs pos="100000">
                  <a:schemeClr val="bg1"/>
                </a:gs>
              </a:gsLst>
              <a:lin ang="16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Freeform 29"/>
            <p:cNvSpPr>
              <a:spLocks/>
            </p:cNvSpPr>
            <p:nvPr/>
          </p:nvSpPr>
          <p:spPr bwMode="auto">
            <a:xfrm>
              <a:off x="1038140" y="6181393"/>
              <a:ext cx="6893939" cy="1603342"/>
            </a:xfrm>
            <a:custGeom>
              <a:avLst/>
              <a:gdLst>
                <a:gd name="T0" fmla="*/ 4262 w 4262"/>
                <a:gd name="T1" fmla="*/ 982 h 982"/>
                <a:gd name="T2" fmla="*/ 3987 w 4262"/>
                <a:gd name="T3" fmla="*/ 0 h 982"/>
                <a:gd name="T4" fmla="*/ 419 w 4262"/>
                <a:gd name="T5" fmla="*/ 590 h 982"/>
                <a:gd name="T6" fmla="*/ 0 w 4262"/>
                <a:gd name="T7" fmla="*/ 754 h 982"/>
                <a:gd name="T8" fmla="*/ 83 w 4262"/>
                <a:gd name="T9" fmla="*/ 982 h 982"/>
                <a:gd name="T10" fmla="*/ 4262 w 4262"/>
                <a:gd name="T11" fmla="*/ 982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2" h="982">
                  <a:moveTo>
                    <a:pt x="4262" y="982"/>
                  </a:moveTo>
                  <a:lnTo>
                    <a:pt x="3987" y="0"/>
                  </a:lnTo>
                  <a:lnTo>
                    <a:pt x="419" y="590"/>
                  </a:lnTo>
                  <a:lnTo>
                    <a:pt x="0" y="754"/>
                  </a:lnTo>
                  <a:lnTo>
                    <a:pt x="83" y="982"/>
                  </a:lnTo>
                  <a:lnTo>
                    <a:pt x="4262" y="982"/>
                  </a:lnTo>
                  <a:close/>
                </a:path>
              </a:pathLst>
            </a:custGeom>
            <a:gradFill>
              <a:gsLst>
                <a:gs pos="50000">
                  <a:srgbClr val="8B8E90"/>
                </a:gs>
                <a:gs pos="14000">
                  <a:schemeClr val="bg1">
                    <a:lumMod val="65000"/>
                    <a:alpha val="15000"/>
                  </a:schemeClr>
                </a:gs>
                <a:gs pos="100000">
                  <a:srgbClr val="6F7579"/>
                </a:gs>
              </a:gsLst>
              <a:lin ang="16200000" scaled="0"/>
            </a:gradFill>
            <a:ln>
              <a:noFill/>
            </a:ln>
            <a:effectLst>
              <a:softEdge rad="38100"/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4" name="Freeform 25"/>
            <p:cNvSpPr>
              <a:spLocks/>
            </p:cNvSpPr>
            <p:nvPr/>
          </p:nvSpPr>
          <p:spPr bwMode="auto">
            <a:xfrm>
              <a:off x="7002617" y="6096912"/>
              <a:ext cx="685800" cy="644481"/>
            </a:xfrm>
            <a:custGeom>
              <a:avLst/>
              <a:gdLst>
                <a:gd name="T0" fmla="*/ 41628 w 10000"/>
                <a:gd name="T1" fmla="*/ 117940 h 10000"/>
                <a:gd name="T2" fmla="*/ 377396 w 10000"/>
                <a:gd name="T3" fmla="*/ 60775 h 10000"/>
                <a:gd name="T4" fmla="*/ 533415 w 10000"/>
                <a:gd name="T5" fmla="*/ 644481 h 10000"/>
                <a:gd name="T6" fmla="*/ 685800 w 10000"/>
                <a:gd name="T7" fmla="*/ 0 h 10000"/>
                <a:gd name="T8" fmla="*/ 0 w 10000"/>
                <a:gd name="T9" fmla="*/ 0 h 1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0" h="10000">
                  <a:moveTo>
                    <a:pt x="607" y="1830"/>
                  </a:moveTo>
                  <a:lnTo>
                    <a:pt x="5503" y="943"/>
                  </a:lnTo>
                  <a:lnTo>
                    <a:pt x="7778" y="10000"/>
                  </a:lnTo>
                  <a:lnTo>
                    <a:pt x="10000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5" name="图片 17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7541" y="6097648"/>
              <a:ext cx="682811" cy="1274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6" name="Oval 21"/>
            <p:cNvSpPr>
              <a:spLocks noChangeArrowheads="1"/>
            </p:cNvSpPr>
            <p:nvPr/>
          </p:nvSpPr>
          <p:spPr bwMode="auto">
            <a:xfrm>
              <a:off x="7252713" y="6305308"/>
              <a:ext cx="301588" cy="947659"/>
            </a:xfrm>
            <a:prstGeom prst="ellipse">
              <a:avLst/>
            </a:prstGeom>
            <a:gradFill flip="none" rotWithShape="1">
              <a:gsLst>
                <a:gs pos="0">
                  <a:srgbClr val="414141"/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7" name="Freeform 5"/>
            <p:cNvSpPr>
              <a:spLocks/>
            </p:cNvSpPr>
            <p:nvPr/>
          </p:nvSpPr>
          <p:spPr bwMode="auto">
            <a:xfrm>
              <a:off x="1593009" y="5869767"/>
              <a:ext cx="1751012" cy="908050"/>
            </a:xfrm>
            <a:custGeom>
              <a:avLst/>
              <a:gdLst>
                <a:gd name="T0" fmla="*/ 1751012 w 464"/>
                <a:gd name="T1" fmla="*/ 235561 h 239"/>
                <a:gd name="T2" fmla="*/ 1558552 w 464"/>
                <a:gd name="T3" fmla="*/ 235561 h 239"/>
                <a:gd name="T4" fmla="*/ 864185 w 464"/>
                <a:gd name="T5" fmla="*/ 0 h 239"/>
                <a:gd name="T6" fmla="*/ 173592 w 464"/>
                <a:gd name="T7" fmla="*/ 235561 h 239"/>
                <a:gd name="T8" fmla="*/ 0 w 464"/>
                <a:gd name="T9" fmla="*/ 235561 h 239"/>
                <a:gd name="T10" fmla="*/ 0 w 464"/>
                <a:gd name="T11" fmla="*/ 820664 h 239"/>
                <a:gd name="T12" fmla="*/ 407563 w 464"/>
                <a:gd name="T13" fmla="*/ 820664 h 239"/>
                <a:gd name="T14" fmla="*/ 864185 w 464"/>
                <a:gd name="T15" fmla="*/ 908050 h 239"/>
                <a:gd name="T16" fmla="*/ 1320806 w 464"/>
                <a:gd name="T17" fmla="*/ 820664 h 239"/>
                <a:gd name="T18" fmla="*/ 1751012 w 464"/>
                <a:gd name="T19" fmla="*/ 820664 h 239"/>
                <a:gd name="T20" fmla="*/ 1751012 w 464"/>
                <a:gd name="T21" fmla="*/ 235561 h 2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64" h="239">
                  <a:moveTo>
                    <a:pt x="464" y="62"/>
                  </a:moveTo>
                  <a:cubicBezTo>
                    <a:pt x="413" y="62"/>
                    <a:pt x="413" y="62"/>
                    <a:pt x="413" y="62"/>
                  </a:cubicBezTo>
                  <a:cubicBezTo>
                    <a:pt x="377" y="25"/>
                    <a:pt x="308" y="0"/>
                    <a:pt x="229" y="0"/>
                  </a:cubicBezTo>
                  <a:cubicBezTo>
                    <a:pt x="150" y="0"/>
                    <a:pt x="81" y="25"/>
                    <a:pt x="46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42" y="231"/>
                    <a:pt x="184" y="239"/>
                    <a:pt x="229" y="239"/>
                  </a:cubicBezTo>
                  <a:cubicBezTo>
                    <a:pt x="274" y="239"/>
                    <a:pt x="316" y="231"/>
                    <a:pt x="350" y="216"/>
                  </a:cubicBezTo>
                  <a:cubicBezTo>
                    <a:pt x="464" y="216"/>
                    <a:pt x="464" y="216"/>
                    <a:pt x="464" y="216"/>
                  </a:cubicBezTo>
                  <a:lnTo>
                    <a:pt x="464" y="62"/>
                  </a:lnTo>
                  <a:close/>
                </a:path>
              </a:pathLst>
            </a:custGeom>
            <a:solidFill>
              <a:srgbClr val="59B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Freeform 25"/>
            <p:cNvSpPr>
              <a:spLocks/>
            </p:cNvSpPr>
            <p:nvPr/>
          </p:nvSpPr>
          <p:spPr bwMode="auto">
            <a:xfrm flipV="1">
              <a:off x="1341820" y="6087212"/>
              <a:ext cx="685800" cy="1273175"/>
            </a:xfrm>
            <a:custGeom>
              <a:avLst/>
              <a:gdLst>
                <a:gd name="T0" fmla="*/ 240 w 432"/>
                <a:gd name="T1" fmla="*/ 802 h 802"/>
                <a:gd name="T2" fmla="*/ 432 w 432"/>
                <a:gd name="T3" fmla="*/ 0 h 802"/>
                <a:gd name="T4" fmla="*/ 0 w 432"/>
                <a:gd name="T5" fmla="*/ 0 h 802"/>
                <a:gd name="T6" fmla="*/ 240 w 432"/>
                <a:gd name="T7" fmla="*/ 80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802">
                  <a:moveTo>
                    <a:pt x="240" y="802"/>
                  </a:moveTo>
                  <a:lnTo>
                    <a:pt x="432" y="0"/>
                  </a:lnTo>
                  <a:lnTo>
                    <a:pt x="0" y="0"/>
                  </a:lnTo>
                  <a:lnTo>
                    <a:pt x="240" y="802"/>
                  </a:lnTo>
                  <a:close/>
                </a:path>
              </a:pathLst>
            </a:custGeom>
            <a:gradFill>
              <a:gsLst>
                <a:gs pos="22000">
                  <a:schemeClr val="tx1">
                    <a:alpha val="28000"/>
                    <a:lumMod val="70000"/>
                    <a:lumOff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9" name="Freeform 9"/>
            <p:cNvSpPr>
              <a:spLocks/>
            </p:cNvSpPr>
            <p:nvPr/>
          </p:nvSpPr>
          <p:spPr bwMode="auto">
            <a:xfrm>
              <a:off x="1593009" y="5849734"/>
              <a:ext cx="1751013" cy="250825"/>
            </a:xfrm>
            <a:custGeom>
              <a:avLst/>
              <a:gdLst>
                <a:gd name="T0" fmla="*/ 1751013 w 464"/>
                <a:gd name="T1" fmla="*/ 250825 h 64"/>
                <a:gd name="T2" fmla="*/ 1554779 w 464"/>
                <a:gd name="T3" fmla="*/ 250825 h 64"/>
                <a:gd name="T4" fmla="*/ 1554779 w 464"/>
                <a:gd name="T5" fmla="*/ 250825 h 64"/>
                <a:gd name="T6" fmla="*/ 864185 w 464"/>
                <a:gd name="T7" fmla="*/ 7838 h 64"/>
                <a:gd name="T8" fmla="*/ 173592 w 464"/>
                <a:gd name="T9" fmla="*/ 250825 h 64"/>
                <a:gd name="T10" fmla="*/ 173592 w 464"/>
                <a:gd name="T11" fmla="*/ 250825 h 64"/>
                <a:gd name="T12" fmla="*/ 0 w 464"/>
                <a:gd name="T13" fmla="*/ 250825 h 64"/>
                <a:gd name="T14" fmla="*/ 0 w 464"/>
                <a:gd name="T15" fmla="*/ 246906 h 64"/>
                <a:gd name="T16" fmla="*/ 169818 w 464"/>
                <a:gd name="T17" fmla="*/ 246906 h 64"/>
                <a:gd name="T18" fmla="*/ 864185 w 464"/>
                <a:gd name="T19" fmla="*/ 0 h 64"/>
                <a:gd name="T20" fmla="*/ 1558553 w 464"/>
                <a:gd name="T21" fmla="*/ 246906 h 64"/>
                <a:gd name="T22" fmla="*/ 1751013 w 464"/>
                <a:gd name="T23" fmla="*/ 246906 h 64"/>
                <a:gd name="T24" fmla="*/ 1751013 w 464"/>
                <a:gd name="T25" fmla="*/ 250825 h 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4" h="64">
                  <a:moveTo>
                    <a:pt x="464" y="64"/>
                  </a:moveTo>
                  <a:cubicBezTo>
                    <a:pt x="412" y="64"/>
                    <a:pt x="412" y="64"/>
                    <a:pt x="412" y="64"/>
                  </a:cubicBezTo>
                  <a:cubicBezTo>
                    <a:pt x="412" y="64"/>
                    <a:pt x="412" y="64"/>
                    <a:pt x="412" y="64"/>
                  </a:cubicBezTo>
                  <a:cubicBezTo>
                    <a:pt x="376" y="26"/>
                    <a:pt x="305" y="2"/>
                    <a:pt x="229" y="2"/>
                  </a:cubicBezTo>
                  <a:cubicBezTo>
                    <a:pt x="152" y="2"/>
                    <a:pt x="82" y="26"/>
                    <a:pt x="46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82" y="24"/>
                    <a:pt x="152" y="0"/>
                    <a:pt x="229" y="0"/>
                  </a:cubicBezTo>
                  <a:cubicBezTo>
                    <a:pt x="306" y="0"/>
                    <a:pt x="376" y="24"/>
                    <a:pt x="413" y="63"/>
                  </a:cubicBezTo>
                  <a:cubicBezTo>
                    <a:pt x="464" y="63"/>
                    <a:pt x="464" y="63"/>
                    <a:pt x="464" y="63"/>
                  </a:cubicBezTo>
                  <a:lnTo>
                    <a:pt x="464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Freeform 13"/>
            <p:cNvSpPr>
              <a:spLocks/>
            </p:cNvSpPr>
            <p:nvPr/>
          </p:nvSpPr>
          <p:spPr bwMode="auto">
            <a:xfrm>
              <a:off x="1105086" y="6100538"/>
              <a:ext cx="6326993" cy="1377835"/>
            </a:xfrm>
            <a:custGeom>
              <a:avLst/>
              <a:gdLst>
                <a:gd name="T0" fmla="*/ 1660 w 1685"/>
                <a:gd name="T1" fmla="*/ 0 h 365"/>
                <a:gd name="T2" fmla="*/ 568 w 1685"/>
                <a:gd name="T3" fmla="*/ 0 h 365"/>
                <a:gd name="T4" fmla="*/ 568 w 1685"/>
                <a:gd name="T5" fmla="*/ 107 h 365"/>
                <a:gd name="T6" fmla="*/ 543 w 1685"/>
                <a:gd name="T7" fmla="*/ 131 h 365"/>
                <a:gd name="T8" fmla="*/ 181 w 1685"/>
                <a:gd name="T9" fmla="*/ 131 h 365"/>
                <a:gd name="T10" fmla="*/ 156 w 1685"/>
                <a:gd name="T11" fmla="*/ 107 h 365"/>
                <a:gd name="T12" fmla="*/ 156 w 1685"/>
                <a:gd name="T13" fmla="*/ 0 h 365"/>
                <a:gd name="T14" fmla="*/ 24 w 1685"/>
                <a:gd name="T15" fmla="*/ 0 h 365"/>
                <a:gd name="T16" fmla="*/ 0 w 1685"/>
                <a:gd name="T17" fmla="*/ 24 h 365"/>
                <a:gd name="T18" fmla="*/ 0 w 1685"/>
                <a:gd name="T19" fmla="*/ 340 h 365"/>
                <a:gd name="T20" fmla="*/ 24 w 1685"/>
                <a:gd name="T21" fmla="*/ 365 h 365"/>
                <a:gd name="T22" fmla="*/ 1660 w 1685"/>
                <a:gd name="T23" fmla="*/ 365 h 365"/>
                <a:gd name="T24" fmla="*/ 1685 w 1685"/>
                <a:gd name="T25" fmla="*/ 340 h 365"/>
                <a:gd name="T26" fmla="*/ 1685 w 1685"/>
                <a:gd name="T27" fmla="*/ 24 h 365"/>
                <a:gd name="T28" fmla="*/ 1660 w 1685"/>
                <a:gd name="T2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85" h="365">
                  <a:moveTo>
                    <a:pt x="1660" y="0"/>
                  </a:moveTo>
                  <a:cubicBezTo>
                    <a:pt x="568" y="0"/>
                    <a:pt x="568" y="0"/>
                    <a:pt x="568" y="0"/>
                  </a:cubicBezTo>
                  <a:cubicBezTo>
                    <a:pt x="568" y="107"/>
                    <a:pt x="568" y="107"/>
                    <a:pt x="568" y="107"/>
                  </a:cubicBezTo>
                  <a:cubicBezTo>
                    <a:pt x="568" y="120"/>
                    <a:pt x="557" y="131"/>
                    <a:pt x="543" y="131"/>
                  </a:cubicBezTo>
                  <a:cubicBezTo>
                    <a:pt x="181" y="131"/>
                    <a:pt x="181" y="131"/>
                    <a:pt x="181" y="131"/>
                  </a:cubicBezTo>
                  <a:cubicBezTo>
                    <a:pt x="167" y="131"/>
                    <a:pt x="156" y="120"/>
                    <a:pt x="156" y="107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354"/>
                    <a:pt x="11" y="365"/>
                    <a:pt x="24" y="365"/>
                  </a:cubicBezTo>
                  <a:cubicBezTo>
                    <a:pt x="1660" y="365"/>
                    <a:pt x="1660" y="365"/>
                    <a:pt x="1660" y="365"/>
                  </a:cubicBezTo>
                  <a:cubicBezTo>
                    <a:pt x="1674" y="365"/>
                    <a:pt x="1685" y="354"/>
                    <a:pt x="1685" y="340"/>
                  </a:cubicBezTo>
                  <a:cubicBezTo>
                    <a:pt x="1685" y="24"/>
                    <a:pt x="1685" y="24"/>
                    <a:pt x="1685" y="24"/>
                  </a:cubicBezTo>
                  <a:cubicBezTo>
                    <a:pt x="1685" y="11"/>
                    <a:pt x="1674" y="0"/>
                    <a:pt x="1660" y="0"/>
                  </a:cubicBezTo>
                  <a:close/>
                </a:path>
              </a:pathLst>
            </a:custGeom>
            <a:gradFill>
              <a:gsLst>
                <a:gs pos="59000">
                  <a:srgbClr val="EFEFEF"/>
                </a:gs>
                <a:gs pos="52000">
                  <a:srgbClr val="E9EAEA"/>
                </a:gs>
                <a:gs pos="47000">
                  <a:schemeClr val="bg1"/>
                </a:gs>
                <a:gs pos="0">
                  <a:schemeClr val="bg1"/>
                </a:gs>
                <a:gs pos="100000">
                  <a:srgbClr val="EFEFEF"/>
                </a:gs>
              </a:gsLst>
              <a:lin ang="5400000" scaled="0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altLang="zh-CN" dirty="0" smtClean="0">
                  <a:latin typeface="+mn-lt"/>
                  <a:ea typeface="+mn-ea"/>
                </a:rPr>
                <a:t>04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grpSp>
          <p:nvGrpSpPr>
            <p:cNvPr id="171" name="组合 195"/>
            <p:cNvGrpSpPr>
              <a:grpSpLocks/>
            </p:cNvGrpSpPr>
            <p:nvPr/>
          </p:nvGrpSpPr>
          <p:grpSpPr bwMode="auto">
            <a:xfrm>
              <a:off x="6924643" y="6210810"/>
              <a:ext cx="376238" cy="360362"/>
              <a:chOff x="7730073" y="1609544"/>
              <a:chExt cx="376238" cy="360362"/>
            </a:xfrm>
          </p:grpSpPr>
          <p:sp>
            <p:nvSpPr>
              <p:cNvPr id="184" name="Freeform 42"/>
              <p:cNvSpPr>
                <a:spLocks/>
              </p:cNvSpPr>
              <p:nvPr/>
            </p:nvSpPr>
            <p:spPr bwMode="auto">
              <a:xfrm>
                <a:off x="7729572" y="1608800"/>
                <a:ext cx="376190" cy="360333"/>
              </a:xfrm>
              <a:custGeom>
                <a:avLst/>
                <a:gdLst>
                  <a:gd name="T0" fmla="*/ 86 w 97"/>
                  <a:gd name="T1" fmla="*/ 70 h 93"/>
                  <a:gd name="T2" fmla="*/ 28 w 97"/>
                  <a:gd name="T3" fmla="*/ 80 h 93"/>
                  <a:gd name="T4" fmla="*/ 11 w 97"/>
                  <a:gd name="T5" fmla="*/ 23 h 93"/>
                  <a:gd name="T6" fmla="*/ 68 w 97"/>
                  <a:gd name="T7" fmla="*/ 13 h 93"/>
                  <a:gd name="T8" fmla="*/ 86 w 97"/>
                  <a:gd name="T9" fmla="*/ 7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3">
                    <a:moveTo>
                      <a:pt x="86" y="70"/>
                    </a:moveTo>
                    <a:cubicBezTo>
                      <a:pt x="74" y="88"/>
                      <a:pt x="49" y="93"/>
                      <a:pt x="28" y="80"/>
                    </a:cubicBezTo>
                    <a:cubicBezTo>
                      <a:pt x="7" y="67"/>
                      <a:pt x="0" y="42"/>
                      <a:pt x="11" y="23"/>
                    </a:cubicBezTo>
                    <a:cubicBezTo>
                      <a:pt x="22" y="4"/>
                      <a:pt x="48" y="0"/>
                      <a:pt x="68" y="13"/>
                    </a:cubicBezTo>
                    <a:cubicBezTo>
                      <a:pt x="89" y="26"/>
                      <a:pt x="97" y="51"/>
                      <a:pt x="86" y="7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BBCBC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85" name="Freeform 46"/>
              <p:cNvSpPr>
                <a:spLocks/>
              </p:cNvSpPr>
              <p:nvPr/>
            </p:nvSpPr>
            <p:spPr bwMode="auto">
              <a:xfrm>
                <a:off x="7767667" y="1642135"/>
                <a:ext cx="300000" cy="293663"/>
              </a:xfrm>
              <a:custGeom>
                <a:avLst/>
                <a:gdLst>
                  <a:gd name="T0" fmla="*/ 68 w 77"/>
                  <a:gd name="T1" fmla="*/ 56 h 74"/>
                  <a:gd name="T2" fmla="*/ 22 w 77"/>
                  <a:gd name="T3" fmla="*/ 64 h 74"/>
                  <a:gd name="T4" fmla="*/ 9 w 77"/>
                  <a:gd name="T5" fmla="*/ 19 h 74"/>
                  <a:gd name="T6" fmla="*/ 54 w 77"/>
                  <a:gd name="T7" fmla="*/ 11 h 74"/>
                  <a:gd name="T8" fmla="*/ 68 w 77"/>
                  <a:gd name="T9" fmla="*/ 5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74">
                    <a:moveTo>
                      <a:pt x="68" y="56"/>
                    </a:moveTo>
                    <a:cubicBezTo>
                      <a:pt x="59" y="70"/>
                      <a:pt x="39" y="74"/>
                      <a:pt x="22" y="64"/>
                    </a:cubicBezTo>
                    <a:cubicBezTo>
                      <a:pt x="6" y="54"/>
                      <a:pt x="0" y="34"/>
                      <a:pt x="9" y="19"/>
                    </a:cubicBezTo>
                    <a:cubicBezTo>
                      <a:pt x="18" y="4"/>
                      <a:pt x="38" y="0"/>
                      <a:pt x="54" y="11"/>
                    </a:cubicBezTo>
                    <a:cubicBezTo>
                      <a:pt x="71" y="21"/>
                      <a:pt x="77" y="41"/>
                      <a:pt x="68" y="56"/>
                    </a:cubicBezTo>
                    <a:close/>
                  </a:path>
                </a:pathLst>
              </a:custGeom>
              <a:gradFill flip="none" rotWithShape="1">
                <a:gsLst>
                  <a:gs pos="14000">
                    <a:srgbClr val="4C4948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72" name="组合 196"/>
            <p:cNvGrpSpPr>
              <a:grpSpLocks/>
            </p:cNvGrpSpPr>
            <p:nvPr/>
          </p:nvGrpSpPr>
          <p:grpSpPr bwMode="auto">
            <a:xfrm>
              <a:off x="6984175" y="6262404"/>
              <a:ext cx="257175" cy="257175"/>
              <a:chOff x="6587606" y="1999640"/>
              <a:chExt cx="257175" cy="257175"/>
            </a:xfrm>
          </p:grpSpPr>
          <p:sp>
            <p:nvSpPr>
              <p:cNvPr id="182" name="Oval 37"/>
              <p:cNvSpPr>
                <a:spLocks noChangeArrowheads="1"/>
              </p:cNvSpPr>
              <p:nvPr/>
            </p:nvSpPr>
            <p:spPr bwMode="auto">
              <a:xfrm>
                <a:off x="6587606" y="1999640"/>
                <a:ext cx="257175" cy="257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83" name="Oval 38"/>
              <p:cNvSpPr>
                <a:spLocks noChangeArrowheads="1"/>
              </p:cNvSpPr>
              <p:nvPr/>
            </p:nvSpPr>
            <p:spPr bwMode="auto">
              <a:xfrm>
                <a:off x="6600306" y="2013927"/>
                <a:ext cx="231775" cy="228600"/>
              </a:xfrm>
              <a:prstGeom prst="ellipse">
                <a:avLst/>
              </a:prstGeom>
              <a:solidFill>
                <a:srgbClr val="59B1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73" name="Oval 63"/>
            <p:cNvSpPr>
              <a:spLocks noChangeArrowheads="1"/>
            </p:cNvSpPr>
            <p:nvPr/>
          </p:nvSpPr>
          <p:spPr bwMode="auto">
            <a:xfrm>
              <a:off x="4427489" y="6978838"/>
              <a:ext cx="276225" cy="280987"/>
            </a:xfrm>
            <a:prstGeom prst="ellipse">
              <a:avLst/>
            </a:prstGeom>
            <a:solidFill>
              <a:srgbClr val="59B12F">
                <a:alpha val="2392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74" name="Freeform 67"/>
            <p:cNvSpPr>
              <a:spLocks/>
            </p:cNvSpPr>
            <p:nvPr/>
          </p:nvSpPr>
          <p:spPr bwMode="auto">
            <a:xfrm>
              <a:off x="4521310" y="7051862"/>
              <a:ext cx="119063" cy="134938"/>
            </a:xfrm>
            <a:custGeom>
              <a:avLst/>
              <a:gdLst>
                <a:gd name="T0" fmla="*/ 0 w 75"/>
                <a:gd name="T1" fmla="*/ 0 h 85"/>
                <a:gd name="T2" fmla="*/ 119063 w 75"/>
                <a:gd name="T3" fmla="*/ 68263 h 85"/>
                <a:gd name="T4" fmla="*/ 0 w 75"/>
                <a:gd name="T5" fmla="*/ 134938 h 85"/>
                <a:gd name="T6" fmla="*/ 0 w 75"/>
                <a:gd name="T7" fmla="*/ 0 h 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85">
                  <a:moveTo>
                    <a:pt x="0" y="0"/>
                  </a:moveTo>
                  <a:lnTo>
                    <a:pt x="75" y="43"/>
                  </a:lnTo>
                  <a:lnTo>
                    <a:pt x="0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B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文本框 174"/>
            <p:cNvSpPr txBox="1"/>
            <p:nvPr/>
          </p:nvSpPr>
          <p:spPr>
            <a:xfrm>
              <a:off x="4346360" y="6113237"/>
              <a:ext cx="2312701" cy="31195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77" name="直接连接符 176"/>
            <p:cNvCxnSpPr/>
            <p:nvPr/>
          </p:nvCxnSpPr>
          <p:spPr>
            <a:xfrm>
              <a:off x="4257020" y="6306393"/>
              <a:ext cx="0" cy="349781"/>
            </a:xfrm>
            <a:prstGeom prst="line">
              <a:avLst/>
            </a:prstGeom>
            <a:ln w="53975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  <a:effectLst>
              <a:softEdge rad="254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>
              <a:off x="4268582" y="6294197"/>
              <a:ext cx="0" cy="349221"/>
            </a:xfrm>
            <a:prstGeom prst="line">
              <a:avLst/>
            </a:prstGeom>
            <a:ln w="19050">
              <a:solidFill>
                <a:srgbClr val="59B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0" name="图片 20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3072" y="6816298"/>
              <a:ext cx="551250" cy="5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1" name="图片 21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3896" y="6867550"/>
              <a:ext cx="562500" cy="43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Прямоугольник 3"/>
          <p:cNvSpPr/>
          <p:nvPr/>
        </p:nvSpPr>
        <p:spPr>
          <a:xfrm>
            <a:off x="671554" y="1531509"/>
            <a:ext cx="142859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00" b="1" dirty="0">
                <a:solidFill>
                  <a:schemeClr val="bg1"/>
                </a:solidFill>
              </a:rPr>
              <a:t>Продукция </a:t>
            </a:r>
            <a:r>
              <a:rPr lang="ru-RU" sz="900" b="1" dirty="0" smtClean="0">
                <a:solidFill>
                  <a:schemeClr val="bg1"/>
                </a:solidFill>
              </a:rPr>
              <a:t>сельского</a:t>
            </a:r>
          </a:p>
          <a:p>
            <a:pPr algn="ctr"/>
            <a:r>
              <a:rPr lang="ru-RU" sz="900" b="1" dirty="0" smtClean="0">
                <a:solidFill>
                  <a:schemeClr val="bg1"/>
                </a:solidFill>
              </a:rPr>
              <a:t> хозяйства</a:t>
            </a:r>
          </a:p>
          <a:p>
            <a:pPr algn="ctr"/>
            <a:r>
              <a:rPr lang="ru-RU" sz="900" b="1" dirty="0" smtClean="0">
                <a:solidFill>
                  <a:schemeClr val="bg1"/>
                </a:solidFill>
              </a:rPr>
              <a:t>(млн. руб.)</a:t>
            </a:r>
            <a:endParaRPr lang="ru-RU" sz="9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9046" y="2448955"/>
            <a:ext cx="11544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00" b="1" dirty="0">
                <a:solidFill>
                  <a:schemeClr val="bg1"/>
                </a:solidFill>
              </a:rPr>
              <a:t>Ввод</a:t>
            </a:r>
            <a:r>
              <a:rPr lang="ru-RU" sz="1000" b="1" dirty="0">
                <a:solidFill>
                  <a:schemeClr val="bg1"/>
                </a:solidFill>
              </a:rPr>
              <a:t> </a:t>
            </a:r>
            <a:r>
              <a:rPr lang="ru-RU" sz="900" b="1" dirty="0">
                <a:solidFill>
                  <a:schemeClr val="bg1"/>
                </a:solidFill>
              </a:rPr>
              <a:t>в </a:t>
            </a:r>
            <a:r>
              <a:rPr lang="ru-RU" sz="900" b="1" dirty="0" smtClean="0">
                <a:solidFill>
                  <a:schemeClr val="bg1"/>
                </a:solidFill>
              </a:rPr>
              <a:t>действие</a:t>
            </a:r>
          </a:p>
          <a:p>
            <a:pPr algn="ctr"/>
            <a:r>
              <a:rPr lang="ru-RU" sz="900" b="1" dirty="0" smtClean="0">
                <a:solidFill>
                  <a:schemeClr val="bg1"/>
                </a:solidFill>
              </a:rPr>
              <a:t> </a:t>
            </a:r>
            <a:r>
              <a:rPr lang="ru-RU" sz="900" b="1" dirty="0">
                <a:solidFill>
                  <a:schemeClr val="bg1"/>
                </a:solidFill>
              </a:rPr>
              <a:t>жилых </a:t>
            </a:r>
            <a:r>
              <a:rPr lang="ru-RU" sz="900" b="1" dirty="0" smtClean="0">
                <a:solidFill>
                  <a:schemeClr val="bg1"/>
                </a:solidFill>
              </a:rPr>
              <a:t>домов</a:t>
            </a:r>
          </a:p>
          <a:p>
            <a:pPr algn="ctr"/>
            <a:r>
              <a:rPr lang="ru-RU" sz="900" b="1" dirty="0" smtClean="0">
                <a:solidFill>
                  <a:schemeClr val="bg1"/>
                </a:solidFill>
              </a:rPr>
              <a:t>(тыс. кв. м)</a:t>
            </a:r>
            <a:endParaRPr lang="ru-RU" sz="9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1380" y="3520403"/>
            <a:ext cx="129234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00" b="1" dirty="0">
                <a:solidFill>
                  <a:schemeClr val="bg1"/>
                </a:solidFill>
              </a:rPr>
              <a:t>Оборот розничной </a:t>
            </a:r>
            <a:endParaRPr lang="ru-RU" sz="9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900" b="1" dirty="0" smtClean="0">
                <a:solidFill>
                  <a:schemeClr val="bg1"/>
                </a:solidFill>
              </a:rPr>
              <a:t>торговли</a:t>
            </a:r>
          </a:p>
          <a:p>
            <a:pPr algn="ctr"/>
            <a:r>
              <a:rPr lang="ru-RU" sz="900" b="1" dirty="0" smtClean="0">
                <a:solidFill>
                  <a:schemeClr val="bg1"/>
                </a:solidFill>
              </a:rPr>
              <a:t>(млн. руб.)</a:t>
            </a:r>
            <a:endParaRPr lang="ru-RU" sz="900" b="1" dirty="0">
              <a:solidFill>
                <a:schemeClr val="bg1"/>
              </a:solidFill>
            </a:endParaRPr>
          </a:p>
        </p:txBody>
      </p:sp>
      <p:graphicFrame>
        <p:nvGraphicFramePr>
          <p:cNvPr id="186" name="Диаграмма 185"/>
          <p:cNvGraphicFramePr/>
          <p:nvPr>
            <p:extLst>
              <p:ext uri="{D42A27DB-BD31-4B8C-83A1-F6EECF244321}">
                <p14:modId xmlns:p14="http://schemas.microsoft.com/office/powerpoint/2010/main" val="3505236109"/>
              </p:ext>
            </p:extLst>
          </p:nvPr>
        </p:nvGraphicFramePr>
        <p:xfrm>
          <a:off x="3429691" y="796012"/>
          <a:ext cx="2538528" cy="4161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90" name="Диаграмма 189"/>
          <p:cNvGraphicFramePr/>
          <p:nvPr>
            <p:extLst>
              <p:ext uri="{D42A27DB-BD31-4B8C-83A1-F6EECF244321}">
                <p14:modId xmlns:p14="http://schemas.microsoft.com/office/powerpoint/2010/main" val="737110133"/>
              </p:ext>
            </p:extLst>
          </p:nvPr>
        </p:nvGraphicFramePr>
        <p:xfrm>
          <a:off x="3467091" y="1632348"/>
          <a:ext cx="2485153" cy="496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191" name="Диаграмма 190"/>
          <p:cNvGraphicFramePr/>
          <p:nvPr>
            <p:extLst>
              <p:ext uri="{D42A27DB-BD31-4B8C-83A1-F6EECF244321}">
                <p14:modId xmlns:p14="http://schemas.microsoft.com/office/powerpoint/2010/main" val="3923611351"/>
              </p:ext>
            </p:extLst>
          </p:nvPr>
        </p:nvGraphicFramePr>
        <p:xfrm>
          <a:off x="3470435" y="2639861"/>
          <a:ext cx="2485153" cy="496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192" name="Диаграмма 191"/>
          <p:cNvGraphicFramePr/>
          <p:nvPr>
            <p:extLst>
              <p:ext uri="{D42A27DB-BD31-4B8C-83A1-F6EECF244321}">
                <p14:modId xmlns:p14="http://schemas.microsoft.com/office/powerpoint/2010/main" val="896592443"/>
              </p:ext>
            </p:extLst>
          </p:nvPr>
        </p:nvGraphicFramePr>
        <p:xfrm>
          <a:off x="3447560" y="3601920"/>
          <a:ext cx="2485153" cy="581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974632" y="2440421"/>
            <a:ext cx="30814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b="1" dirty="0">
                <a:solidFill>
                  <a:srgbClr val="057929"/>
                </a:solidFill>
              </a:rPr>
              <a:t>Среднемесячная номинальная начисленная </a:t>
            </a:r>
            <a:endParaRPr lang="ru-RU" sz="900" b="1" dirty="0" smtClean="0">
              <a:solidFill>
                <a:srgbClr val="057929"/>
              </a:solidFill>
            </a:endParaRPr>
          </a:p>
          <a:p>
            <a:pPr algn="ctr"/>
            <a:r>
              <a:rPr lang="ru-RU" sz="900" b="1" dirty="0" smtClean="0">
                <a:solidFill>
                  <a:srgbClr val="057929"/>
                </a:solidFill>
              </a:rPr>
              <a:t>заработная </a:t>
            </a:r>
            <a:r>
              <a:rPr lang="ru-RU" sz="900" b="1" dirty="0">
                <a:solidFill>
                  <a:srgbClr val="057929"/>
                </a:solidFill>
              </a:rPr>
              <a:t>плата работников организаций</a:t>
            </a: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4147101133"/>
              </p:ext>
            </p:extLst>
          </p:nvPr>
        </p:nvGraphicFramePr>
        <p:xfrm>
          <a:off x="6225637" y="2769855"/>
          <a:ext cx="2781176" cy="1284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515902" y="761933"/>
            <a:ext cx="24513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57929"/>
                </a:solidFill>
              </a:rPr>
              <a:t>Численность МО Грачевский район</a:t>
            </a:r>
          </a:p>
          <a:p>
            <a:pPr algn="ctr"/>
            <a:r>
              <a:rPr lang="ru-RU" sz="1000" b="1" dirty="0" smtClean="0">
                <a:solidFill>
                  <a:srgbClr val="057929"/>
                </a:solidFill>
              </a:rPr>
              <a:t>(тыс. чел.)</a:t>
            </a:r>
            <a:endParaRPr lang="ru-RU" sz="1000" b="1" dirty="0">
              <a:solidFill>
                <a:srgbClr val="057929"/>
              </a:solidFill>
            </a:endParaRP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3038852368"/>
              </p:ext>
            </p:extLst>
          </p:nvPr>
        </p:nvGraphicFramePr>
        <p:xfrm>
          <a:off x="6117311" y="831022"/>
          <a:ext cx="3127393" cy="169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496" name="TextBox 495"/>
          <p:cNvSpPr txBox="1"/>
          <p:nvPr/>
        </p:nvSpPr>
        <p:spPr>
          <a:xfrm>
            <a:off x="6272479" y="3773212"/>
            <a:ext cx="2589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solidFill>
                  <a:srgbClr val="057929"/>
                </a:solidFill>
              </a:rPr>
              <a:t>Численность безработных (тыс. чел.)</a:t>
            </a:r>
            <a:endParaRPr lang="ru-RU" sz="1000" b="1" dirty="0">
              <a:solidFill>
                <a:srgbClr val="057929"/>
              </a:solidFill>
            </a:endParaRPr>
          </a:p>
        </p:txBody>
      </p:sp>
      <p:graphicFrame>
        <p:nvGraphicFramePr>
          <p:cNvPr id="501" name="Диаграмма 500"/>
          <p:cNvGraphicFramePr/>
          <p:nvPr>
            <p:extLst>
              <p:ext uri="{D42A27DB-BD31-4B8C-83A1-F6EECF244321}">
                <p14:modId xmlns:p14="http://schemas.microsoft.com/office/powerpoint/2010/main" val="1465598613"/>
              </p:ext>
            </p:extLst>
          </p:nvPr>
        </p:nvGraphicFramePr>
        <p:xfrm>
          <a:off x="6324509" y="3767562"/>
          <a:ext cx="2583431" cy="1508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</p:spTree>
    <p:extLst>
      <p:ext uri="{BB962C8B-B14F-4D97-AF65-F5344CB8AC3E}">
        <p14:creationId xmlns:p14="http://schemas.microsoft.com/office/powerpoint/2010/main" val="107056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5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Graphic spid="186" grpId="0">
        <p:bldAsOne/>
      </p:bldGraphic>
      <p:bldGraphic spid="190" grpId="0">
        <p:bldAsOne/>
      </p:bldGraphic>
      <p:bldGraphic spid="191" grpId="0">
        <p:bldAsOne/>
      </p:bldGraphic>
      <p:bldGraphic spid="192" grpId="0">
        <p:bldAsOne/>
      </p:bldGraphic>
      <p:bldP spid="16" grpId="0"/>
      <p:bldGraphic spid="22" grpId="0">
        <p:bldAsOne/>
      </p:bldGraphic>
      <p:bldP spid="23" grpId="0"/>
      <p:bldGraphic spid="26" grpId="0">
        <p:bldAsOne/>
      </p:bldGraphic>
      <p:bldP spid="496" grpId="0"/>
      <p:bldGraphic spid="501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5"/>
          <p:cNvSpPr txBox="1"/>
          <p:nvPr/>
        </p:nvSpPr>
        <p:spPr>
          <a:xfrm>
            <a:off x="6142883" y="2457053"/>
            <a:ext cx="2830257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accent5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5" name="Picture 4" descr="https://i.gifer.com/H0bB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文本框 8"/>
          <p:cNvSpPr txBox="1"/>
          <p:nvPr/>
        </p:nvSpPr>
        <p:spPr>
          <a:xfrm>
            <a:off x="625276" y="1364658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buClrTx/>
              <a:buFontTx/>
              <a:buNone/>
            </a:pPr>
            <a:r>
              <a:rPr lang="en-US" altLang="zh-CN" sz="2400" b="1" kern="1200" dirty="0">
                <a:solidFill>
                  <a:prstClr val="white"/>
                </a:solidFill>
                <a:ea typeface="微软雅黑"/>
                <a:cs typeface="+mn-cs"/>
              </a:rPr>
              <a:t>1</a:t>
            </a:r>
            <a:endParaRPr lang="zh-CN" altLang="en-US" sz="2400" b="1" kern="1200" dirty="0">
              <a:solidFill>
                <a:prstClr val="white"/>
              </a:solidFill>
              <a:ea typeface="微软雅黑"/>
              <a:cs typeface="+mn-cs"/>
            </a:endParaRPr>
          </a:p>
        </p:txBody>
      </p:sp>
      <p:sp>
        <p:nvSpPr>
          <p:cNvPr id="62" name="文本框 8"/>
          <p:cNvSpPr txBox="1"/>
          <p:nvPr/>
        </p:nvSpPr>
        <p:spPr>
          <a:xfrm>
            <a:off x="662952" y="224890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zh-CN" sz="2400" b="1" dirty="0" smtClean="0">
                <a:solidFill>
                  <a:prstClr val="white"/>
                </a:solidFill>
                <a:latin typeface="Arial"/>
                <a:ea typeface="微软雅黑"/>
              </a:rPr>
              <a:t>2</a:t>
            </a:r>
            <a:endParaRPr lang="zh-CN" altLang="en-US" sz="2400" b="1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3" name="文本框 8"/>
          <p:cNvSpPr txBox="1"/>
          <p:nvPr/>
        </p:nvSpPr>
        <p:spPr>
          <a:xfrm>
            <a:off x="712859" y="3164311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zh-CN" sz="2400" b="1" dirty="0" smtClean="0">
                <a:solidFill>
                  <a:prstClr val="white"/>
                </a:solidFill>
                <a:latin typeface="Arial"/>
                <a:ea typeface="微软雅黑"/>
              </a:rPr>
              <a:t>3</a:t>
            </a:r>
            <a:endParaRPr lang="zh-CN" altLang="en-US" sz="2400" b="1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4" name="文本框 8"/>
          <p:cNvSpPr txBox="1"/>
          <p:nvPr/>
        </p:nvSpPr>
        <p:spPr>
          <a:xfrm>
            <a:off x="4781953" y="137039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zh-CN" sz="2400" b="1" dirty="0" smtClean="0">
                <a:solidFill>
                  <a:prstClr val="white"/>
                </a:solidFill>
                <a:latin typeface="Arial"/>
                <a:ea typeface="微软雅黑"/>
              </a:rPr>
              <a:t>4</a:t>
            </a:r>
            <a:endParaRPr lang="zh-CN" altLang="en-US" sz="2400" b="1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5" name="文本框 8"/>
          <p:cNvSpPr txBox="1"/>
          <p:nvPr/>
        </p:nvSpPr>
        <p:spPr>
          <a:xfrm>
            <a:off x="4781953" y="2248900"/>
            <a:ext cx="35618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zh-CN" sz="2400" b="1" dirty="0" smtClean="0">
                <a:solidFill>
                  <a:prstClr val="white"/>
                </a:solidFill>
                <a:latin typeface="Arial"/>
                <a:ea typeface="微软雅黑"/>
              </a:rPr>
              <a:t>5</a:t>
            </a:r>
            <a:endParaRPr lang="zh-CN" altLang="en-US" sz="2400" b="1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6" name="文本框 8"/>
          <p:cNvSpPr txBox="1"/>
          <p:nvPr/>
        </p:nvSpPr>
        <p:spPr>
          <a:xfrm>
            <a:off x="4781953" y="3188773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zh-CN" sz="2400" b="1" dirty="0" smtClean="0">
                <a:solidFill>
                  <a:prstClr val="white"/>
                </a:solidFill>
                <a:latin typeface="Arial"/>
                <a:ea typeface="微软雅黑"/>
              </a:rPr>
              <a:t>6</a:t>
            </a:r>
            <a:endParaRPr lang="zh-CN" altLang="en-US" sz="2400" b="1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815" y="62140"/>
            <a:ext cx="7917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показатели социально-экономического </a:t>
            </a:r>
            <a:endParaRPr lang="ru-RU" sz="2000" b="1" dirty="0" smtClean="0">
              <a:solidFill>
                <a:schemeClr val="accent5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развития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Грачевского района</a:t>
            </a:r>
          </a:p>
        </p:txBody>
      </p:sp>
      <p:grpSp>
        <p:nvGrpSpPr>
          <p:cNvPr id="27" name="组合 216"/>
          <p:cNvGrpSpPr>
            <a:grpSpLocks/>
          </p:cNvGrpSpPr>
          <p:nvPr/>
        </p:nvGrpSpPr>
        <p:grpSpPr bwMode="auto">
          <a:xfrm>
            <a:off x="-278996" y="650688"/>
            <a:ext cx="6759089" cy="1207518"/>
            <a:chOff x="695400" y="339214"/>
            <a:chExt cx="7253978" cy="1935001"/>
          </a:xfrm>
        </p:grpSpPr>
        <p:sp>
          <p:nvSpPr>
            <p:cNvPr id="28" name="Oval 17"/>
            <p:cNvSpPr>
              <a:spLocks noChangeArrowheads="1"/>
            </p:cNvSpPr>
            <p:nvPr/>
          </p:nvSpPr>
          <p:spPr bwMode="auto">
            <a:xfrm>
              <a:off x="695400" y="1763561"/>
              <a:ext cx="7200800" cy="333375"/>
            </a:xfrm>
            <a:prstGeom prst="ellipse">
              <a:avLst/>
            </a:prstGeom>
            <a:gradFill flip="none" rotWithShape="1">
              <a:gsLst>
                <a:gs pos="0">
                  <a:srgbClr val="D0D2D4">
                    <a:alpha val="94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76200"/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1504925" y="901142"/>
              <a:ext cx="1911114" cy="182548"/>
            </a:xfrm>
            <a:prstGeom prst="ellipse">
              <a:avLst/>
            </a:prstGeom>
            <a:gradFill flip="none" rotWithShape="1">
              <a:gsLst>
                <a:gs pos="0">
                  <a:srgbClr val="D0D2D4"/>
                </a:gs>
                <a:gs pos="99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055439" y="670873"/>
              <a:ext cx="6893939" cy="1603342"/>
            </a:xfrm>
            <a:custGeom>
              <a:avLst/>
              <a:gdLst>
                <a:gd name="T0" fmla="*/ 4262 w 4262"/>
                <a:gd name="T1" fmla="*/ 982 h 982"/>
                <a:gd name="T2" fmla="*/ 3987 w 4262"/>
                <a:gd name="T3" fmla="*/ 0 h 982"/>
                <a:gd name="T4" fmla="*/ 419 w 4262"/>
                <a:gd name="T5" fmla="*/ 590 h 982"/>
                <a:gd name="T6" fmla="*/ 0 w 4262"/>
                <a:gd name="T7" fmla="*/ 754 h 982"/>
                <a:gd name="T8" fmla="*/ 83 w 4262"/>
                <a:gd name="T9" fmla="*/ 982 h 982"/>
                <a:gd name="T10" fmla="*/ 4262 w 4262"/>
                <a:gd name="T11" fmla="*/ 982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2" h="982">
                  <a:moveTo>
                    <a:pt x="4262" y="982"/>
                  </a:moveTo>
                  <a:lnTo>
                    <a:pt x="3987" y="0"/>
                  </a:lnTo>
                  <a:lnTo>
                    <a:pt x="419" y="590"/>
                  </a:lnTo>
                  <a:lnTo>
                    <a:pt x="0" y="754"/>
                  </a:lnTo>
                  <a:lnTo>
                    <a:pt x="83" y="982"/>
                  </a:lnTo>
                  <a:lnTo>
                    <a:pt x="4262" y="982"/>
                  </a:lnTo>
                  <a:close/>
                </a:path>
              </a:pathLst>
            </a:custGeom>
            <a:gradFill>
              <a:gsLst>
                <a:gs pos="50000">
                  <a:srgbClr val="8B8E90"/>
                </a:gs>
                <a:gs pos="14000">
                  <a:schemeClr val="bg1">
                    <a:lumMod val="65000"/>
                    <a:alpha val="15000"/>
                  </a:schemeClr>
                </a:gs>
                <a:gs pos="100000">
                  <a:srgbClr val="6F7579"/>
                </a:gs>
              </a:gsLst>
              <a:lin ang="16200000" scaled="0"/>
            </a:gradFill>
            <a:ln>
              <a:noFill/>
            </a:ln>
            <a:effectLst>
              <a:softEdge rad="38100"/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7019916" y="586392"/>
              <a:ext cx="685800" cy="644481"/>
            </a:xfrm>
            <a:custGeom>
              <a:avLst/>
              <a:gdLst>
                <a:gd name="T0" fmla="*/ 41628 w 10000"/>
                <a:gd name="T1" fmla="*/ 117940 h 10000"/>
                <a:gd name="T2" fmla="*/ 377396 w 10000"/>
                <a:gd name="T3" fmla="*/ 60775 h 10000"/>
                <a:gd name="T4" fmla="*/ 533415 w 10000"/>
                <a:gd name="T5" fmla="*/ 644481 h 10000"/>
                <a:gd name="T6" fmla="*/ 685800 w 10000"/>
                <a:gd name="T7" fmla="*/ 0 h 10000"/>
                <a:gd name="T8" fmla="*/ 0 w 10000"/>
                <a:gd name="T9" fmla="*/ 0 h 1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0" h="10000">
                  <a:moveTo>
                    <a:pt x="607" y="1830"/>
                  </a:moveTo>
                  <a:lnTo>
                    <a:pt x="5503" y="943"/>
                  </a:lnTo>
                  <a:lnTo>
                    <a:pt x="7778" y="10000"/>
                  </a:lnTo>
                  <a:lnTo>
                    <a:pt x="10000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2" name="图片 14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4840" y="587128"/>
              <a:ext cx="682811" cy="1274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Oval 21"/>
            <p:cNvSpPr>
              <a:spLocks noChangeArrowheads="1"/>
            </p:cNvSpPr>
            <p:nvPr/>
          </p:nvSpPr>
          <p:spPr bwMode="auto">
            <a:xfrm>
              <a:off x="7270012" y="794789"/>
              <a:ext cx="301588" cy="947658"/>
            </a:xfrm>
            <a:prstGeom prst="ellipse">
              <a:avLst/>
            </a:prstGeom>
            <a:gradFill flip="none" rotWithShape="1">
              <a:gsLst>
                <a:gs pos="0">
                  <a:srgbClr val="414141"/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34" name="组合 83"/>
            <p:cNvGrpSpPr>
              <a:grpSpLocks/>
            </p:cNvGrpSpPr>
            <p:nvPr/>
          </p:nvGrpSpPr>
          <p:grpSpPr bwMode="auto">
            <a:xfrm>
              <a:off x="1610308" y="339214"/>
              <a:ext cx="1777536" cy="927505"/>
              <a:chOff x="7303213" y="3262689"/>
              <a:chExt cx="1777536" cy="927505"/>
            </a:xfrm>
          </p:grpSpPr>
          <p:sp>
            <p:nvSpPr>
              <p:cNvPr id="75" name="Freeform 5"/>
              <p:cNvSpPr>
                <a:spLocks/>
              </p:cNvSpPr>
              <p:nvPr/>
            </p:nvSpPr>
            <p:spPr bwMode="auto">
              <a:xfrm>
                <a:off x="7329736" y="3282141"/>
                <a:ext cx="1751013" cy="908053"/>
              </a:xfrm>
              <a:custGeom>
                <a:avLst/>
                <a:gdLst>
                  <a:gd name="T0" fmla="*/ 1751012 w 464"/>
                  <a:gd name="T1" fmla="*/ 235561 h 239"/>
                  <a:gd name="T2" fmla="*/ 1558552 w 464"/>
                  <a:gd name="T3" fmla="*/ 235561 h 239"/>
                  <a:gd name="T4" fmla="*/ 864185 w 464"/>
                  <a:gd name="T5" fmla="*/ 0 h 239"/>
                  <a:gd name="T6" fmla="*/ 173592 w 464"/>
                  <a:gd name="T7" fmla="*/ 235561 h 239"/>
                  <a:gd name="T8" fmla="*/ 0 w 464"/>
                  <a:gd name="T9" fmla="*/ 235561 h 239"/>
                  <a:gd name="T10" fmla="*/ 0 w 464"/>
                  <a:gd name="T11" fmla="*/ 820664 h 239"/>
                  <a:gd name="T12" fmla="*/ 407563 w 464"/>
                  <a:gd name="T13" fmla="*/ 820664 h 239"/>
                  <a:gd name="T14" fmla="*/ 864185 w 464"/>
                  <a:gd name="T15" fmla="*/ 908050 h 239"/>
                  <a:gd name="T16" fmla="*/ 1320806 w 464"/>
                  <a:gd name="T17" fmla="*/ 820664 h 239"/>
                  <a:gd name="T18" fmla="*/ 1751012 w 464"/>
                  <a:gd name="T19" fmla="*/ 820664 h 239"/>
                  <a:gd name="T20" fmla="*/ 1751012 w 464"/>
                  <a:gd name="T21" fmla="*/ 235561 h 2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4" h="239">
                    <a:moveTo>
                      <a:pt x="464" y="62"/>
                    </a:moveTo>
                    <a:cubicBezTo>
                      <a:pt x="413" y="62"/>
                      <a:pt x="413" y="62"/>
                      <a:pt x="413" y="62"/>
                    </a:cubicBezTo>
                    <a:cubicBezTo>
                      <a:pt x="377" y="25"/>
                      <a:pt x="308" y="0"/>
                      <a:pt x="229" y="0"/>
                    </a:cubicBezTo>
                    <a:cubicBezTo>
                      <a:pt x="150" y="0"/>
                      <a:pt x="81" y="25"/>
                      <a:pt x="46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108" y="216"/>
                      <a:pt x="108" y="216"/>
                      <a:pt x="108" y="216"/>
                    </a:cubicBezTo>
                    <a:cubicBezTo>
                      <a:pt x="142" y="231"/>
                      <a:pt x="184" y="239"/>
                      <a:pt x="229" y="239"/>
                    </a:cubicBezTo>
                    <a:cubicBezTo>
                      <a:pt x="274" y="239"/>
                      <a:pt x="316" y="231"/>
                      <a:pt x="350" y="216"/>
                    </a:cubicBezTo>
                    <a:cubicBezTo>
                      <a:pt x="464" y="216"/>
                      <a:pt x="464" y="216"/>
                      <a:pt x="464" y="216"/>
                    </a:cubicBezTo>
                    <a:lnTo>
                      <a:pt x="464" y="6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EB6100"/>
                  </a:gs>
                  <a:gs pos="49500">
                    <a:srgbClr val="E61310"/>
                  </a:gs>
                  <a:gs pos="99001">
                    <a:srgbClr val="DE0010"/>
                  </a:gs>
                  <a:gs pos="100000">
                    <a:srgbClr val="DE0010"/>
                  </a:gs>
                </a:gsLst>
                <a:lin ang="54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Freeform 9"/>
              <p:cNvSpPr>
                <a:spLocks/>
              </p:cNvSpPr>
              <p:nvPr/>
            </p:nvSpPr>
            <p:spPr bwMode="auto">
              <a:xfrm>
                <a:off x="7303213" y="3262689"/>
                <a:ext cx="1751013" cy="250825"/>
              </a:xfrm>
              <a:custGeom>
                <a:avLst/>
                <a:gdLst>
                  <a:gd name="T0" fmla="*/ 1751013 w 464"/>
                  <a:gd name="T1" fmla="*/ 250825 h 64"/>
                  <a:gd name="T2" fmla="*/ 1554779 w 464"/>
                  <a:gd name="T3" fmla="*/ 250825 h 64"/>
                  <a:gd name="T4" fmla="*/ 1554779 w 464"/>
                  <a:gd name="T5" fmla="*/ 250825 h 64"/>
                  <a:gd name="T6" fmla="*/ 864185 w 464"/>
                  <a:gd name="T7" fmla="*/ 7838 h 64"/>
                  <a:gd name="T8" fmla="*/ 173592 w 464"/>
                  <a:gd name="T9" fmla="*/ 250825 h 64"/>
                  <a:gd name="T10" fmla="*/ 173592 w 464"/>
                  <a:gd name="T11" fmla="*/ 250825 h 64"/>
                  <a:gd name="T12" fmla="*/ 0 w 464"/>
                  <a:gd name="T13" fmla="*/ 250825 h 64"/>
                  <a:gd name="T14" fmla="*/ 0 w 464"/>
                  <a:gd name="T15" fmla="*/ 246906 h 64"/>
                  <a:gd name="T16" fmla="*/ 169818 w 464"/>
                  <a:gd name="T17" fmla="*/ 246906 h 64"/>
                  <a:gd name="T18" fmla="*/ 864185 w 464"/>
                  <a:gd name="T19" fmla="*/ 0 h 64"/>
                  <a:gd name="T20" fmla="*/ 1558553 w 464"/>
                  <a:gd name="T21" fmla="*/ 246906 h 64"/>
                  <a:gd name="T22" fmla="*/ 1751013 w 464"/>
                  <a:gd name="T23" fmla="*/ 246906 h 64"/>
                  <a:gd name="T24" fmla="*/ 1751013 w 464"/>
                  <a:gd name="T25" fmla="*/ 250825 h 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64" h="64">
                    <a:moveTo>
                      <a:pt x="464" y="64"/>
                    </a:moveTo>
                    <a:cubicBezTo>
                      <a:pt x="412" y="64"/>
                      <a:pt x="412" y="64"/>
                      <a:pt x="412" y="64"/>
                    </a:cubicBezTo>
                    <a:cubicBezTo>
                      <a:pt x="412" y="64"/>
                      <a:pt x="412" y="64"/>
                      <a:pt x="412" y="64"/>
                    </a:cubicBezTo>
                    <a:cubicBezTo>
                      <a:pt x="376" y="26"/>
                      <a:pt x="305" y="2"/>
                      <a:pt x="229" y="2"/>
                    </a:cubicBezTo>
                    <a:cubicBezTo>
                      <a:pt x="152" y="2"/>
                      <a:pt x="82" y="26"/>
                      <a:pt x="46" y="64"/>
                    </a:cubicBezTo>
                    <a:cubicBezTo>
                      <a:pt x="46" y="64"/>
                      <a:pt x="46" y="64"/>
                      <a:pt x="46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82" y="24"/>
                      <a:pt x="152" y="0"/>
                      <a:pt x="229" y="0"/>
                    </a:cubicBezTo>
                    <a:cubicBezTo>
                      <a:pt x="306" y="0"/>
                      <a:pt x="376" y="24"/>
                      <a:pt x="413" y="63"/>
                    </a:cubicBezTo>
                    <a:cubicBezTo>
                      <a:pt x="464" y="63"/>
                      <a:pt x="464" y="63"/>
                      <a:pt x="464" y="63"/>
                    </a:cubicBezTo>
                    <a:lnTo>
                      <a:pt x="464" y="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" name="Freeform 25"/>
            <p:cNvSpPr>
              <a:spLocks/>
            </p:cNvSpPr>
            <p:nvPr/>
          </p:nvSpPr>
          <p:spPr bwMode="auto">
            <a:xfrm flipV="1">
              <a:off x="1341820" y="574691"/>
              <a:ext cx="685800" cy="1273175"/>
            </a:xfrm>
            <a:custGeom>
              <a:avLst/>
              <a:gdLst>
                <a:gd name="T0" fmla="*/ 240 w 432"/>
                <a:gd name="T1" fmla="*/ 802 h 802"/>
                <a:gd name="T2" fmla="*/ 432 w 432"/>
                <a:gd name="T3" fmla="*/ 0 h 802"/>
                <a:gd name="T4" fmla="*/ 0 w 432"/>
                <a:gd name="T5" fmla="*/ 0 h 802"/>
                <a:gd name="T6" fmla="*/ 240 w 432"/>
                <a:gd name="T7" fmla="*/ 80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802">
                  <a:moveTo>
                    <a:pt x="240" y="802"/>
                  </a:moveTo>
                  <a:lnTo>
                    <a:pt x="432" y="0"/>
                  </a:lnTo>
                  <a:lnTo>
                    <a:pt x="0" y="0"/>
                  </a:lnTo>
                  <a:lnTo>
                    <a:pt x="240" y="802"/>
                  </a:lnTo>
                  <a:close/>
                </a:path>
              </a:pathLst>
            </a:custGeom>
            <a:gradFill>
              <a:gsLst>
                <a:gs pos="22000">
                  <a:schemeClr val="tx1">
                    <a:lumMod val="65000"/>
                    <a:lumOff val="35000"/>
                    <a:alpha val="3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auto">
            <a:xfrm>
              <a:off x="1122385" y="590018"/>
              <a:ext cx="6326993" cy="1377835"/>
            </a:xfrm>
            <a:custGeom>
              <a:avLst/>
              <a:gdLst>
                <a:gd name="T0" fmla="*/ 1660 w 1685"/>
                <a:gd name="T1" fmla="*/ 0 h 365"/>
                <a:gd name="T2" fmla="*/ 568 w 1685"/>
                <a:gd name="T3" fmla="*/ 0 h 365"/>
                <a:gd name="T4" fmla="*/ 568 w 1685"/>
                <a:gd name="T5" fmla="*/ 107 h 365"/>
                <a:gd name="T6" fmla="*/ 543 w 1685"/>
                <a:gd name="T7" fmla="*/ 131 h 365"/>
                <a:gd name="T8" fmla="*/ 181 w 1685"/>
                <a:gd name="T9" fmla="*/ 131 h 365"/>
                <a:gd name="T10" fmla="*/ 156 w 1685"/>
                <a:gd name="T11" fmla="*/ 107 h 365"/>
                <a:gd name="T12" fmla="*/ 156 w 1685"/>
                <a:gd name="T13" fmla="*/ 0 h 365"/>
                <a:gd name="T14" fmla="*/ 24 w 1685"/>
                <a:gd name="T15" fmla="*/ 0 h 365"/>
                <a:gd name="T16" fmla="*/ 0 w 1685"/>
                <a:gd name="T17" fmla="*/ 24 h 365"/>
                <a:gd name="T18" fmla="*/ 0 w 1685"/>
                <a:gd name="T19" fmla="*/ 340 h 365"/>
                <a:gd name="T20" fmla="*/ 24 w 1685"/>
                <a:gd name="T21" fmla="*/ 365 h 365"/>
                <a:gd name="T22" fmla="*/ 1660 w 1685"/>
                <a:gd name="T23" fmla="*/ 365 h 365"/>
                <a:gd name="T24" fmla="*/ 1685 w 1685"/>
                <a:gd name="T25" fmla="*/ 340 h 365"/>
                <a:gd name="T26" fmla="*/ 1685 w 1685"/>
                <a:gd name="T27" fmla="*/ 24 h 365"/>
                <a:gd name="T28" fmla="*/ 1660 w 1685"/>
                <a:gd name="T2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85" h="365">
                  <a:moveTo>
                    <a:pt x="1660" y="0"/>
                  </a:moveTo>
                  <a:cubicBezTo>
                    <a:pt x="568" y="0"/>
                    <a:pt x="568" y="0"/>
                    <a:pt x="568" y="0"/>
                  </a:cubicBezTo>
                  <a:cubicBezTo>
                    <a:pt x="568" y="107"/>
                    <a:pt x="568" y="107"/>
                    <a:pt x="568" y="107"/>
                  </a:cubicBezTo>
                  <a:cubicBezTo>
                    <a:pt x="568" y="120"/>
                    <a:pt x="557" y="131"/>
                    <a:pt x="543" y="131"/>
                  </a:cubicBezTo>
                  <a:cubicBezTo>
                    <a:pt x="181" y="131"/>
                    <a:pt x="181" y="131"/>
                    <a:pt x="181" y="131"/>
                  </a:cubicBezTo>
                  <a:cubicBezTo>
                    <a:pt x="167" y="131"/>
                    <a:pt x="156" y="120"/>
                    <a:pt x="156" y="107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354"/>
                    <a:pt x="11" y="365"/>
                    <a:pt x="24" y="365"/>
                  </a:cubicBezTo>
                  <a:cubicBezTo>
                    <a:pt x="1660" y="365"/>
                    <a:pt x="1660" y="365"/>
                    <a:pt x="1660" y="365"/>
                  </a:cubicBezTo>
                  <a:cubicBezTo>
                    <a:pt x="1674" y="365"/>
                    <a:pt x="1685" y="354"/>
                    <a:pt x="1685" y="340"/>
                  </a:cubicBezTo>
                  <a:cubicBezTo>
                    <a:pt x="1685" y="24"/>
                    <a:pt x="1685" y="24"/>
                    <a:pt x="1685" y="24"/>
                  </a:cubicBezTo>
                  <a:cubicBezTo>
                    <a:pt x="1685" y="11"/>
                    <a:pt x="1674" y="0"/>
                    <a:pt x="1660" y="0"/>
                  </a:cubicBezTo>
                  <a:close/>
                </a:path>
              </a:pathLst>
            </a:custGeom>
            <a:gradFill>
              <a:gsLst>
                <a:gs pos="59000">
                  <a:srgbClr val="EFEFEF"/>
                </a:gs>
                <a:gs pos="52000">
                  <a:srgbClr val="E9EAEA"/>
                </a:gs>
                <a:gs pos="47000">
                  <a:schemeClr val="bg1"/>
                </a:gs>
                <a:gs pos="0">
                  <a:schemeClr val="bg1"/>
                </a:gs>
                <a:gs pos="100000">
                  <a:srgbClr val="EFEFEF"/>
                </a:gs>
              </a:gsLst>
              <a:lin ang="5400000" scaled="0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altLang="zh-CN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05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  <p:grpSp>
          <p:nvGrpSpPr>
            <p:cNvPr id="37" name="组合 56"/>
            <p:cNvGrpSpPr>
              <a:grpSpLocks/>
            </p:cNvGrpSpPr>
            <p:nvPr/>
          </p:nvGrpSpPr>
          <p:grpSpPr bwMode="auto">
            <a:xfrm>
              <a:off x="6941942" y="700290"/>
              <a:ext cx="376238" cy="360362"/>
              <a:chOff x="7158839" y="1752998"/>
              <a:chExt cx="376238" cy="360362"/>
            </a:xfrm>
          </p:grpSpPr>
          <p:grpSp>
            <p:nvGrpSpPr>
              <p:cNvPr id="69" name="组合 54"/>
              <p:cNvGrpSpPr>
                <a:grpSpLocks/>
              </p:cNvGrpSpPr>
              <p:nvPr/>
            </p:nvGrpSpPr>
            <p:grpSpPr bwMode="auto">
              <a:xfrm>
                <a:off x="7158839" y="1752998"/>
                <a:ext cx="376238" cy="360362"/>
                <a:chOff x="7730073" y="1609544"/>
                <a:chExt cx="376238" cy="360362"/>
              </a:xfrm>
            </p:grpSpPr>
            <p:sp>
              <p:nvSpPr>
                <p:cNvPr id="73" name="Freeform 42"/>
                <p:cNvSpPr>
                  <a:spLocks/>
                </p:cNvSpPr>
                <p:nvPr/>
              </p:nvSpPr>
              <p:spPr bwMode="auto">
                <a:xfrm>
                  <a:off x="7729572" y="1608801"/>
                  <a:ext cx="376190" cy="360332"/>
                </a:xfrm>
                <a:custGeom>
                  <a:avLst/>
                  <a:gdLst>
                    <a:gd name="T0" fmla="*/ 86 w 97"/>
                    <a:gd name="T1" fmla="*/ 70 h 93"/>
                    <a:gd name="T2" fmla="*/ 28 w 97"/>
                    <a:gd name="T3" fmla="*/ 80 h 93"/>
                    <a:gd name="T4" fmla="*/ 11 w 97"/>
                    <a:gd name="T5" fmla="*/ 23 h 93"/>
                    <a:gd name="T6" fmla="*/ 68 w 97"/>
                    <a:gd name="T7" fmla="*/ 13 h 93"/>
                    <a:gd name="T8" fmla="*/ 86 w 97"/>
                    <a:gd name="T9" fmla="*/ 7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3">
                      <a:moveTo>
                        <a:pt x="86" y="70"/>
                      </a:moveTo>
                      <a:cubicBezTo>
                        <a:pt x="74" y="88"/>
                        <a:pt x="49" y="93"/>
                        <a:pt x="28" y="80"/>
                      </a:cubicBezTo>
                      <a:cubicBezTo>
                        <a:pt x="7" y="67"/>
                        <a:pt x="0" y="42"/>
                        <a:pt x="11" y="23"/>
                      </a:cubicBezTo>
                      <a:cubicBezTo>
                        <a:pt x="22" y="4"/>
                        <a:pt x="48" y="0"/>
                        <a:pt x="68" y="13"/>
                      </a:cubicBezTo>
                      <a:cubicBezTo>
                        <a:pt x="89" y="26"/>
                        <a:pt x="97" y="51"/>
                        <a:pt x="86" y="7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BBCBC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74" name="Freeform 46"/>
                <p:cNvSpPr>
                  <a:spLocks/>
                </p:cNvSpPr>
                <p:nvPr/>
              </p:nvSpPr>
              <p:spPr bwMode="auto">
                <a:xfrm>
                  <a:off x="7767667" y="1642135"/>
                  <a:ext cx="300000" cy="293664"/>
                </a:xfrm>
                <a:custGeom>
                  <a:avLst/>
                  <a:gdLst>
                    <a:gd name="T0" fmla="*/ 68 w 77"/>
                    <a:gd name="T1" fmla="*/ 56 h 74"/>
                    <a:gd name="T2" fmla="*/ 22 w 77"/>
                    <a:gd name="T3" fmla="*/ 64 h 74"/>
                    <a:gd name="T4" fmla="*/ 9 w 77"/>
                    <a:gd name="T5" fmla="*/ 19 h 74"/>
                    <a:gd name="T6" fmla="*/ 54 w 77"/>
                    <a:gd name="T7" fmla="*/ 11 h 74"/>
                    <a:gd name="T8" fmla="*/ 68 w 77"/>
                    <a:gd name="T9" fmla="*/ 5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4">
                      <a:moveTo>
                        <a:pt x="68" y="56"/>
                      </a:moveTo>
                      <a:cubicBezTo>
                        <a:pt x="59" y="70"/>
                        <a:pt x="39" y="74"/>
                        <a:pt x="22" y="64"/>
                      </a:cubicBezTo>
                      <a:cubicBezTo>
                        <a:pt x="6" y="54"/>
                        <a:pt x="0" y="34"/>
                        <a:pt x="9" y="19"/>
                      </a:cubicBezTo>
                      <a:cubicBezTo>
                        <a:pt x="18" y="4"/>
                        <a:pt x="38" y="0"/>
                        <a:pt x="54" y="11"/>
                      </a:cubicBezTo>
                      <a:cubicBezTo>
                        <a:pt x="71" y="21"/>
                        <a:pt x="77" y="41"/>
                        <a:pt x="68" y="5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4000">
                      <a:srgbClr val="4C4948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" name="组合 55"/>
              <p:cNvGrpSpPr>
                <a:grpSpLocks/>
              </p:cNvGrpSpPr>
              <p:nvPr/>
            </p:nvGrpSpPr>
            <p:grpSpPr bwMode="auto">
              <a:xfrm>
                <a:off x="7218371" y="1804592"/>
                <a:ext cx="257175" cy="257175"/>
                <a:chOff x="6587606" y="1999640"/>
                <a:chExt cx="257175" cy="257175"/>
              </a:xfrm>
            </p:grpSpPr>
            <p:sp>
              <p:nvSpPr>
                <p:cNvPr id="71" name="Oval 37"/>
                <p:cNvSpPr>
                  <a:spLocks noChangeArrowheads="1"/>
                </p:cNvSpPr>
                <p:nvPr/>
              </p:nvSpPr>
              <p:spPr bwMode="auto">
                <a:xfrm>
                  <a:off x="6587606" y="1999640"/>
                  <a:ext cx="257175" cy="2571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72" name="Oval 38"/>
                <p:cNvSpPr>
                  <a:spLocks noChangeArrowheads="1"/>
                </p:cNvSpPr>
                <p:nvPr/>
              </p:nvSpPr>
              <p:spPr bwMode="auto">
                <a:xfrm>
                  <a:off x="6600306" y="2013927"/>
                  <a:ext cx="231775" cy="228600"/>
                </a:xfrm>
                <a:prstGeom prst="ellipse">
                  <a:avLst/>
                </a:pr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38" name="组合 65"/>
            <p:cNvGrpSpPr>
              <a:grpSpLocks/>
            </p:cNvGrpSpPr>
            <p:nvPr/>
          </p:nvGrpSpPr>
          <p:grpSpPr bwMode="auto">
            <a:xfrm>
              <a:off x="5819083" y="1377796"/>
              <a:ext cx="492127" cy="503237"/>
              <a:chOff x="6102350" y="2008188"/>
              <a:chExt cx="492127" cy="503237"/>
            </a:xfrm>
          </p:grpSpPr>
          <p:sp>
            <p:nvSpPr>
              <p:cNvPr id="52" name="Rectangle 50"/>
              <p:cNvSpPr>
                <a:spLocks noChangeArrowheads="1"/>
              </p:cNvSpPr>
              <p:nvPr/>
            </p:nvSpPr>
            <p:spPr bwMode="auto">
              <a:xfrm>
                <a:off x="6102350" y="2222500"/>
                <a:ext cx="100013" cy="288925"/>
              </a:xfrm>
              <a:prstGeom prst="rect">
                <a:avLst/>
              </a:prstGeom>
              <a:solidFill>
                <a:srgbClr val="E5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53" name="Rectangle 51"/>
              <p:cNvSpPr>
                <a:spLocks noChangeArrowheads="1"/>
              </p:cNvSpPr>
              <p:nvPr/>
            </p:nvSpPr>
            <p:spPr bwMode="auto">
              <a:xfrm>
                <a:off x="6364288" y="2146300"/>
                <a:ext cx="100013" cy="365125"/>
              </a:xfrm>
              <a:prstGeom prst="rect">
                <a:avLst/>
              </a:prstGeom>
              <a:solidFill>
                <a:srgbClr val="E5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54" name="Rectangle 52"/>
              <p:cNvSpPr>
                <a:spLocks noChangeArrowheads="1"/>
              </p:cNvSpPr>
              <p:nvPr/>
            </p:nvSpPr>
            <p:spPr bwMode="auto">
              <a:xfrm>
                <a:off x="6234113" y="2181225"/>
                <a:ext cx="98425" cy="330200"/>
              </a:xfrm>
              <a:prstGeom prst="rect">
                <a:avLst/>
              </a:prstGeom>
              <a:solidFill>
                <a:srgbClr val="E5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67" name="Rectangle 53"/>
              <p:cNvSpPr>
                <a:spLocks noChangeArrowheads="1"/>
              </p:cNvSpPr>
              <p:nvPr/>
            </p:nvSpPr>
            <p:spPr bwMode="auto">
              <a:xfrm>
                <a:off x="6494464" y="2100262"/>
                <a:ext cx="100013" cy="411163"/>
              </a:xfrm>
              <a:prstGeom prst="rect">
                <a:avLst/>
              </a:prstGeom>
              <a:solidFill>
                <a:srgbClr val="E5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68" name="Freeform 54"/>
              <p:cNvSpPr>
                <a:spLocks/>
              </p:cNvSpPr>
              <p:nvPr/>
            </p:nvSpPr>
            <p:spPr bwMode="auto">
              <a:xfrm>
                <a:off x="6145213" y="2008188"/>
                <a:ext cx="430213" cy="192087"/>
              </a:xfrm>
              <a:custGeom>
                <a:avLst/>
                <a:gdLst>
                  <a:gd name="T0" fmla="*/ 430213 w 271"/>
                  <a:gd name="T1" fmla="*/ 0 h 121"/>
                  <a:gd name="T2" fmla="*/ 373063 w 271"/>
                  <a:gd name="T3" fmla="*/ 7937 h 121"/>
                  <a:gd name="T4" fmla="*/ 387350 w 271"/>
                  <a:gd name="T5" fmla="*/ 23812 h 121"/>
                  <a:gd name="T6" fmla="*/ 276225 w 271"/>
                  <a:gd name="T7" fmla="*/ 103187 h 121"/>
                  <a:gd name="T8" fmla="*/ 138113 w 271"/>
                  <a:gd name="T9" fmla="*/ 115887 h 121"/>
                  <a:gd name="T10" fmla="*/ 0 w 271"/>
                  <a:gd name="T11" fmla="*/ 180975 h 121"/>
                  <a:gd name="T12" fmla="*/ 7938 w 271"/>
                  <a:gd name="T13" fmla="*/ 192087 h 121"/>
                  <a:gd name="T14" fmla="*/ 141288 w 271"/>
                  <a:gd name="T15" fmla="*/ 127000 h 121"/>
                  <a:gd name="T16" fmla="*/ 279400 w 271"/>
                  <a:gd name="T17" fmla="*/ 115887 h 121"/>
                  <a:gd name="T18" fmla="*/ 392113 w 271"/>
                  <a:gd name="T19" fmla="*/ 34925 h 121"/>
                  <a:gd name="T20" fmla="*/ 406400 w 271"/>
                  <a:gd name="T21" fmla="*/ 50800 h 121"/>
                  <a:gd name="T22" fmla="*/ 430213 w 271"/>
                  <a:gd name="T23" fmla="*/ 0 h 1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1" h="121">
                    <a:moveTo>
                      <a:pt x="271" y="0"/>
                    </a:moveTo>
                    <a:lnTo>
                      <a:pt x="235" y="5"/>
                    </a:lnTo>
                    <a:lnTo>
                      <a:pt x="244" y="15"/>
                    </a:lnTo>
                    <a:lnTo>
                      <a:pt x="174" y="65"/>
                    </a:lnTo>
                    <a:lnTo>
                      <a:pt x="87" y="73"/>
                    </a:lnTo>
                    <a:lnTo>
                      <a:pt x="0" y="114"/>
                    </a:lnTo>
                    <a:lnTo>
                      <a:pt x="5" y="121"/>
                    </a:lnTo>
                    <a:lnTo>
                      <a:pt x="89" y="80"/>
                    </a:lnTo>
                    <a:lnTo>
                      <a:pt x="176" y="73"/>
                    </a:lnTo>
                    <a:lnTo>
                      <a:pt x="247" y="22"/>
                    </a:lnTo>
                    <a:lnTo>
                      <a:pt x="256" y="32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E5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" name="组合 84"/>
            <p:cNvGrpSpPr>
              <a:grpSpLocks/>
            </p:cNvGrpSpPr>
            <p:nvPr/>
          </p:nvGrpSpPr>
          <p:grpSpPr bwMode="auto">
            <a:xfrm>
              <a:off x="5036935" y="1373509"/>
              <a:ext cx="263524" cy="517524"/>
              <a:chOff x="8853488" y="1300163"/>
              <a:chExt cx="263524" cy="517524"/>
            </a:xfrm>
          </p:grpSpPr>
          <p:sp>
            <p:nvSpPr>
              <p:cNvPr id="50" name="Oval 58"/>
              <p:cNvSpPr>
                <a:spLocks noChangeArrowheads="1"/>
              </p:cNvSpPr>
              <p:nvPr/>
            </p:nvSpPr>
            <p:spPr bwMode="auto">
              <a:xfrm>
                <a:off x="8940800" y="1300163"/>
                <a:ext cx="93662" cy="96838"/>
              </a:xfrm>
              <a:prstGeom prst="ellipse">
                <a:avLst/>
              </a:prstGeom>
              <a:solidFill>
                <a:srgbClr val="E5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51" name="Freeform 59"/>
              <p:cNvSpPr>
                <a:spLocks noEditPoints="1"/>
              </p:cNvSpPr>
              <p:nvPr/>
            </p:nvSpPr>
            <p:spPr bwMode="auto">
              <a:xfrm>
                <a:off x="8853488" y="1319213"/>
                <a:ext cx="263524" cy="498474"/>
              </a:xfrm>
              <a:custGeom>
                <a:avLst/>
                <a:gdLst>
                  <a:gd name="T0" fmla="*/ 224192 w 67"/>
                  <a:gd name="T1" fmla="*/ 57516 h 130"/>
                  <a:gd name="T2" fmla="*/ 220259 w 67"/>
                  <a:gd name="T3" fmla="*/ 61351 h 130"/>
                  <a:gd name="T4" fmla="*/ 220259 w 67"/>
                  <a:gd name="T5" fmla="*/ 15338 h 130"/>
                  <a:gd name="T6" fmla="*/ 196660 w 67"/>
                  <a:gd name="T7" fmla="*/ 0 h 130"/>
                  <a:gd name="T8" fmla="*/ 184860 w 67"/>
                  <a:gd name="T9" fmla="*/ 57516 h 130"/>
                  <a:gd name="T10" fmla="*/ 208459 w 67"/>
                  <a:gd name="T11" fmla="*/ 69020 h 130"/>
                  <a:gd name="T12" fmla="*/ 212392 w 67"/>
                  <a:gd name="T13" fmla="*/ 69020 h 130"/>
                  <a:gd name="T14" fmla="*/ 212392 w 67"/>
                  <a:gd name="T15" fmla="*/ 103529 h 130"/>
                  <a:gd name="T16" fmla="*/ 176994 w 67"/>
                  <a:gd name="T17" fmla="*/ 84357 h 130"/>
                  <a:gd name="T18" fmla="*/ 94397 w 67"/>
                  <a:gd name="T19" fmla="*/ 80523 h 130"/>
                  <a:gd name="T20" fmla="*/ 70797 w 67"/>
                  <a:gd name="T21" fmla="*/ 92026 h 130"/>
                  <a:gd name="T22" fmla="*/ 3933 w 67"/>
                  <a:gd name="T23" fmla="*/ 268410 h 130"/>
                  <a:gd name="T24" fmla="*/ 39332 w 67"/>
                  <a:gd name="T25" fmla="*/ 283747 h 130"/>
                  <a:gd name="T26" fmla="*/ 74731 w 67"/>
                  <a:gd name="T27" fmla="*/ 256906 h 130"/>
                  <a:gd name="T28" fmla="*/ 78664 w 67"/>
                  <a:gd name="T29" fmla="*/ 475468 h 130"/>
                  <a:gd name="T30" fmla="*/ 125862 w 67"/>
                  <a:gd name="T31" fmla="*/ 475468 h 130"/>
                  <a:gd name="T32" fmla="*/ 141595 w 67"/>
                  <a:gd name="T33" fmla="*/ 283747 h 130"/>
                  <a:gd name="T34" fmla="*/ 165194 w 67"/>
                  <a:gd name="T35" fmla="*/ 498475 h 130"/>
                  <a:gd name="T36" fmla="*/ 188793 w 67"/>
                  <a:gd name="T37" fmla="*/ 272244 h 130"/>
                  <a:gd name="T38" fmla="*/ 196660 w 67"/>
                  <a:gd name="T39" fmla="*/ 141874 h 130"/>
                  <a:gd name="T40" fmla="*/ 243858 w 67"/>
                  <a:gd name="T41" fmla="*/ 172549 h 130"/>
                  <a:gd name="T42" fmla="*/ 247791 w 67"/>
                  <a:gd name="T43" fmla="*/ 72854 h 130"/>
                  <a:gd name="T44" fmla="*/ 208459 w 67"/>
                  <a:gd name="T45" fmla="*/ 3834 h 130"/>
                  <a:gd name="T46" fmla="*/ 204526 w 67"/>
                  <a:gd name="T47" fmla="*/ 3834 h 130"/>
                  <a:gd name="T48" fmla="*/ 204526 w 67"/>
                  <a:gd name="T49" fmla="*/ 3834 h 130"/>
                  <a:gd name="T50" fmla="*/ 204526 w 67"/>
                  <a:gd name="T51" fmla="*/ 3834 h 130"/>
                  <a:gd name="T52" fmla="*/ 204526 w 67"/>
                  <a:gd name="T53" fmla="*/ 3834 h 130"/>
                  <a:gd name="T54" fmla="*/ 200593 w 67"/>
                  <a:gd name="T55" fmla="*/ 3834 h 130"/>
                  <a:gd name="T56" fmla="*/ 200593 w 67"/>
                  <a:gd name="T57" fmla="*/ 3834 h 130"/>
                  <a:gd name="T58" fmla="*/ 212392 w 67"/>
                  <a:gd name="T59" fmla="*/ 61351 h 130"/>
                  <a:gd name="T60" fmla="*/ 196660 w 67"/>
                  <a:gd name="T61" fmla="*/ 61351 h 130"/>
                  <a:gd name="T62" fmla="*/ 196660 w 67"/>
                  <a:gd name="T63" fmla="*/ 57516 h 130"/>
                  <a:gd name="T64" fmla="*/ 208459 w 67"/>
                  <a:gd name="T65" fmla="*/ 53682 h 130"/>
                  <a:gd name="T66" fmla="*/ 212392 w 67"/>
                  <a:gd name="T67" fmla="*/ 61351 h 130"/>
                  <a:gd name="T68" fmla="*/ 208459 w 67"/>
                  <a:gd name="T69" fmla="*/ 49848 h 130"/>
                  <a:gd name="T70" fmla="*/ 188793 w 67"/>
                  <a:gd name="T71" fmla="*/ 42179 h 130"/>
                  <a:gd name="T72" fmla="*/ 196660 w 67"/>
                  <a:gd name="T73" fmla="*/ 7669 h 130"/>
                  <a:gd name="T74" fmla="*/ 216326 w 67"/>
                  <a:gd name="T75" fmla="*/ 15338 h 13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67" h="130">
                    <a:moveTo>
                      <a:pt x="63" y="19"/>
                    </a:moveTo>
                    <a:cubicBezTo>
                      <a:pt x="63" y="17"/>
                      <a:pt x="60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5" y="0"/>
                      <a:pt x="53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7" y="2"/>
                      <a:pt x="47" y="4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6"/>
                      <a:pt x="48" y="18"/>
                      <a:pt x="50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4" y="18"/>
                      <a:pt x="54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3" y="19"/>
                      <a:pt x="53" y="20"/>
                      <a:pt x="53" y="21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8" y="22"/>
                      <a:pt x="47" y="21"/>
                      <a:pt x="45" y="22"/>
                    </a:cubicBezTo>
                    <a:cubicBezTo>
                      <a:pt x="45" y="21"/>
                      <a:pt x="45" y="21"/>
                      <a:pt x="4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3" y="21"/>
                      <a:pt x="23" y="22"/>
                      <a:pt x="22" y="22"/>
                    </a:cubicBezTo>
                    <a:cubicBezTo>
                      <a:pt x="21" y="22"/>
                      <a:pt x="19" y="23"/>
                      <a:pt x="18" y="24"/>
                    </a:cubicBezTo>
                    <a:cubicBezTo>
                      <a:pt x="18" y="25"/>
                      <a:pt x="18" y="26"/>
                      <a:pt x="17" y="27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0" y="73"/>
                      <a:pt x="1" y="76"/>
                      <a:pt x="4" y="77"/>
                    </a:cubicBezTo>
                    <a:cubicBezTo>
                      <a:pt x="6" y="78"/>
                      <a:pt x="9" y="76"/>
                      <a:pt x="10" y="74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19" y="69"/>
                      <a:pt x="19" y="70"/>
                      <a:pt x="20" y="71"/>
                    </a:cubicBezTo>
                    <a:cubicBezTo>
                      <a:pt x="20" y="124"/>
                      <a:pt x="20" y="124"/>
                      <a:pt x="20" y="124"/>
                    </a:cubicBezTo>
                    <a:cubicBezTo>
                      <a:pt x="20" y="127"/>
                      <a:pt x="22" y="130"/>
                      <a:pt x="26" y="130"/>
                    </a:cubicBezTo>
                    <a:cubicBezTo>
                      <a:pt x="29" y="130"/>
                      <a:pt x="32" y="127"/>
                      <a:pt x="32" y="12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6" y="127"/>
                      <a:pt x="39" y="130"/>
                      <a:pt x="42" y="130"/>
                    </a:cubicBezTo>
                    <a:cubicBezTo>
                      <a:pt x="45" y="130"/>
                      <a:pt x="48" y="127"/>
                      <a:pt x="48" y="124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9" y="70"/>
                      <a:pt x="49" y="69"/>
                      <a:pt x="49" y="6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58" y="45"/>
                      <a:pt x="60" y="45"/>
                      <a:pt x="62" y="45"/>
                    </a:cubicBezTo>
                    <a:cubicBezTo>
                      <a:pt x="65" y="45"/>
                      <a:pt x="67" y="42"/>
                      <a:pt x="66" y="39"/>
                    </a:cubicBezTo>
                    <a:lnTo>
                      <a:pt x="63" y="19"/>
                    </a:lnTo>
                    <a:close/>
                    <a:moveTo>
                      <a:pt x="52" y="1"/>
                    </a:move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  <a:moveTo>
                      <a:pt x="52" y="1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2" y="1"/>
                    </a:cubicBezTo>
                    <a:close/>
                    <a:moveTo>
                      <a:pt x="51" y="1"/>
                    </a:move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lose/>
                    <a:moveTo>
                      <a:pt x="54" y="16"/>
                    </a:moveTo>
                    <a:cubicBezTo>
                      <a:pt x="54" y="16"/>
                      <a:pt x="53" y="16"/>
                      <a:pt x="53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4" y="14"/>
                      <a:pt x="54" y="15"/>
                    </a:cubicBezTo>
                    <a:lnTo>
                      <a:pt x="54" y="16"/>
                    </a:lnTo>
                    <a:close/>
                    <a:moveTo>
                      <a:pt x="55" y="11"/>
                    </a:moveTo>
                    <a:cubicBezTo>
                      <a:pt x="55" y="12"/>
                      <a:pt x="54" y="13"/>
                      <a:pt x="53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9" y="13"/>
                      <a:pt x="48" y="12"/>
                      <a:pt x="48" y="11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3"/>
                      <a:pt x="49" y="2"/>
                      <a:pt x="50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4" y="2"/>
                      <a:pt x="55" y="3"/>
                      <a:pt x="55" y="4"/>
                    </a:cubicBez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E5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0" name="组合 82"/>
            <p:cNvGrpSpPr>
              <a:grpSpLocks/>
            </p:cNvGrpSpPr>
            <p:nvPr/>
          </p:nvGrpSpPr>
          <p:grpSpPr bwMode="auto">
            <a:xfrm>
              <a:off x="4444788" y="1468318"/>
              <a:ext cx="276225" cy="280987"/>
              <a:chOff x="8115300" y="2159000"/>
              <a:chExt cx="276225" cy="280987"/>
            </a:xfrm>
          </p:grpSpPr>
          <p:sp>
            <p:nvSpPr>
              <p:cNvPr id="48" name="Oval 63"/>
              <p:cNvSpPr>
                <a:spLocks noChangeArrowheads="1"/>
              </p:cNvSpPr>
              <p:nvPr/>
            </p:nvSpPr>
            <p:spPr bwMode="auto">
              <a:xfrm>
                <a:off x="8115300" y="2159000"/>
                <a:ext cx="276225" cy="280987"/>
              </a:xfrm>
              <a:prstGeom prst="ellipse">
                <a:avLst/>
              </a:prstGeom>
              <a:solidFill>
                <a:srgbClr val="E50012">
                  <a:alpha val="2392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49" name="Freeform 67"/>
              <p:cNvSpPr>
                <a:spLocks/>
              </p:cNvSpPr>
              <p:nvPr/>
            </p:nvSpPr>
            <p:spPr bwMode="auto">
              <a:xfrm>
                <a:off x="8209121" y="2232024"/>
                <a:ext cx="119063" cy="134938"/>
              </a:xfrm>
              <a:custGeom>
                <a:avLst/>
                <a:gdLst>
                  <a:gd name="T0" fmla="*/ 0 w 75"/>
                  <a:gd name="T1" fmla="*/ 0 h 85"/>
                  <a:gd name="T2" fmla="*/ 119063 w 75"/>
                  <a:gd name="T3" fmla="*/ 68263 h 85"/>
                  <a:gd name="T4" fmla="*/ 0 w 75"/>
                  <a:gd name="T5" fmla="*/ 134938 h 85"/>
                  <a:gd name="T6" fmla="*/ 0 w 75"/>
                  <a:gd name="T7" fmla="*/ 0 h 8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5" h="85">
                    <a:moveTo>
                      <a:pt x="0" y="0"/>
                    </a:moveTo>
                    <a:lnTo>
                      <a:pt x="75" y="43"/>
                    </a:lnTo>
                    <a:lnTo>
                      <a:pt x="0" y="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2" name="文本框 1"/>
            <p:cNvSpPr txBox="1">
              <a:spLocks noChangeArrowheads="1"/>
            </p:cNvSpPr>
            <p:nvPr/>
          </p:nvSpPr>
          <p:spPr bwMode="auto">
            <a:xfrm>
              <a:off x="1697435" y="508455"/>
              <a:ext cx="1618061" cy="591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 algn="ctr"/>
              <a:r>
                <a:rPr lang="ru-RU" sz="900" b="1" dirty="0">
                  <a:solidFill>
                    <a:schemeClr val="bg1"/>
                  </a:solidFill>
                  <a:latin typeface="Arial"/>
                  <a:ea typeface="+mn-ea"/>
                  <a:cs typeface="+mn-cs"/>
                </a:rPr>
                <a:t>Объем </a:t>
              </a:r>
              <a:r>
                <a:rPr lang="ru-RU" sz="900" b="1" dirty="0" smtClean="0">
                  <a:solidFill>
                    <a:schemeClr val="bg1"/>
                  </a:solidFill>
                  <a:latin typeface="Arial"/>
                  <a:ea typeface="+mn-ea"/>
                  <a:cs typeface="+mn-cs"/>
                </a:rPr>
                <a:t>платных услуг населению (</a:t>
              </a:r>
              <a:r>
                <a:rPr lang="ru-RU" sz="900" b="1" dirty="0" err="1" smtClean="0">
                  <a:solidFill>
                    <a:schemeClr val="bg1"/>
                  </a:solidFill>
                  <a:latin typeface="Arial"/>
                  <a:ea typeface="+mn-ea"/>
                  <a:cs typeface="+mn-cs"/>
                </a:rPr>
                <a:t>млн.руб</a:t>
              </a:r>
              <a:r>
                <a:rPr lang="ru-RU" sz="900" b="1" dirty="0" smtClean="0">
                  <a:solidFill>
                    <a:schemeClr val="bg1"/>
                  </a:solidFill>
                  <a:latin typeface="Arial"/>
                  <a:ea typeface="+mn-ea"/>
                  <a:cs typeface="+mn-cs"/>
                </a:rPr>
                <a:t>.)</a:t>
              </a:r>
              <a:endParaRPr lang="ru-RU" sz="900" b="1" dirty="0">
                <a:solidFill>
                  <a:schemeClr val="bg1"/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" name="文本框 46"/>
            <p:cNvSpPr txBox="1"/>
            <p:nvPr/>
          </p:nvSpPr>
          <p:spPr>
            <a:xfrm>
              <a:off x="4363659" y="602716"/>
              <a:ext cx="2312701" cy="4438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7" name="直接连接符 5"/>
            <p:cNvCxnSpPr/>
            <p:nvPr/>
          </p:nvCxnSpPr>
          <p:spPr>
            <a:xfrm>
              <a:off x="4165543" y="766172"/>
              <a:ext cx="0" cy="349221"/>
            </a:xfrm>
            <a:prstGeom prst="line">
              <a:avLst/>
            </a:prstGeom>
            <a:ln w="19050">
              <a:solidFill>
                <a:srgbClr val="F17B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223"/>
          <p:cNvGrpSpPr>
            <a:grpSpLocks/>
          </p:cNvGrpSpPr>
          <p:nvPr/>
        </p:nvGrpSpPr>
        <p:grpSpPr bwMode="auto">
          <a:xfrm>
            <a:off x="-276196" y="1472923"/>
            <a:ext cx="6795460" cy="1343512"/>
            <a:chOff x="695400" y="2139414"/>
            <a:chExt cx="7253978" cy="1935001"/>
          </a:xfrm>
        </p:grpSpPr>
        <p:sp>
          <p:nvSpPr>
            <p:cNvPr id="80" name="Oval 17"/>
            <p:cNvSpPr>
              <a:spLocks noChangeArrowheads="1"/>
            </p:cNvSpPr>
            <p:nvPr/>
          </p:nvSpPr>
          <p:spPr bwMode="auto">
            <a:xfrm>
              <a:off x="695400" y="3563761"/>
              <a:ext cx="7200800" cy="333375"/>
            </a:xfrm>
            <a:prstGeom prst="ellipse">
              <a:avLst/>
            </a:prstGeom>
            <a:gradFill flip="none" rotWithShape="1">
              <a:gsLst>
                <a:gs pos="0">
                  <a:srgbClr val="D0D2D4">
                    <a:alpha val="94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76200"/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81" name="组合 219"/>
            <p:cNvGrpSpPr>
              <a:grpSpLocks/>
            </p:cNvGrpSpPr>
            <p:nvPr/>
          </p:nvGrpSpPr>
          <p:grpSpPr bwMode="auto">
            <a:xfrm>
              <a:off x="1055439" y="2139414"/>
              <a:ext cx="6893939" cy="1935001"/>
              <a:chOff x="1055439" y="2139414"/>
              <a:chExt cx="6893939" cy="1935001"/>
            </a:xfrm>
          </p:grpSpPr>
          <p:sp>
            <p:nvSpPr>
              <p:cNvPr id="82" name="Oval 33"/>
              <p:cNvSpPr>
                <a:spLocks noChangeArrowheads="1"/>
              </p:cNvSpPr>
              <p:nvPr/>
            </p:nvSpPr>
            <p:spPr bwMode="auto">
              <a:xfrm>
                <a:off x="1504924" y="2701342"/>
                <a:ext cx="1911114" cy="182548"/>
              </a:xfrm>
              <a:prstGeom prst="ellipse">
                <a:avLst/>
              </a:prstGeom>
              <a:gradFill flip="none" rotWithShape="1">
                <a:gsLst>
                  <a:gs pos="0">
                    <a:srgbClr val="D0D2D4"/>
                  </a:gs>
                  <a:gs pos="99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3" name="Freeform 25"/>
              <p:cNvSpPr>
                <a:spLocks/>
              </p:cNvSpPr>
              <p:nvPr/>
            </p:nvSpPr>
            <p:spPr bwMode="auto">
              <a:xfrm flipV="1">
                <a:off x="1468820" y="2387591"/>
                <a:ext cx="685800" cy="1273175"/>
              </a:xfrm>
              <a:custGeom>
                <a:avLst/>
                <a:gdLst>
                  <a:gd name="T0" fmla="*/ 381000 w 432"/>
                  <a:gd name="T1" fmla="*/ 1273175 h 802"/>
                  <a:gd name="T2" fmla="*/ 685800 w 432"/>
                  <a:gd name="T3" fmla="*/ 0 h 802"/>
                  <a:gd name="T4" fmla="*/ 0 w 432"/>
                  <a:gd name="T5" fmla="*/ 0 h 802"/>
                  <a:gd name="T6" fmla="*/ 381000 w 432"/>
                  <a:gd name="T7" fmla="*/ 1273175 h 8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32" h="802">
                    <a:moveTo>
                      <a:pt x="240" y="802"/>
                    </a:moveTo>
                    <a:lnTo>
                      <a:pt x="432" y="0"/>
                    </a:lnTo>
                    <a:lnTo>
                      <a:pt x="0" y="0"/>
                    </a:lnTo>
                    <a:lnTo>
                      <a:pt x="240" y="80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90959A"/>
                  </a:gs>
                  <a:gs pos="100000">
                    <a:schemeClr val="bg1"/>
                  </a:gs>
                </a:gsLst>
                <a:lin ang="16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Freeform 29"/>
              <p:cNvSpPr>
                <a:spLocks/>
              </p:cNvSpPr>
              <p:nvPr/>
            </p:nvSpPr>
            <p:spPr bwMode="auto">
              <a:xfrm>
                <a:off x="1055439" y="2471073"/>
                <a:ext cx="6893939" cy="1603342"/>
              </a:xfrm>
              <a:custGeom>
                <a:avLst/>
                <a:gdLst>
                  <a:gd name="T0" fmla="*/ 4262 w 4262"/>
                  <a:gd name="T1" fmla="*/ 982 h 982"/>
                  <a:gd name="T2" fmla="*/ 3987 w 4262"/>
                  <a:gd name="T3" fmla="*/ 0 h 982"/>
                  <a:gd name="T4" fmla="*/ 419 w 4262"/>
                  <a:gd name="T5" fmla="*/ 590 h 982"/>
                  <a:gd name="T6" fmla="*/ 0 w 4262"/>
                  <a:gd name="T7" fmla="*/ 754 h 982"/>
                  <a:gd name="T8" fmla="*/ 83 w 4262"/>
                  <a:gd name="T9" fmla="*/ 982 h 982"/>
                  <a:gd name="T10" fmla="*/ 4262 w 4262"/>
                  <a:gd name="T11" fmla="*/ 982 h 9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62" h="982">
                    <a:moveTo>
                      <a:pt x="4262" y="982"/>
                    </a:moveTo>
                    <a:lnTo>
                      <a:pt x="3987" y="0"/>
                    </a:lnTo>
                    <a:lnTo>
                      <a:pt x="419" y="590"/>
                    </a:lnTo>
                    <a:lnTo>
                      <a:pt x="0" y="754"/>
                    </a:lnTo>
                    <a:lnTo>
                      <a:pt x="83" y="982"/>
                    </a:lnTo>
                    <a:lnTo>
                      <a:pt x="4262" y="982"/>
                    </a:lnTo>
                    <a:close/>
                  </a:path>
                </a:pathLst>
              </a:custGeom>
              <a:gradFill>
                <a:gsLst>
                  <a:gs pos="50000">
                    <a:srgbClr val="8B8E90"/>
                  </a:gs>
                  <a:gs pos="14000">
                    <a:schemeClr val="bg1">
                      <a:lumMod val="65000"/>
                      <a:alpha val="15000"/>
                    </a:schemeClr>
                  </a:gs>
                  <a:gs pos="100000">
                    <a:srgbClr val="6F7579"/>
                  </a:gs>
                </a:gsLst>
                <a:lin ang="16200000" scaled="0"/>
              </a:gradFill>
              <a:ln>
                <a:noFill/>
              </a:ln>
              <a:effectLst>
                <a:softEdge rad="381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5" name="Freeform 25"/>
              <p:cNvSpPr>
                <a:spLocks/>
              </p:cNvSpPr>
              <p:nvPr/>
            </p:nvSpPr>
            <p:spPr bwMode="auto">
              <a:xfrm>
                <a:off x="7019916" y="2386592"/>
                <a:ext cx="685800" cy="644481"/>
              </a:xfrm>
              <a:custGeom>
                <a:avLst/>
                <a:gdLst>
                  <a:gd name="T0" fmla="*/ 41628 w 10000"/>
                  <a:gd name="T1" fmla="*/ 117940 h 10000"/>
                  <a:gd name="T2" fmla="*/ 377396 w 10000"/>
                  <a:gd name="T3" fmla="*/ 60775 h 10000"/>
                  <a:gd name="T4" fmla="*/ 533415 w 10000"/>
                  <a:gd name="T5" fmla="*/ 644481 h 10000"/>
                  <a:gd name="T6" fmla="*/ 685800 w 10000"/>
                  <a:gd name="T7" fmla="*/ 0 h 10000"/>
                  <a:gd name="T8" fmla="*/ 0 w 10000"/>
                  <a:gd name="T9" fmla="*/ 0 h 100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000" h="10000">
                    <a:moveTo>
                      <a:pt x="607" y="1830"/>
                    </a:moveTo>
                    <a:lnTo>
                      <a:pt x="5503" y="943"/>
                    </a:lnTo>
                    <a:lnTo>
                      <a:pt x="7778" y="10000"/>
                    </a:lnTo>
                    <a:lnTo>
                      <a:pt x="10000" y="0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86" name="图片 7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4840" y="2387328"/>
                <a:ext cx="682811" cy="1274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7" name="Oval 21"/>
              <p:cNvSpPr>
                <a:spLocks noChangeArrowheads="1"/>
              </p:cNvSpPr>
              <p:nvPr/>
            </p:nvSpPr>
            <p:spPr bwMode="auto">
              <a:xfrm>
                <a:off x="7270012" y="2594989"/>
                <a:ext cx="301588" cy="947658"/>
              </a:xfrm>
              <a:prstGeom prst="ellipse">
                <a:avLst/>
              </a:prstGeom>
              <a:gradFill flip="none" rotWithShape="1">
                <a:gsLst>
                  <a:gs pos="0">
                    <a:srgbClr val="414141"/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8" name="Freeform 5"/>
              <p:cNvSpPr>
                <a:spLocks/>
              </p:cNvSpPr>
              <p:nvPr/>
            </p:nvSpPr>
            <p:spPr bwMode="auto">
              <a:xfrm>
                <a:off x="1610308" y="2159447"/>
                <a:ext cx="1751012" cy="908050"/>
              </a:xfrm>
              <a:custGeom>
                <a:avLst/>
                <a:gdLst>
                  <a:gd name="T0" fmla="*/ 1751012 w 464"/>
                  <a:gd name="T1" fmla="*/ 235561 h 239"/>
                  <a:gd name="T2" fmla="*/ 1558552 w 464"/>
                  <a:gd name="T3" fmla="*/ 235561 h 239"/>
                  <a:gd name="T4" fmla="*/ 864185 w 464"/>
                  <a:gd name="T5" fmla="*/ 0 h 239"/>
                  <a:gd name="T6" fmla="*/ 173592 w 464"/>
                  <a:gd name="T7" fmla="*/ 235561 h 239"/>
                  <a:gd name="T8" fmla="*/ 0 w 464"/>
                  <a:gd name="T9" fmla="*/ 235561 h 239"/>
                  <a:gd name="T10" fmla="*/ 0 w 464"/>
                  <a:gd name="T11" fmla="*/ 820664 h 239"/>
                  <a:gd name="T12" fmla="*/ 407563 w 464"/>
                  <a:gd name="T13" fmla="*/ 820664 h 239"/>
                  <a:gd name="T14" fmla="*/ 864185 w 464"/>
                  <a:gd name="T15" fmla="*/ 908050 h 239"/>
                  <a:gd name="T16" fmla="*/ 1320806 w 464"/>
                  <a:gd name="T17" fmla="*/ 820664 h 239"/>
                  <a:gd name="T18" fmla="*/ 1751012 w 464"/>
                  <a:gd name="T19" fmla="*/ 820664 h 239"/>
                  <a:gd name="T20" fmla="*/ 1751012 w 464"/>
                  <a:gd name="T21" fmla="*/ 235561 h 2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4" h="239">
                    <a:moveTo>
                      <a:pt x="464" y="62"/>
                    </a:moveTo>
                    <a:cubicBezTo>
                      <a:pt x="413" y="62"/>
                      <a:pt x="413" y="62"/>
                      <a:pt x="413" y="62"/>
                    </a:cubicBezTo>
                    <a:cubicBezTo>
                      <a:pt x="377" y="25"/>
                      <a:pt x="308" y="0"/>
                      <a:pt x="229" y="0"/>
                    </a:cubicBezTo>
                    <a:cubicBezTo>
                      <a:pt x="150" y="0"/>
                      <a:pt x="81" y="25"/>
                      <a:pt x="46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108" y="216"/>
                      <a:pt x="108" y="216"/>
                      <a:pt x="108" y="216"/>
                    </a:cubicBezTo>
                    <a:cubicBezTo>
                      <a:pt x="142" y="231"/>
                      <a:pt x="184" y="239"/>
                      <a:pt x="229" y="239"/>
                    </a:cubicBezTo>
                    <a:cubicBezTo>
                      <a:pt x="274" y="239"/>
                      <a:pt x="316" y="231"/>
                      <a:pt x="350" y="216"/>
                    </a:cubicBezTo>
                    <a:cubicBezTo>
                      <a:pt x="464" y="216"/>
                      <a:pt x="464" y="216"/>
                      <a:pt x="464" y="216"/>
                    </a:cubicBezTo>
                    <a:lnTo>
                      <a:pt x="464" y="62"/>
                    </a:lnTo>
                    <a:close/>
                  </a:path>
                </a:pathLst>
              </a:custGeom>
              <a:solidFill>
                <a:schemeClr val="tx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Freeform 9"/>
              <p:cNvSpPr>
                <a:spLocks/>
              </p:cNvSpPr>
              <p:nvPr/>
            </p:nvSpPr>
            <p:spPr bwMode="auto">
              <a:xfrm>
                <a:off x="1610308" y="2139414"/>
                <a:ext cx="1751013" cy="250825"/>
              </a:xfrm>
              <a:custGeom>
                <a:avLst/>
                <a:gdLst>
                  <a:gd name="T0" fmla="*/ 1751013 w 464"/>
                  <a:gd name="T1" fmla="*/ 250825 h 64"/>
                  <a:gd name="T2" fmla="*/ 1554779 w 464"/>
                  <a:gd name="T3" fmla="*/ 250825 h 64"/>
                  <a:gd name="T4" fmla="*/ 1554779 w 464"/>
                  <a:gd name="T5" fmla="*/ 250825 h 64"/>
                  <a:gd name="T6" fmla="*/ 864185 w 464"/>
                  <a:gd name="T7" fmla="*/ 7838 h 64"/>
                  <a:gd name="T8" fmla="*/ 173592 w 464"/>
                  <a:gd name="T9" fmla="*/ 250825 h 64"/>
                  <a:gd name="T10" fmla="*/ 173592 w 464"/>
                  <a:gd name="T11" fmla="*/ 250825 h 64"/>
                  <a:gd name="T12" fmla="*/ 0 w 464"/>
                  <a:gd name="T13" fmla="*/ 250825 h 64"/>
                  <a:gd name="T14" fmla="*/ 0 w 464"/>
                  <a:gd name="T15" fmla="*/ 246906 h 64"/>
                  <a:gd name="T16" fmla="*/ 169818 w 464"/>
                  <a:gd name="T17" fmla="*/ 246906 h 64"/>
                  <a:gd name="T18" fmla="*/ 864185 w 464"/>
                  <a:gd name="T19" fmla="*/ 0 h 64"/>
                  <a:gd name="T20" fmla="*/ 1558553 w 464"/>
                  <a:gd name="T21" fmla="*/ 246906 h 64"/>
                  <a:gd name="T22" fmla="*/ 1751013 w 464"/>
                  <a:gd name="T23" fmla="*/ 246906 h 64"/>
                  <a:gd name="T24" fmla="*/ 1751013 w 464"/>
                  <a:gd name="T25" fmla="*/ 250825 h 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64" h="64">
                    <a:moveTo>
                      <a:pt x="464" y="64"/>
                    </a:moveTo>
                    <a:cubicBezTo>
                      <a:pt x="412" y="64"/>
                      <a:pt x="412" y="64"/>
                      <a:pt x="412" y="64"/>
                    </a:cubicBezTo>
                    <a:cubicBezTo>
                      <a:pt x="412" y="64"/>
                      <a:pt x="412" y="64"/>
                      <a:pt x="412" y="64"/>
                    </a:cubicBezTo>
                    <a:cubicBezTo>
                      <a:pt x="376" y="26"/>
                      <a:pt x="305" y="2"/>
                      <a:pt x="229" y="2"/>
                    </a:cubicBezTo>
                    <a:cubicBezTo>
                      <a:pt x="152" y="2"/>
                      <a:pt x="82" y="26"/>
                      <a:pt x="46" y="64"/>
                    </a:cubicBezTo>
                    <a:cubicBezTo>
                      <a:pt x="46" y="64"/>
                      <a:pt x="46" y="64"/>
                      <a:pt x="46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82" y="24"/>
                      <a:pt x="152" y="0"/>
                      <a:pt x="229" y="0"/>
                    </a:cubicBezTo>
                    <a:cubicBezTo>
                      <a:pt x="306" y="0"/>
                      <a:pt x="376" y="24"/>
                      <a:pt x="413" y="63"/>
                    </a:cubicBezTo>
                    <a:cubicBezTo>
                      <a:pt x="464" y="63"/>
                      <a:pt x="464" y="63"/>
                      <a:pt x="464" y="63"/>
                    </a:cubicBezTo>
                    <a:lnTo>
                      <a:pt x="464" y="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Freeform 25"/>
              <p:cNvSpPr>
                <a:spLocks/>
              </p:cNvSpPr>
              <p:nvPr/>
            </p:nvSpPr>
            <p:spPr bwMode="auto">
              <a:xfrm flipV="1">
                <a:off x="1341820" y="2366509"/>
                <a:ext cx="685800" cy="1273175"/>
              </a:xfrm>
              <a:custGeom>
                <a:avLst/>
                <a:gdLst>
                  <a:gd name="T0" fmla="*/ 240 w 432"/>
                  <a:gd name="T1" fmla="*/ 802 h 802"/>
                  <a:gd name="T2" fmla="*/ 432 w 432"/>
                  <a:gd name="T3" fmla="*/ 0 h 802"/>
                  <a:gd name="T4" fmla="*/ 0 w 432"/>
                  <a:gd name="T5" fmla="*/ 0 h 802"/>
                  <a:gd name="T6" fmla="*/ 240 w 432"/>
                  <a:gd name="T7" fmla="*/ 802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2" h="802">
                    <a:moveTo>
                      <a:pt x="240" y="802"/>
                    </a:moveTo>
                    <a:lnTo>
                      <a:pt x="432" y="0"/>
                    </a:lnTo>
                    <a:lnTo>
                      <a:pt x="0" y="0"/>
                    </a:lnTo>
                    <a:lnTo>
                      <a:pt x="240" y="802"/>
                    </a:lnTo>
                    <a:close/>
                  </a:path>
                </a:pathLst>
              </a:custGeom>
              <a:gradFill>
                <a:gsLst>
                  <a:gs pos="22000">
                    <a:schemeClr val="tx1">
                      <a:lumMod val="75000"/>
                      <a:lumOff val="25000"/>
                      <a:alpha val="4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1" name="Freeform 13"/>
              <p:cNvSpPr>
                <a:spLocks/>
              </p:cNvSpPr>
              <p:nvPr/>
            </p:nvSpPr>
            <p:spPr bwMode="auto">
              <a:xfrm>
                <a:off x="1122385" y="2390218"/>
                <a:ext cx="6326993" cy="1377835"/>
              </a:xfrm>
              <a:custGeom>
                <a:avLst/>
                <a:gdLst>
                  <a:gd name="T0" fmla="*/ 1660 w 1685"/>
                  <a:gd name="T1" fmla="*/ 0 h 365"/>
                  <a:gd name="T2" fmla="*/ 568 w 1685"/>
                  <a:gd name="T3" fmla="*/ 0 h 365"/>
                  <a:gd name="T4" fmla="*/ 568 w 1685"/>
                  <a:gd name="T5" fmla="*/ 107 h 365"/>
                  <a:gd name="T6" fmla="*/ 543 w 1685"/>
                  <a:gd name="T7" fmla="*/ 131 h 365"/>
                  <a:gd name="T8" fmla="*/ 181 w 1685"/>
                  <a:gd name="T9" fmla="*/ 131 h 365"/>
                  <a:gd name="T10" fmla="*/ 156 w 1685"/>
                  <a:gd name="T11" fmla="*/ 107 h 365"/>
                  <a:gd name="T12" fmla="*/ 156 w 1685"/>
                  <a:gd name="T13" fmla="*/ 0 h 365"/>
                  <a:gd name="T14" fmla="*/ 24 w 1685"/>
                  <a:gd name="T15" fmla="*/ 0 h 365"/>
                  <a:gd name="T16" fmla="*/ 0 w 1685"/>
                  <a:gd name="T17" fmla="*/ 24 h 365"/>
                  <a:gd name="T18" fmla="*/ 0 w 1685"/>
                  <a:gd name="T19" fmla="*/ 340 h 365"/>
                  <a:gd name="T20" fmla="*/ 24 w 1685"/>
                  <a:gd name="T21" fmla="*/ 365 h 365"/>
                  <a:gd name="T22" fmla="*/ 1660 w 1685"/>
                  <a:gd name="T23" fmla="*/ 365 h 365"/>
                  <a:gd name="T24" fmla="*/ 1685 w 1685"/>
                  <a:gd name="T25" fmla="*/ 340 h 365"/>
                  <a:gd name="T26" fmla="*/ 1685 w 1685"/>
                  <a:gd name="T27" fmla="*/ 24 h 365"/>
                  <a:gd name="T28" fmla="*/ 1660 w 1685"/>
                  <a:gd name="T29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85" h="365">
                    <a:moveTo>
                      <a:pt x="1660" y="0"/>
                    </a:moveTo>
                    <a:cubicBezTo>
                      <a:pt x="568" y="0"/>
                      <a:pt x="568" y="0"/>
                      <a:pt x="568" y="0"/>
                    </a:cubicBezTo>
                    <a:cubicBezTo>
                      <a:pt x="568" y="107"/>
                      <a:pt x="568" y="107"/>
                      <a:pt x="568" y="107"/>
                    </a:cubicBezTo>
                    <a:cubicBezTo>
                      <a:pt x="568" y="120"/>
                      <a:pt x="557" y="131"/>
                      <a:pt x="543" y="131"/>
                    </a:cubicBezTo>
                    <a:cubicBezTo>
                      <a:pt x="181" y="131"/>
                      <a:pt x="181" y="131"/>
                      <a:pt x="181" y="131"/>
                    </a:cubicBezTo>
                    <a:cubicBezTo>
                      <a:pt x="167" y="131"/>
                      <a:pt x="156" y="120"/>
                      <a:pt x="156" y="107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40"/>
                      <a:pt x="0" y="340"/>
                      <a:pt x="0" y="340"/>
                    </a:cubicBezTo>
                    <a:cubicBezTo>
                      <a:pt x="0" y="354"/>
                      <a:pt x="11" y="365"/>
                      <a:pt x="24" y="365"/>
                    </a:cubicBezTo>
                    <a:cubicBezTo>
                      <a:pt x="1660" y="365"/>
                      <a:pt x="1660" y="365"/>
                      <a:pt x="1660" y="365"/>
                    </a:cubicBezTo>
                    <a:cubicBezTo>
                      <a:pt x="1674" y="365"/>
                      <a:pt x="1685" y="354"/>
                      <a:pt x="1685" y="340"/>
                    </a:cubicBezTo>
                    <a:cubicBezTo>
                      <a:pt x="1685" y="24"/>
                      <a:pt x="1685" y="24"/>
                      <a:pt x="1685" y="24"/>
                    </a:cubicBezTo>
                    <a:cubicBezTo>
                      <a:pt x="1685" y="11"/>
                      <a:pt x="1674" y="0"/>
                      <a:pt x="1660" y="0"/>
                    </a:cubicBezTo>
                    <a:close/>
                  </a:path>
                </a:pathLst>
              </a:custGeom>
              <a:gradFill>
                <a:gsLst>
                  <a:gs pos="59000">
                    <a:srgbClr val="EFEFEF"/>
                  </a:gs>
                  <a:gs pos="52000">
                    <a:srgbClr val="E9EAEA"/>
                  </a:gs>
                  <a:gs pos="47000">
                    <a:schemeClr val="bg1"/>
                  </a:gs>
                  <a:gs pos="0">
                    <a:schemeClr val="bg1"/>
                  </a:gs>
                  <a:gs pos="100000">
                    <a:srgbClr val="EFEFEF"/>
                  </a:gs>
                </a:gsLst>
                <a:lin ang="5400000" scaled="0"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altLang="zh-CN" dirty="0" smtClean="0">
                    <a:latin typeface="+mn-lt"/>
                    <a:ea typeface="+mn-ea"/>
                  </a:rPr>
                  <a:t>06</a:t>
                </a:r>
                <a:endParaRPr lang="zh-CN" altLang="en-US" dirty="0">
                  <a:latin typeface="+mn-lt"/>
                  <a:ea typeface="+mn-ea"/>
                </a:endParaRPr>
              </a:p>
            </p:txBody>
          </p:sp>
          <p:sp>
            <p:nvSpPr>
              <p:cNvPr id="92" name="Freeform 42"/>
              <p:cNvSpPr>
                <a:spLocks/>
              </p:cNvSpPr>
              <p:nvPr/>
            </p:nvSpPr>
            <p:spPr bwMode="auto">
              <a:xfrm>
                <a:off x="6941441" y="2499747"/>
                <a:ext cx="376191" cy="360332"/>
              </a:xfrm>
              <a:custGeom>
                <a:avLst/>
                <a:gdLst>
                  <a:gd name="T0" fmla="*/ 86 w 97"/>
                  <a:gd name="T1" fmla="*/ 70 h 93"/>
                  <a:gd name="T2" fmla="*/ 28 w 97"/>
                  <a:gd name="T3" fmla="*/ 80 h 93"/>
                  <a:gd name="T4" fmla="*/ 11 w 97"/>
                  <a:gd name="T5" fmla="*/ 23 h 93"/>
                  <a:gd name="T6" fmla="*/ 68 w 97"/>
                  <a:gd name="T7" fmla="*/ 13 h 93"/>
                  <a:gd name="T8" fmla="*/ 86 w 97"/>
                  <a:gd name="T9" fmla="*/ 7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3">
                    <a:moveTo>
                      <a:pt x="86" y="70"/>
                    </a:moveTo>
                    <a:cubicBezTo>
                      <a:pt x="74" y="88"/>
                      <a:pt x="49" y="93"/>
                      <a:pt x="28" y="80"/>
                    </a:cubicBezTo>
                    <a:cubicBezTo>
                      <a:pt x="7" y="67"/>
                      <a:pt x="0" y="42"/>
                      <a:pt x="11" y="23"/>
                    </a:cubicBezTo>
                    <a:cubicBezTo>
                      <a:pt x="22" y="4"/>
                      <a:pt x="48" y="0"/>
                      <a:pt x="68" y="13"/>
                    </a:cubicBezTo>
                    <a:cubicBezTo>
                      <a:pt x="89" y="26"/>
                      <a:pt x="97" y="51"/>
                      <a:pt x="86" y="7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BBCBC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3" name="Freeform 46"/>
              <p:cNvSpPr>
                <a:spLocks/>
              </p:cNvSpPr>
              <p:nvPr/>
            </p:nvSpPr>
            <p:spPr bwMode="auto">
              <a:xfrm>
                <a:off x="6979536" y="2534669"/>
                <a:ext cx="301588" cy="292076"/>
              </a:xfrm>
              <a:custGeom>
                <a:avLst/>
                <a:gdLst>
                  <a:gd name="T0" fmla="*/ 68 w 77"/>
                  <a:gd name="T1" fmla="*/ 56 h 74"/>
                  <a:gd name="T2" fmla="*/ 22 w 77"/>
                  <a:gd name="T3" fmla="*/ 64 h 74"/>
                  <a:gd name="T4" fmla="*/ 9 w 77"/>
                  <a:gd name="T5" fmla="*/ 19 h 74"/>
                  <a:gd name="T6" fmla="*/ 54 w 77"/>
                  <a:gd name="T7" fmla="*/ 11 h 74"/>
                  <a:gd name="T8" fmla="*/ 68 w 77"/>
                  <a:gd name="T9" fmla="*/ 5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74">
                    <a:moveTo>
                      <a:pt x="68" y="56"/>
                    </a:moveTo>
                    <a:cubicBezTo>
                      <a:pt x="59" y="70"/>
                      <a:pt x="39" y="74"/>
                      <a:pt x="22" y="64"/>
                    </a:cubicBezTo>
                    <a:cubicBezTo>
                      <a:pt x="6" y="54"/>
                      <a:pt x="0" y="34"/>
                      <a:pt x="9" y="19"/>
                    </a:cubicBezTo>
                    <a:cubicBezTo>
                      <a:pt x="18" y="4"/>
                      <a:pt x="38" y="0"/>
                      <a:pt x="54" y="11"/>
                    </a:cubicBezTo>
                    <a:cubicBezTo>
                      <a:pt x="71" y="21"/>
                      <a:pt x="77" y="41"/>
                      <a:pt x="68" y="56"/>
                    </a:cubicBezTo>
                    <a:close/>
                  </a:path>
                </a:pathLst>
              </a:custGeom>
              <a:gradFill flip="none" rotWithShape="1">
                <a:gsLst>
                  <a:gs pos="14000">
                    <a:srgbClr val="4C4948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4" name="Oval 37"/>
              <p:cNvSpPr>
                <a:spLocks noChangeArrowheads="1"/>
              </p:cNvSpPr>
              <p:nvPr/>
            </p:nvSpPr>
            <p:spPr bwMode="auto">
              <a:xfrm>
                <a:off x="7001474" y="2552084"/>
                <a:ext cx="257175" cy="257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95" name="Oval 38"/>
              <p:cNvSpPr>
                <a:spLocks noChangeArrowheads="1"/>
              </p:cNvSpPr>
              <p:nvPr/>
            </p:nvSpPr>
            <p:spPr bwMode="auto">
              <a:xfrm>
                <a:off x="7014174" y="2566371"/>
                <a:ext cx="231775" cy="228600"/>
              </a:xfrm>
              <a:prstGeom prst="ellipse">
                <a:avLst/>
              </a:prstGeom>
              <a:solidFill>
                <a:srgbClr val="9094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96" name="Oval 63"/>
              <p:cNvSpPr>
                <a:spLocks noChangeArrowheads="1"/>
              </p:cNvSpPr>
              <p:nvPr/>
            </p:nvSpPr>
            <p:spPr bwMode="auto">
              <a:xfrm>
                <a:off x="4444788" y="3268518"/>
                <a:ext cx="276225" cy="280987"/>
              </a:xfrm>
              <a:prstGeom prst="ellipse">
                <a:avLst/>
              </a:prstGeom>
              <a:solidFill>
                <a:srgbClr val="909490">
                  <a:alpha val="2392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97" name="Freeform 67"/>
              <p:cNvSpPr>
                <a:spLocks/>
              </p:cNvSpPr>
              <p:nvPr/>
            </p:nvSpPr>
            <p:spPr bwMode="auto">
              <a:xfrm>
                <a:off x="4538609" y="3341542"/>
                <a:ext cx="119063" cy="134938"/>
              </a:xfrm>
              <a:custGeom>
                <a:avLst/>
                <a:gdLst>
                  <a:gd name="T0" fmla="*/ 0 w 75"/>
                  <a:gd name="T1" fmla="*/ 0 h 85"/>
                  <a:gd name="T2" fmla="*/ 119063 w 75"/>
                  <a:gd name="T3" fmla="*/ 68263 h 85"/>
                  <a:gd name="T4" fmla="*/ 0 w 75"/>
                  <a:gd name="T5" fmla="*/ 134938 h 85"/>
                  <a:gd name="T6" fmla="*/ 0 w 75"/>
                  <a:gd name="T7" fmla="*/ 0 h 8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5" h="85">
                    <a:moveTo>
                      <a:pt x="0" y="0"/>
                    </a:moveTo>
                    <a:lnTo>
                      <a:pt x="75" y="43"/>
                    </a:lnTo>
                    <a:lnTo>
                      <a:pt x="0" y="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4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文本框 75"/>
              <p:cNvSpPr txBox="1">
                <a:spLocks noChangeArrowheads="1"/>
              </p:cNvSpPr>
              <p:nvPr/>
            </p:nvSpPr>
            <p:spPr bwMode="auto">
              <a:xfrm>
                <a:off x="3491866" y="2608376"/>
                <a:ext cx="924719" cy="443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1400" b="1" dirty="0">
                  <a:solidFill>
                    <a:srgbClr val="90949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9" name="文本框 76"/>
              <p:cNvSpPr txBox="1"/>
              <p:nvPr/>
            </p:nvSpPr>
            <p:spPr>
              <a:xfrm>
                <a:off x="4363659" y="2402917"/>
                <a:ext cx="2312701" cy="39894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00" name="直接连接符 79"/>
              <p:cNvCxnSpPr/>
              <p:nvPr/>
            </p:nvCxnSpPr>
            <p:spPr>
              <a:xfrm>
                <a:off x="4274319" y="2596073"/>
                <a:ext cx="0" cy="349781"/>
              </a:xfrm>
              <a:prstGeom prst="line">
                <a:avLst/>
              </a:prstGeom>
              <a:ln w="53975"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</a:ln>
              <a:effectLst>
                <a:softEdge rad="254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80"/>
              <p:cNvCxnSpPr/>
              <p:nvPr/>
            </p:nvCxnSpPr>
            <p:spPr>
              <a:xfrm>
                <a:off x="4285881" y="2583877"/>
                <a:ext cx="0" cy="349221"/>
              </a:xfrm>
              <a:prstGeom prst="line">
                <a:avLst/>
              </a:prstGeom>
              <a:ln w="19050">
                <a:solidFill>
                  <a:srgbClr val="90949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3" name="图片 26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99947" y="3144825"/>
                <a:ext cx="337500" cy="517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4" name="Freeform 21"/>
              <p:cNvSpPr>
                <a:spLocks/>
              </p:cNvSpPr>
              <p:nvPr/>
            </p:nvSpPr>
            <p:spPr bwMode="auto">
              <a:xfrm>
                <a:off x="6070601" y="3217863"/>
                <a:ext cx="211138" cy="309563"/>
              </a:xfrm>
              <a:custGeom>
                <a:avLst/>
                <a:gdLst>
                  <a:gd name="T0" fmla="*/ 188105 w 55"/>
                  <a:gd name="T1" fmla="*/ 309563 h 80"/>
                  <a:gd name="T2" fmla="*/ 211138 w 55"/>
                  <a:gd name="T3" fmla="*/ 212825 h 80"/>
                  <a:gd name="T4" fmla="*/ 0 w 55"/>
                  <a:gd name="T5" fmla="*/ 0 h 80"/>
                  <a:gd name="T6" fmla="*/ 0 w 55"/>
                  <a:gd name="T7" fmla="*/ 212825 h 80"/>
                  <a:gd name="T8" fmla="*/ 188105 w 55"/>
                  <a:gd name="T9" fmla="*/ 309563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80">
                    <a:moveTo>
                      <a:pt x="49" y="80"/>
                    </a:moveTo>
                    <a:cubicBezTo>
                      <a:pt x="52" y="72"/>
                      <a:pt x="55" y="64"/>
                      <a:pt x="55" y="55"/>
                    </a:cubicBezTo>
                    <a:cubicBezTo>
                      <a:pt x="55" y="25"/>
                      <a:pt x="30" y="0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lnTo>
                      <a:pt x="49" y="80"/>
                    </a:lnTo>
                    <a:close/>
                  </a:path>
                </a:pathLst>
              </a:custGeom>
              <a:solidFill>
                <a:srgbClr val="A4A69E">
                  <a:alpha val="6509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Freeform 22"/>
              <p:cNvSpPr>
                <a:spLocks/>
              </p:cNvSpPr>
              <p:nvPr/>
            </p:nvSpPr>
            <p:spPr bwMode="auto">
              <a:xfrm>
                <a:off x="5945188" y="3217863"/>
                <a:ext cx="150813" cy="212725"/>
              </a:xfrm>
              <a:custGeom>
                <a:avLst/>
                <a:gdLst>
                  <a:gd name="T0" fmla="*/ 150813 w 39"/>
                  <a:gd name="T1" fmla="*/ 0 h 55"/>
                  <a:gd name="T2" fmla="*/ 0 w 39"/>
                  <a:gd name="T3" fmla="*/ 58016 h 55"/>
                  <a:gd name="T4" fmla="*/ 150813 w 39"/>
                  <a:gd name="T5" fmla="*/ 212725 h 55"/>
                  <a:gd name="T6" fmla="*/ 150813 w 39"/>
                  <a:gd name="T7" fmla="*/ 0 h 5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9" h="55">
                    <a:moveTo>
                      <a:pt x="39" y="0"/>
                    </a:moveTo>
                    <a:cubicBezTo>
                      <a:pt x="24" y="0"/>
                      <a:pt x="10" y="6"/>
                      <a:pt x="0" y="15"/>
                    </a:cubicBezTo>
                    <a:cubicBezTo>
                      <a:pt x="39" y="55"/>
                      <a:pt x="39" y="55"/>
                      <a:pt x="39" y="5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A4A69E">
                  <a:alpha val="3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Freeform 23"/>
              <p:cNvSpPr>
                <a:spLocks/>
              </p:cNvSpPr>
              <p:nvPr/>
            </p:nvSpPr>
            <p:spPr bwMode="auto">
              <a:xfrm>
                <a:off x="5865121" y="3276601"/>
                <a:ext cx="400050" cy="366713"/>
              </a:xfrm>
              <a:custGeom>
                <a:avLst/>
                <a:gdLst>
                  <a:gd name="T0" fmla="*/ 211565 w 104"/>
                  <a:gd name="T1" fmla="*/ 154405 h 95"/>
                  <a:gd name="T2" fmla="*/ 61546 w 104"/>
                  <a:gd name="T3" fmla="*/ 0 h 95"/>
                  <a:gd name="T4" fmla="*/ 0 w 104"/>
                  <a:gd name="T5" fmla="*/ 154405 h 95"/>
                  <a:gd name="T6" fmla="*/ 211565 w 104"/>
                  <a:gd name="T7" fmla="*/ 366713 h 95"/>
                  <a:gd name="T8" fmla="*/ 400050 w 104"/>
                  <a:gd name="T9" fmla="*/ 250909 h 95"/>
                  <a:gd name="T10" fmla="*/ 211565 w 104"/>
                  <a:gd name="T11" fmla="*/ 154405 h 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4" h="95">
                    <a:moveTo>
                      <a:pt x="55" y="4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6" y="10"/>
                      <a:pt x="0" y="24"/>
                      <a:pt x="0" y="40"/>
                    </a:cubicBezTo>
                    <a:cubicBezTo>
                      <a:pt x="0" y="70"/>
                      <a:pt x="24" y="95"/>
                      <a:pt x="55" y="95"/>
                    </a:cubicBezTo>
                    <a:cubicBezTo>
                      <a:pt x="76" y="95"/>
                      <a:pt x="95" y="83"/>
                      <a:pt x="104" y="65"/>
                    </a:cubicBezTo>
                    <a:lnTo>
                      <a:pt x="55" y="40"/>
                    </a:lnTo>
                    <a:close/>
                  </a:path>
                </a:pathLst>
              </a:custGeom>
              <a:solidFill>
                <a:srgbClr val="A4A6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107" name="组合 222"/>
          <p:cNvGrpSpPr>
            <a:grpSpLocks/>
          </p:cNvGrpSpPr>
          <p:nvPr/>
        </p:nvGrpSpPr>
        <p:grpSpPr bwMode="auto">
          <a:xfrm>
            <a:off x="-271492" y="2366195"/>
            <a:ext cx="6816087" cy="1550234"/>
            <a:chOff x="695400" y="3806422"/>
            <a:chExt cx="7253978" cy="1935001"/>
          </a:xfrm>
        </p:grpSpPr>
        <p:sp>
          <p:nvSpPr>
            <p:cNvPr id="108" name="Freeform 9"/>
            <p:cNvSpPr>
              <a:spLocks/>
            </p:cNvSpPr>
            <p:nvPr/>
          </p:nvSpPr>
          <p:spPr bwMode="auto">
            <a:xfrm>
              <a:off x="1610308" y="3806422"/>
              <a:ext cx="1751013" cy="250825"/>
            </a:xfrm>
            <a:custGeom>
              <a:avLst/>
              <a:gdLst>
                <a:gd name="T0" fmla="*/ 1751013 w 464"/>
                <a:gd name="T1" fmla="*/ 250825 h 64"/>
                <a:gd name="T2" fmla="*/ 1554779 w 464"/>
                <a:gd name="T3" fmla="*/ 250825 h 64"/>
                <a:gd name="T4" fmla="*/ 1554779 w 464"/>
                <a:gd name="T5" fmla="*/ 250825 h 64"/>
                <a:gd name="T6" fmla="*/ 864185 w 464"/>
                <a:gd name="T7" fmla="*/ 7838 h 64"/>
                <a:gd name="T8" fmla="*/ 173592 w 464"/>
                <a:gd name="T9" fmla="*/ 250825 h 64"/>
                <a:gd name="T10" fmla="*/ 173592 w 464"/>
                <a:gd name="T11" fmla="*/ 250825 h 64"/>
                <a:gd name="T12" fmla="*/ 0 w 464"/>
                <a:gd name="T13" fmla="*/ 250825 h 64"/>
                <a:gd name="T14" fmla="*/ 0 w 464"/>
                <a:gd name="T15" fmla="*/ 246906 h 64"/>
                <a:gd name="T16" fmla="*/ 169818 w 464"/>
                <a:gd name="T17" fmla="*/ 246906 h 64"/>
                <a:gd name="T18" fmla="*/ 864185 w 464"/>
                <a:gd name="T19" fmla="*/ 0 h 64"/>
                <a:gd name="T20" fmla="*/ 1558553 w 464"/>
                <a:gd name="T21" fmla="*/ 246906 h 64"/>
                <a:gd name="T22" fmla="*/ 1751013 w 464"/>
                <a:gd name="T23" fmla="*/ 246906 h 64"/>
                <a:gd name="T24" fmla="*/ 1751013 w 464"/>
                <a:gd name="T25" fmla="*/ 250825 h 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4" h="64">
                  <a:moveTo>
                    <a:pt x="464" y="64"/>
                  </a:moveTo>
                  <a:cubicBezTo>
                    <a:pt x="412" y="64"/>
                    <a:pt x="412" y="64"/>
                    <a:pt x="412" y="64"/>
                  </a:cubicBezTo>
                  <a:cubicBezTo>
                    <a:pt x="412" y="64"/>
                    <a:pt x="412" y="64"/>
                    <a:pt x="412" y="64"/>
                  </a:cubicBezTo>
                  <a:cubicBezTo>
                    <a:pt x="376" y="26"/>
                    <a:pt x="305" y="2"/>
                    <a:pt x="229" y="2"/>
                  </a:cubicBezTo>
                  <a:cubicBezTo>
                    <a:pt x="152" y="2"/>
                    <a:pt x="82" y="26"/>
                    <a:pt x="46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82" y="24"/>
                    <a:pt x="152" y="0"/>
                    <a:pt x="229" y="0"/>
                  </a:cubicBezTo>
                  <a:cubicBezTo>
                    <a:pt x="306" y="0"/>
                    <a:pt x="376" y="24"/>
                    <a:pt x="413" y="63"/>
                  </a:cubicBezTo>
                  <a:cubicBezTo>
                    <a:pt x="464" y="63"/>
                    <a:pt x="464" y="63"/>
                    <a:pt x="464" y="63"/>
                  </a:cubicBezTo>
                  <a:lnTo>
                    <a:pt x="464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Oval 17"/>
            <p:cNvSpPr>
              <a:spLocks noChangeArrowheads="1"/>
            </p:cNvSpPr>
            <p:nvPr/>
          </p:nvSpPr>
          <p:spPr bwMode="auto">
            <a:xfrm>
              <a:off x="695400" y="5230769"/>
              <a:ext cx="7200800" cy="333375"/>
            </a:xfrm>
            <a:prstGeom prst="ellipse">
              <a:avLst/>
            </a:prstGeom>
            <a:gradFill flip="none" rotWithShape="1">
              <a:gsLst>
                <a:gs pos="0">
                  <a:srgbClr val="D0D2D4">
                    <a:alpha val="94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76200"/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0" name="Oval 33"/>
            <p:cNvSpPr>
              <a:spLocks noChangeArrowheads="1"/>
            </p:cNvSpPr>
            <p:nvPr/>
          </p:nvSpPr>
          <p:spPr bwMode="auto">
            <a:xfrm>
              <a:off x="1504925" y="4368350"/>
              <a:ext cx="1911114" cy="182547"/>
            </a:xfrm>
            <a:prstGeom prst="ellipse">
              <a:avLst/>
            </a:prstGeom>
            <a:gradFill flip="none" rotWithShape="1">
              <a:gsLst>
                <a:gs pos="0">
                  <a:srgbClr val="D0D2D4"/>
                </a:gs>
                <a:gs pos="99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1" name="Freeform 25"/>
            <p:cNvSpPr>
              <a:spLocks/>
            </p:cNvSpPr>
            <p:nvPr/>
          </p:nvSpPr>
          <p:spPr bwMode="auto">
            <a:xfrm flipV="1">
              <a:off x="1468820" y="4054599"/>
              <a:ext cx="685800" cy="1273175"/>
            </a:xfrm>
            <a:custGeom>
              <a:avLst/>
              <a:gdLst>
                <a:gd name="T0" fmla="*/ 381000 w 432"/>
                <a:gd name="T1" fmla="*/ 1273175 h 802"/>
                <a:gd name="T2" fmla="*/ 685800 w 432"/>
                <a:gd name="T3" fmla="*/ 0 h 802"/>
                <a:gd name="T4" fmla="*/ 0 w 432"/>
                <a:gd name="T5" fmla="*/ 0 h 802"/>
                <a:gd name="T6" fmla="*/ 381000 w 432"/>
                <a:gd name="T7" fmla="*/ 1273175 h 80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2" h="802">
                  <a:moveTo>
                    <a:pt x="240" y="802"/>
                  </a:moveTo>
                  <a:lnTo>
                    <a:pt x="432" y="0"/>
                  </a:lnTo>
                  <a:lnTo>
                    <a:pt x="0" y="0"/>
                  </a:lnTo>
                  <a:lnTo>
                    <a:pt x="240" y="802"/>
                  </a:lnTo>
                  <a:close/>
                </a:path>
              </a:pathLst>
            </a:custGeom>
            <a:gradFill rotWithShape="0">
              <a:gsLst>
                <a:gs pos="0">
                  <a:srgbClr val="90959A"/>
                </a:gs>
                <a:gs pos="100000">
                  <a:schemeClr val="bg1"/>
                </a:gs>
              </a:gsLst>
              <a:lin ang="16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29"/>
            <p:cNvSpPr>
              <a:spLocks/>
            </p:cNvSpPr>
            <p:nvPr/>
          </p:nvSpPr>
          <p:spPr bwMode="auto">
            <a:xfrm>
              <a:off x="1055439" y="4138081"/>
              <a:ext cx="6893939" cy="1603342"/>
            </a:xfrm>
            <a:custGeom>
              <a:avLst/>
              <a:gdLst>
                <a:gd name="T0" fmla="*/ 4262 w 4262"/>
                <a:gd name="T1" fmla="*/ 982 h 982"/>
                <a:gd name="T2" fmla="*/ 3987 w 4262"/>
                <a:gd name="T3" fmla="*/ 0 h 982"/>
                <a:gd name="T4" fmla="*/ 419 w 4262"/>
                <a:gd name="T5" fmla="*/ 590 h 982"/>
                <a:gd name="T6" fmla="*/ 0 w 4262"/>
                <a:gd name="T7" fmla="*/ 754 h 982"/>
                <a:gd name="T8" fmla="*/ 83 w 4262"/>
                <a:gd name="T9" fmla="*/ 982 h 982"/>
                <a:gd name="T10" fmla="*/ 4262 w 4262"/>
                <a:gd name="T11" fmla="*/ 982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2" h="982">
                  <a:moveTo>
                    <a:pt x="4262" y="982"/>
                  </a:moveTo>
                  <a:lnTo>
                    <a:pt x="3987" y="0"/>
                  </a:lnTo>
                  <a:lnTo>
                    <a:pt x="419" y="590"/>
                  </a:lnTo>
                  <a:lnTo>
                    <a:pt x="0" y="754"/>
                  </a:lnTo>
                  <a:lnTo>
                    <a:pt x="83" y="982"/>
                  </a:lnTo>
                  <a:lnTo>
                    <a:pt x="4262" y="982"/>
                  </a:lnTo>
                  <a:close/>
                </a:path>
              </a:pathLst>
            </a:custGeom>
            <a:gradFill>
              <a:gsLst>
                <a:gs pos="50000">
                  <a:srgbClr val="8B8E90"/>
                </a:gs>
                <a:gs pos="14000">
                  <a:schemeClr val="bg1">
                    <a:lumMod val="65000"/>
                    <a:alpha val="15000"/>
                  </a:schemeClr>
                </a:gs>
                <a:gs pos="100000">
                  <a:srgbClr val="6F7579"/>
                </a:gs>
              </a:gsLst>
              <a:lin ang="16200000" scaled="0"/>
            </a:gradFill>
            <a:ln>
              <a:noFill/>
            </a:ln>
            <a:effectLst>
              <a:softEdge rad="38100"/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" name="Freeform 25"/>
            <p:cNvSpPr>
              <a:spLocks/>
            </p:cNvSpPr>
            <p:nvPr/>
          </p:nvSpPr>
          <p:spPr bwMode="auto">
            <a:xfrm>
              <a:off x="7019916" y="4053600"/>
              <a:ext cx="685800" cy="644481"/>
            </a:xfrm>
            <a:custGeom>
              <a:avLst/>
              <a:gdLst>
                <a:gd name="T0" fmla="*/ 41628 w 10000"/>
                <a:gd name="T1" fmla="*/ 117940 h 10000"/>
                <a:gd name="T2" fmla="*/ 377396 w 10000"/>
                <a:gd name="T3" fmla="*/ 60775 h 10000"/>
                <a:gd name="T4" fmla="*/ 533415 w 10000"/>
                <a:gd name="T5" fmla="*/ 644481 h 10000"/>
                <a:gd name="T6" fmla="*/ 685800 w 10000"/>
                <a:gd name="T7" fmla="*/ 0 h 10000"/>
                <a:gd name="T8" fmla="*/ 0 w 10000"/>
                <a:gd name="T9" fmla="*/ 0 h 1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0" h="10000">
                  <a:moveTo>
                    <a:pt x="607" y="1830"/>
                  </a:moveTo>
                  <a:lnTo>
                    <a:pt x="5503" y="943"/>
                  </a:lnTo>
                  <a:lnTo>
                    <a:pt x="7778" y="10000"/>
                  </a:lnTo>
                  <a:lnTo>
                    <a:pt x="10000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14" name="图片 1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4840" y="4054336"/>
              <a:ext cx="682811" cy="1274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5" name="Oval 21"/>
            <p:cNvSpPr>
              <a:spLocks noChangeArrowheads="1"/>
            </p:cNvSpPr>
            <p:nvPr/>
          </p:nvSpPr>
          <p:spPr bwMode="auto">
            <a:xfrm>
              <a:off x="7270012" y="4261996"/>
              <a:ext cx="301588" cy="947659"/>
            </a:xfrm>
            <a:prstGeom prst="ellipse">
              <a:avLst/>
            </a:prstGeom>
            <a:gradFill flip="none" rotWithShape="1">
              <a:gsLst>
                <a:gs pos="0">
                  <a:srgbClr val="414141"/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6" name="Freeform 5"/>
            <p:cNvSpPr>
              <a:spLocks/>
            </p:cNvSpPr>
            <p:nvPr/>
          </p:nvSpPr>
          <p:spPr bwMode="auto">
            <a:xfrm>
              <a:off x="1610308" y="3826456"/>
              <a:ext cx="1751012" cy="908050"/>
            </a:xfrm>
            <a:custGeom>
              <a:avLst/>
              <a:gdLst>
                <a:gd name="T0" fmla="*/ 1751012 w 464"/>
                <a:gd name="T1" fmla="*/ 235561 h 239"/>
                <a:gd name="T2" fmla="*/ 1558552 w 464"/>
                <a:gd name="T3" fmla="*/ 235561 h 239"/>
                <a:gd name="T4" fmla="*/ 864185 w 464"/>
                <a:gd name="T5" fmla="*/ 0 h 239"/>
                <a:gd name="T6" fmla="*/ 173592 w 464"/>
                <a:gd name="T7" fmla="*/ 235561 h 239"/>
                <a:gd name="T8" fmla="*/ 0 w 464"/>
                <a:gd name="T9" fmla="*/ 235561 h 239"/>
                <a:gd name="T10" fmla="*/ 0 w 464"/>
                <a:gd name="T11" fmla="*/ 820664 h 239"/>
                <a:gd name="T12" fmla="*/ 407563 w 464"/>
                <a:gd name="T13" fmla="*/ 820664 h 239"/>
                <a:gd name="T14" fmla="*/ 864185 w 464"/>
                <a:gd name="T15" fmla="*/ 908050 h 239"/>
                <a:gd name="T16" fmla="*/ 1320806 w 464"/>
                <a:gd name="T17" fmla="*/ 820664 h 239"/>
                <a:gd name="T18" fmla="*/ 1751012 w 464"/>
                <a:gd name="T19" fmla="*/ 820664 h 239"/>
                <a:gd name="T20" fmla="*/ 1751012 w 464"/>
                <a:gd name="T21" fmla="*/ 235561 h 2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64" h="239">
                  <a:moveTo>
                    <a:pt x="464" y="62"/>
                  </a:moveTo>
                  <a:cubicBezTo>
                    <a:pt x="413" y="62"/>
                    <a:pt x="413" y="62"/>
                    <a:pt x="413" y="62"/>
                  </a:cubicBezTo>
                  <a:cubicBezTo>
                    <a:pt x="377" y="25"/>
                    <a:pt x="308" y="0"/>
                    <a:pt x="229" y="0"/>
                  </a:cubicBezTo>
                  <a:cubicBezTo>
                    <a:pt x="150" y="0"/>
                    <a:pt x="81" y="25"/>
                    <a:pt x="46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42" y="231"/>
                    <a:pt x="184" y="239"/>
                    <a:pt x="229" y="239"/>
                  </a:cubicBezTo>
                  <a:cubicBezTo>
                    <a:pt x="274" y="239"/>
                    <a:pt x="316" y="231"/>
                    <a:pt x="350" y="216"/>
                  </a:cubicBezTo>
                  <a:cubicBezTo>
                    <a:pt x="464" y="216"/>
                    <a:pt x="464" y="216"/>
                    <a:pt x="464" y="216"/>
                  </a:cubicBezTo>
                  <a:lnTo>
                    <a:pt x="464" y="62"/>
                  </a:lnTo>
                  <a:close/>
                </a:path>
              </a:pathLst>
            </a:custGeom>
            <a:solidFill>
              <a:srgbClr val="00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ru-RU" altLang="zh-CN" sz="1000" dirty="0" smtClean="0">
                <a:solidFill>
                  <a:schemeClr val="bg1"/>
                </a:solidFill>
              </a:endParaRPr>
            </a:p>
            <a:p>
              <a:pPr algn="ctr"/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17" name="Freeform 25"/>
            <p:cNvSpPr>
              <a:spLocks/>
            </p:cNvSpPr>
            <p:nvPr/>
          </p:nvSpPr>
          <p:spPr bwMode="auto">
            <a:xfrm flipV="1">
              <a:off x="1341820" y="4029770"/>
              <a:ext cx="685800" cy="1273175"/>
            </a:xfrm>
            <a:custGeom>
              <a:avLst/>
              <a:gdLst>
                <a:gd name="T0" fmla="*/ 240 w 432"/>
                <a:gd name="T1" fmla="*/ 802 h 802"/>
                <a:gd name="T2" fmla="*/ 432 w 432"/>
                <a:gd name="T3" fmla="*/ 0 h 802"/>
                <a:gd name="T4" fmla="*/ 0 w 432"/>
                <a:gd name="T5" fmla="*/ 0 h 802"/>
                <a:gd name="T6" fmla="*/ 240 w 432"/>
                <a:gd name="T7" fmla="*/ 80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802">
                  <a:moveTo>
                    <a:pt x="240" y="802"/>
                  </a:moveTo>
                  <a:lnTo>
                    <a:pt x="432" y="0"/>
                  </a:lnTo>
                  <a:lnTo>
                    <a:pt x="0" y="0"/>
                  </a:lnTo>
                  <a:lnTo>
                    <a:pt x="240" y="802"/>
                  </a:lnTo>
                  <a:close/>
                </a:path>
              </a:pathLst>
            </a:custGeom>
            <a:gradFill>
              <a:gsLst>
                <a:gs pos="22000">
                  <a:schemeClr val="tx1">
                    <a:lumMod val="65000"/>
                    <a:lumOff val="35000"/>
                    <a:alpha val="3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8" name="Freeform 13"/>
            <p:cNvSpPr>
              <a:spLocks/>
            </p:cNvSpPr>
            <p:nvPr/>
          </p:nvSpPr>
          <p:spPr bwMode="auto">
            <a:xfrm>
              <a:off x="1122385" y="4057226"/>
              <a:ext cx="6326993" cy="1377835"/>
            </a:xfrm>
            <a:custGeom>
              <a:avLst/>
              <a:gdLst>
                <a:gd name="T0" fmla="*/ 1660 w 1685"/>
                <a:gd name="T1" fmla="*/ 0 h 365"/>
                <a:gd name="T2" fmla="*/ 568 w 1685"/>
                <a:gd name="T3" fmla="*/ 0 h 365"/>
                <a:gd name="T4" fmla="*/ 568 w 1685"/>
                <a:gd name="T5" fmla="*/ 107 h 365"/>
                <a:gd name="T6" fmla="*/ 543 w 1685"/>
                <a:gd name="T7" fmla="*/ 131 h 365"/>
                <a:gd name="T8" fmla="*/ 181 w 1685"/>
                <a:gd name="T9" fmla="*/ 131 h 365"/>
                <a:gd name="T10" fmla="*/ 156 w 1685"/>
                <a:gd name="T11" fmla="*/ 107 h 365"/>
                <a:gd name="T12" fmla="*/ 156 w 1685"/>
                <a:gd name="T13" fmla="*/ 0 h 365"/>
                <a:gd name="T14" fmla="*/ 24 w 1685"/>
                <a:gd name="T15" fmla="*/ 0 h 365"/>
                <a:gd name="T16" fmla="*/ 0 w 1685"/>
                <a:gd name="T17" fmla="*/ 24 h 365"/>
                <a:gd name="T18" fmla="*/ 0 w 1685"/>
                <a:gd name="T19" fmla="*/ 340 h 365"/>
                <a:gd name="T20" fmla="*/ 24 w 1685"/>
                <a:gd name="T21" fmla="*/ 365 h 365"/>
                <a:gd name="T22" fmla="*/ 1660 w 1685"/>
                <a:gd name="T23" fmla="*/ 365 h 365"/>
                <a:gd name="T24" fmla="*/ 1685 w 1685"/>
                <a:gd name="T25" fmla="*/ 340 h 365"/>
                <a:gd name="T26" fmla="*/ 1685 w 1685"/>
                <a:gd name="T27" fmla="*/ 24 h 365"/>
                <a:gd name="T28" fmla="*/ 1660 w 1685"/>
                <a:gd name="T2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85" h="365">
                  <a:moveTo>
                    <a:pt x="1660" y="0"/>
                  </a:moveTo>
                  <a:cubicBezTo>
                    <a:pt x="568" y="0"/>
                    <a:pt x="568" y="0"/>
                    <a:pt x="568" y="0"/>
                  </a:cubicBezTo>
                  <a:cubicBezTo>
                    <a:pt x="568" y="107"/>
                    <a:pt x="568" y="107"/>
                    <a:pt x="568" y="107"/>
                  </a:cubicBezTo>
                  <a:cubicBezTo>
                    <a:pt x="568" y="120"/>
                    <a:pt x="557" y="131"/>
                    <a:pt x="543" y="131"/>
                  </a:cubicBezTo>
                  <a:cubicBezTo>
                    <a:pt x="181" y="131"/>
                    <a:pt x="181" y="131"/>
                    <a:pt x="181" y="131"/>
                  </a:cubicBezTo>
                  <a:cubicBezTo>
                    <a:pt x="167" y="131"/>
                    <a:pt x="156" y="120"/>
                    <a:pt x="156" y="107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354"/>
                    <a:pt x="11" y="365"/>
                    <a:pt x="24" y="365"/>
                  </a:cubicBezTo>
                  <a:cubicBezTo>
                    <a:pt x="1660" y="365"/>
                    <a:pt x="1660" y="365"/>
                    <a:pt x="1660" y="365"/>
                  </a:cubicBezTo>
                  <a:cubicBezTo>
                    <a:pt x="1674" y="365"/>
                    <a:pt x="1685" y="354"/>
                    <a:pt x="1685" y="340"/>
                  </a:cubicBezTo>
                  <a:cubicBezTo>
                    <a:pt x="1685" y="24"/>
                    <a:pt x="1685" y="24"/>
                    <a:pt x="1685" y="24"/>
                  </a:cubicBezTo>
                  <a:cubicBezTo>
                    <a:pt x="1685" y="11"/>
                    <a:pt x="1674" y="0"/>
                    <a:pt x="1660" y="0"/>
                  </a:cubicBezTo>
                  <a:close/>
                </a:path>
              </a:pathLst>
            </a:custGeom>
            <a:gradFill>
              <a:gsLst>
                <a:gs pos="59000">
                  <a:srgbClr val="EFEFEF"/>
                </a:gs>
                <a:gs pos="52000">
                  <a:srgbClr val="E9EAEA"/>
                </a:gs>
                <a:gs pos="47000">
                  <a:schemeClr val="bg1"/>
                </a:gs>
                <a:gs pos="0">
                  <a:schemeClr val="bg1"/>
                </a:gs>
                <a:gs pos="100000">
                  <a:srgbClr val="EFEFEF"/>
                </a:gs>
              </a:gsLst>
              <a:lin ang="5400000" scaled="0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altLang="zh-CN" dirty="0" smtClean="0">
                  <a:latin typeface="+mn-lt"/>
                  <a:ea typeface="+mn-ea"/>
                </a:rPr>
                <a:t>07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119" name="Freeform 42"/>
            <p:cNvSpPr>
              <a:spLocks/>
            </p:cNvSpPr>
            <p:nvPr/>
          </p:nvSpPr>
          <p:spPr bwMode="auto">
            <a:xfrm>
              <a:off x="6941441" y="4166754"/>
              <a:ext cx="376190" cy="360333"/>
            </a:xfrm>
            <a:custGeom>
              <a:avLst/>
              <a:gdLst>
                <a:gd name="T0" fmla="*/ 86 w 97"/>
                <a:gd name="T1" fmla="*/ 70 h 93"/>
                <a:gd name="T2" fmla="*/ 28 w 97"/>
                <a:gd name="T3" fmla="*/ 80 h 93"/>
                <a:gd name="T4" fmla="*/ 11 w 97"/>
                <a:gd name="T5" fmla="*/ 23 h 93"/>
                <a:gd name="T6" fmla="*/ 68 w 97"/>
                <a:gd name="T7" fmla="*/ 13 h 93"/>
                <a:gd name="T8" fmla="*/ 86 w 97"/>
                <a:gd name="T9" fmla="*/ 7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3">
                  <a:moveTo>
                    <a:pt x="86" y="70"/>
                  </a:moveTo>
                  <a:cubicBezTo>
                    <a:pt x="74" y="88"/>
                    <a:pt x="49" y="93"/>
                    <a:pt x="28" y="80"/>
                  </a:cubicBezTo>
                  <a:cubicBezTo>
                    <a:pt x="7" y="67"/>
                    <a:pt x="0" y="42"/>
                    <a:pt x="11" y="23"/>
                  </a:cubicBezTo>
                  <a:cubicBezTo>
                    <a:pt x="22" y="4"/>
                    <a:pt x="48" y="0"/>
                    <a:pt x="68" y="13"/>
                  </a:cubicBezTo>
                  <a:cubicBezTo>
                    <a:pt x="89" y="26"/>
                    <a:pt x="97" y="51"/>
                    <a:pt x="86" y="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BBCBC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0" name="Freeform 46"/>
            <p:cNvSpPr>
              <a:spLocks/>
            </p:cNvSpPr>
            <p:nvPr/>
          </p:nvSpPr>
          <p:spPr bwMode="auto">
            <a:xfrm>
              <a:off x="6979536" y="4201676"/>
              <a:ext cx="301588" cy="292076"/>
            </a:xfrm>
            <a:custGeom>
              <a:avLst/>
              <a:gdLst>
                <a:gd name="T0" fmla="*/ 68 w 77"/>
                <a:gd name="T1" fmla="*/ 56 h 74"/>
                <a:gd name="T2" fmla="*/ 22 w 77"/>
                <a:gd name="T3" fmla="*/ 64 h 74"/>
                <a:gd name="T4" fmla="*/ 9 w 77"/>
                <a:gd name="T5" fmla="*/ 19 h 74"/>
                <a:gd name="T6" fmla="*/ 54 w 77"/>
                <a:gd name="T7" fmla="*/ 11 h 74"/>
                <a:gd name="T8" fmla="*/ 68 w 77"/>
                <a:gd name="T9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4">
                  <a:moveTo>
                    <a:pt x="68" y="56"/>
                  </a:moveTo>
                  <a:cubicBezTo>
                    <a:pt x="59" y="70"/>
                    <a:pt x="39" y="74"/>
                    <a:pt x="22" y="64"/>
                  </a:cubicBezTo>
                  <a:cubicBezTo>
                    <a:pt x="6" y="54"/>
                    <a:pt x="0" y="34"/>
                    <a:pt x="9" y="19"/>
                  </a:cubicBezTo>
                  <a:cubicBezTo>
                    <a:pt x="18" y="4"/>
                    <a:pt x="38" y="0"/>
                    <a:pt x="54" y="11"/>
                  </a:cubicBezTo>
                  <a:cubicBezTo>
                    <a:pt x="71" y="21"/>
                    <a:pt x="77" y="41"/>
                    <a:pt x="68" y="56"/>
                  </a:cubicBezTo>
                  <a:close/>
                </a:path>
              </a:pathLst>
            </a:custGeom>
            <a:gradFill flip="none" rotWithShape="1">
              <a:gsLst>
                <a:gs pos="14000">
                  <a:srgbClr val="4C4948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1" name="Oval 37"/>
            <p:cNvSpPr>
              <a:spLocks noChangeArrowheads="1"/>
            </p:cNvSpPr>
            <p:nvPr/>
          </p:nvSpPr>
          <p:spPr bwMode="auto">
            <a:xfrm>
              <a:off x="7001474" y="4219092"/>
              <a:ext cx="257175" cy="257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22" name="Oval 38"/>
            <p:cNvSpPr>
              <a:spLocks noChangeArrowheads="1"/>
            </p:cNvSpPr>
            <p:nvPr/>
          </p:nvSpPr>
          <p:spPr bwMode="auto">
            <a:xfrm>
              <a:off x="7014174" y="4233379"/>
              <a:ext cx="231775" cy="228600"/>
            </a:xfrm>
            <a:prstGeom prst="ellipse">
              <a:avLst/>
            </a:prstGeom>
            <a:solidFill>
              <a:srgbClr val="00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23" name="Oval 63"/>
            <p:cNvSpPr>
              <a:spLocks noChangeArrowheads="1"/>
            </p:cNvSpPr>
            <p:nvPr/>
          </p:nvSpPr>
          <p:spPr bwMode="auto">
            <a:xfrm>
              <a:off x="4444788" y="4935526"/>
              <a:ext cx="276225" cy="280987"/>
            </a:xfrm>
            <a:prstGeom prst="ellipse">
              <a:avLst/>
            </a:prstGeom>
            <a:solidFill>
              <a:srgbClr val="0096D2">
                <a:alpha val="2392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24" name="Freeform 67"/>
            <p:cNvSpPr>
              <a:spLocks/>
            </p:cNvSpPr>
            <p:nvPr/>
          </p:nvSpPr>
          <p:spPr bwMode="auto">
            <a:xfrm>
              <a:off x="4538609" y="5008550"/>
              <a:ext cx="119063" cy="134938"/>
            </a:xfrm>
            <a:custGeom>
              <a:avLst/>
              <a:gdLst>
                <a:gd name="T0" fmla="*/ 0 w 75"/>
                <a:gd name="T1" fmla="*/ 0 h 85"/>
                <a:gd name="T2" fmla="*/ 119063 w 75"/>
                <a:gd name="T3" fmla="*/ 68263 h 85"/>
                <a:gd name="T4" fmla="*/ 0 w 75"/>
                <a:gd name="T5" fmla="*/ 134938 h 85"/>
                <a:gd name="T6" fmla="*/ 0 w 75"/>
                <a:gd name="T7" fmla="*/ 0 h 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85">
                  <a:moveTo>
                    <a:pt x="0" y="0"/>
                  </a:moveTo>
                  <a:lnTo>
                    <a:pt x="75" y="43"/>
                  </a:lnTo>
                  <a:lnTo>
                    <a:pt x="0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文本框 132"/>
            <p:cNvSpPr txBox="1"/>
            <p:nvPr/>
          </p:nvSpPr>
          <p:spPr>
            <a:xfrm>
              <a:off x="4363659" y="4069926"/>
              <a:ext cx="2312701" cy="345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7" name="直接连接符 134"/>
            <p:cNvCxnSpPr/>
            <p:nvPr/>
          </p:nvCxnSpPr>
          <p:spPr>
            <a:xfrm>
              <a:off x="4274319" y="4263081"/>
              <a:ext cx="0" cy="349781"/>
            </a:xfrm>
            <a:prstGeom prst="line">
              <a:avLst/>
            </a:prstGeom>
            <a:ln w="53975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  <a:effectLst>
              <a:softEdge rad="254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35"/>
            <p:cNvCxnSpPr/>
            <p:nvPr/>
          </p:nvCxnSpPr>
          <p:spPr>
            <a:xfrm>
              <a:off x="4285881" y="4250885"/>
              <a:ext cx="0" cy="349221"/>
            </a:xfrm>
            <a:prstGeom prst="line">
              <a:avLst/>
            </a:prstGeom>
            <a:ln w="19050">
              <a:solidFill>
                <a:srgbClr val="0096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0" name="图片 20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1197" y="4808028"/>
              <a:ext cx="315000" cy="5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1" name="图片 20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521" y="4904999"/>
              <a:ext cx="641250" cy="39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9" name="组合 220"/>
          <p:cNvGrpSpPr>
            <a:grpSpLocks/>
          </p:cNvGrpSpPr>
          <p:nvPr/>
        </p:nvGrpSpPr>
        <p:grpSpPr bwMode="auto">
          <a:xfrm>
            <a:off x="-206695" y="3357168"/>
            <a:ext cx="6764050" cy="1718151"/>
            <a:chOff x="678101" y="5849734"/>
            <a:chExt cx="7253978" cy="1935001"/>
          </a:xfrm>
        </p:grpSpPr>
        <p:sp>
          <p:nvSpPr>
            <p:cNvPr id="160" name="Oval 17"/>
            <p:cNvSpPr>
              <a:spLocks noChangeArrowheads="1"/>
            </p:cNvSpPr>
            <p:nvPr/>
          </p:nvSpPr>
          <p:spPr bwMode="auto">
            <a:xfrm>
              <a:off x="678101" y="7274081"/>
              <a:ext cx="7200800" cy="333375"/>
            </a:xfrm>
            <a:prstGeom prst="ellipse">
              <a:avLst/>
            </a:prstGeom>
            <a:gradFill flip="none" rotWithShape="1">
              <a:gsLst>
                <a:gs pos="0">
                  <a:srgbClr val="D0D2D4">
                    <a:alpha val="94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76200"/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1" name="Oval 33"/>
            <p:cNvSpPr>
              <a:spLocks noChangeArrowheads="1"/>
            </p:cNvSpPr>
            <p:nvPr/>
          </p:nvSpPr>
          <p:spPr bwMode="auto">
            <a:xfrm>
              <a:off x="1487626" y="6411662"/>
              <a:ext cx="1911114" cy="182547"/>
            </a:xfrm>
            <a:prstGeom prst="ellipse">
              <a:avLst/>
            </a:prstGeom>
            <a:gradFill flip="none" rotWithShape="1">
              <a:gsLst>
                <a:gs pos="0">
                  <a:srgbClr val="D0D2D4"/>
                </a:gs>
                <a:gs pos="99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2" name="Freeform 25"/>
            <p:cNvSpPr>
              <a:spLocks/>
            </p:cNvSpPr>
            <p:nvPr/>
          </p:nvSpPr>
          <p:spPr bwMode="auto">
            <a:xfrm flipV="1">
              <a:off x="1451521" y="6097911"/>
              <a:ext cx="685800" cy="1273175"/>
            </a:xfrm>
            <a:custGeom>
              <a:avLst/>
              <a:gdLst>
                <a:gd name="T0" fmla="*/ 381000 w 432"/>
                <a:gd name="T1" fmla="*/ 1273175 h 802"/>
                <a:gd name="T2" fmla="*/ 685800 w 432"/>
                <a:gd name="T3" fmla="*/ 0 h 802"/>
                <a:gd name="T4" fmla="*/ 0 w 432"/>
                <a:gd name="T5" fmla="*/ 0 h 802"/>
                <a:gd name="T6" fmla="*/ 381000 w 432"/>
                <a:gd name="T7" fmla="*/ 1273175 h 80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2" h="802">
                  <a:moveTo>
                    <a:pt x="240" y="802"/>
                  </a:moveTo>
                  <a:lnTo>
                    <a:pt x="432" y="0"/>
                  </a:lnTo>
                  <a:lnTo>
                    <a:pt x="0" y="0"/>
                  </a:lnTo>
                  <a:lnTo>
                    <a:pt x="240" y="802"/>
                  </a:lnTo>
                  <a:close/>
                </a:path>
              </a:pathLst>
            </a:custGeom>
            <a:gradFill rotWithShape="0">
              <a:gsLst>
                <a:gs pos="0">
                  <a:srgbClr val="90959A"/>
                </a:gs>
                <a:gs pos="100000">
                  <a:schemeClr val="bg1"/>
                </a:gs>
              </a:gsLst>
              <a:lin ang="16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Freeform 29"/>
            <p:cNvSpPr>
              <a:spLocks/>
            </p:cNvSpPr>
            <p:nvPr/>
          </p:nvSpPr>
          <p:spPr bwMode="auto">
            <a:xfrm>
              <a:off x="1038140" y="6181393"/>
              <a:ext cx="6893939" cy="1603342"/>
            </a:xfrm>
            <a:custGeom>
              <a:avLst/>
              <a:gdLst>
                <a:gd name="T0" fmla="*/ 4262 w 4262"/>
                <a:gd name="T1" fmla="*/ 982 h 982"/>
                <a:gd name="T2" fmla="*/ 3987 w 4262"/>
                <a:gd name="T3" fmla="*/ 0 h 982"/>
                <a:gd name="T4" fmla="*/ 419 w 4262"/>
                <a:gd name="T5" fmla="*/ 590 h 982"/>
                <a:gd name="T6" fmla="*/ 0 w 4262"/>
                <a:gd name="T7" fmla="*/ 754 h 982"/>
                <a:gd name="T8" fmla="*/ 83 w 4262"/>
                <a:gd name="T9" fmla="*/ 982 h 982"/>
                <a:gd name="T10" fmla="*/ 4262 w 4262"/>
                <a:gd name="T11" fmla="*/ 982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2" h="982">
                  <a:moveTo>
                    <a:pt x="4262" y="982"/>
                  </a:moveTo>
                  <a:lnTo>
                    <a:pt x="3987" y="0"/>
                  </a:lnTo>
                  <a:lnTo>
                    <a:pt x="419" y="590"/>
                  </a:lnTo>
                  <a:lnTo>
                    <a:pt x="0" y="754"/>
                  </a:lnTo>
                  <a:lnTo>
                    <a:pt x="83" y="982"/>
                  </a:lnTo>
                  <a:lnTo>
                    <a:pt x="4262" y="982"/>
                  </a:lnTo>
                  <a:close/>
                </a:path>
              </a:pathLst>
            </a:custGeom>
            <a:gradFill>
              <a:gsLst>
                <a:gs pos="50000">
                  <a:srgbClr val="8B8E90"/>
                </a:gs>
                <a:gs pos="14000">
                  <a:schemeClr val="bg1">
                    <a:lumMod val="65000"/>
                    <a:alpha val="15000"/>
                  </a:schemeClr>
                </a:gs>
                <a:gs pos="100000">
                  <a:srgbClr val="6F7579"/>
                </a:gs>
              </a:gsLst>
              <a:lin ang="16200000" scaled="0"/>
            </a:gradFill>
            <a:ln>
              <a:noFill/>
            </a:ln>
            <a:effectLst>
              <a:softEdge rad="38100"/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4" name="Freeform 25"/>
            <p:cNvSpPr>
              <a:spLocks/>
            </p:cNvSpPr>
            <p:nvPr/>
          </p:nvSpPr>
          <p:spPr bwMode="auto">
            <a:xfrm>
              <a:off x="7002617" y="6096912"/>
              <a:ext cx="685800" cy="644481"/>
            </a:xfrm>
            <a:custGeom>
              <a:avLst/>
              <a:gdLst>
                <a:gd name="T0" fmla="*/ 41628 w 10000"/>
                <a:gd name="T1" fmla="*/ 117940 h 10000"/>
                <a:gd name="T2" fmla="*/ 377396 w 10000"/>
                <a:gd name="T3" fmla="*/ 60775 h 10000"/>
                <a:gd name="T4" fmla="*/ 533415 w 10000"/>
                <a:gd name="T5" fmla="*/ 644481 h 10000"/>
                <a:gd name="T6" fmla="*/ 685800 w 10000"/>
                <a:gd name="T7" fmla="*/ 0 h 10000"/>
                <a:gd name="T8" fmla="*/ 0 w 10000"/>
                <a:gd name="T9" fmla="*/ 0 h 1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0" h="10000">
                  <a:moveTo>
                    <a:pt x="607" y="1830"/>
                  </a:moveTo>
                  <a:lnTo>
                    <a:pt x="5503" y="943"/>
                  </a:lnTo>
                  <a:lnTo>
                    <a:pt x="7778" y="10000"/>
                  </a:lnTo>
                  <a:lnTo>
                    <a:pt x="10000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5" name="图片 17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7541" y="6097648"/>
              <a:ext cx="682811" cy="1274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6" name="Oval 21"/>
            <p:cNvSpPr>
              <a:spLocks noChangeArrowheads="1"/>
            </p:cNvSpPr>
            <p:nvPr/>
          </p:nvSpPr>
          <p:spPr bwMode="auto">
            <a:xfrm>
              <a:off x="7252713" y="6305308"/>
              <a:ext cx="301588" cy="947659"/>
            </a:xfrm>
            <a:prstGeom prst="ellipse">
              <a:avLst/>
            </a:prstGeom>
            <a:gradFill flip="none" rotWithShape="1">
              <a:gsLst>
                <a:gs pos="0">
                  <a:srgbClr val="414141"/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7" name="Freeform 5"/>
            <p:cNvSpPr>
              <a:spLocks/>
            </p:cNvSpPr>
            <p:nvPr/>
          </p:nvSpPr>
          <p:spPr bwMode="auto">
            <a:xfrm>
              <a:off x="1593009" y="5869767"/>
              <a:ext cx="1751012" cy="908050"/>
            </a:xfrm>
            <a:custGeom>
              <a:avLst/>
              <a:gdLst>
                <a:gd name="T0" fmla="*/ 1751012 w 464"/>
                <a:gd name="T1" fmla="*/ 235561 h 239"/>
                <a:gd name="T2" fmla="*/ 1558552 w 464"/>
                <a:gd name="T3" fmla="*/ 235561 h 239"/>
                <a:gd name="T4" fmla="*/ 864185 w 464"/>
                <a:gd name="T5" fmla="*/ 0 h 239"/>
                <a:gd name="T6" fmla="*/ 173592 w 464"/>
                <a:gd name="T7" fmla="*/ 235561 h 239"/>
                <a:gd name="T8" fmla="*/ 0 w 464"/>
                <a:gd name="T9" fmla="*/ 235561 h 239"/>
                <a:gd name="T10" fmla="*/ 0 w 464"/>
                <a:gd name="T11" fmla="*/ 820664 h 239"/>
                <a:gd name="T12" fmla="*/ 407563 w 464"/>
                <a:gd name="T13" fmla="*/ 820664 h 239"/>
                <a:gd name="T14" fmla="*/ 864185 w 464"/>
                <a:gd name="T15" fmla="*/ 908050 h 239"/>
                <a:gd name="T16" fmla="*/ 1320806 w 464"/>
                <a:gd name="T17" fmla="*/ 820664 h 239"/>
                <a:gd name="T18" fmla="*/ 1751012 w 464"/>
                <a:gd name="T19" fmla="*/ 820664 h 239"/>
                <a:gd name="T20" fmla="*/ 1751012 w 464"/>
                <a:gd name="T21" fmla="*/ 235561 h 2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64" h="239">
                  <a:moveTo>
                    <a:pt x="464" y="62"/>
                  </a:moveTo>
                  <a:cubicBezTo>
                    <a:pt x="413" y="62"/>
                    <a:pt x="413" y="62"/>
                    <a:pt x="413" y="62"/>
                  </a:cubicBezTo>
                  <a:cubicBezTo>
                    <a:pt x="377" y="25"/>
                    <a:pt x="308" y="0"/>
                    <a:pt x="229" y="0"/>
                  </a:cubicBezTo>
                  <a:cubicBezTo>
                    <a:pt x="150" y="0"/>
                    <a:pt x="81" y="25"/>
                    <a:pt x="46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42" y="231"/>
                    <a:pt x="184" y="239"/>
                    <a:pt x="229" y="239"/>
                  </a:cubicBezTo>
                  <a:cubicBezTo>
                    <a:pt x="274" y="239"/>
                    <a:pt x="316" y="231"/>
                    <a:pt x="350" y="216"/>
                  </a:cubicBezTo>
                  <a:cubicBezTo>
                    <a:pt x="464" y="216"/>
                    <a:pt x="464" y="216"/>
                    <a:pt x="464" y="216"/>
                  </a:cubicBezTo>
                  <a:lnTo>
                    <a:pt x="464" y="62"/>
                  </a:lnTo>
                  <a:close/>
                </a:path>
              </a:pathLst>
            </a:custGeom>
            <a:solidFill>
              <a:srgbClr val="59B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Freeform 25"/>
            <p:cNvSpPr>
              <a:spLocks/>
            </p:cNvSpPr>
            <p:nvPr/>
          </p:nvSpPr>
          <p:spPr bwMode="auto">
            <a:xfrm flipV="1">
              <a:off x="1341820" y="6087212"/>
              <a:ext cx="685800" cy="1273175"/>
            </a:xfrm>
            <a:custGeom>
              <a:avLst/>
              <a:gdLst>
                <a:gd name="T0" fmla="*/ 240 w 432"/>
                <a:gd name="T1" fmla="*/ 802 h 802"/>
                <a:gd name="T2" fmla="*/ 432 w 432"/>
                <a:gd name="T3" fmla="*/ 0 h 802"/>
                <a:gd name="T4" fmla="*/ 0 w 432"/>
                <a:gd name="T5" fmla="*/ 0 h 802"/>
                <a:gd name="T6" fmla="*/ 240 w 432"/>
                <a:gd name="T7" fmla="*/ 80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802">
                  <a:moveTo>
                    <a:pt x="240" y="802"/>
                  </a:moveTo>
                  <a:lnTo>
                    <a:pt x="432" y="0"/>
                  </a:lnTo>
                  <a:lnTo>
                    <a:pt x="0" y="0"/>
                  </a:lnTo>
                  <a:lnTo>
                    <a:pt x="240" y="802"/>
                  </a:lnTo>
                  <a:close/>
                </a:path>
              </a:pathLst>
            </a:custGeom>
            <a:gradFill>
              <a:gsLst>
                <a:gs pos="22000">
                  <a:schemeClr val="tx1">
                    <a:alpha val="28000"/>
                    <a:lumMod val="70000"/>
                    <a:lumOff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9" name="Freeform 9"/>
            <p:cNvSpPr>
              <a:spLocks/>
            </p:cNvSpPr>
            <p:nvPr/>
          </p:nvSpPr>
          <p:spPr bwMode="auto">
            <a:xfrm>
              <a:off x="1593009" y="5849734"/>
              <a:ext cx="1751013" cy="250825"/>
            </a:xfrm>
            <a:custGeom>
              <a:avLst/>
              <a:gdLst>
                <a:gd name="T0" fmla="*/ 1751013 w 464"/>
                <a:gd name="T1" fmla="*/ 250825 h 64"/>
                <a:gd name="T2" fmla="*/ 1554779 w 464"/>
                <a:gd name="T3" fmla="*/ 250825 h 64"/>
                <a:gd name="T4" fmla="*/ 1554779 w 464"/>
                <a:gd name="T5" fmla="*/ 250825 h 64"/>
                <a:gd name="T6" fmla="*/ 864185 w 464"/>
                <a:gd name="T7" fmla="*/ 7838 h 64"/>
                <a:gd name="T8" fmla="*/ 173592 w 464"/>
                <a:gd name="T9" fmla="*/ 250825 h 64"/>
                <a:gd name="T10" fmla="*/ 173592 w 464"/>
                <a:gd name="T11" fmla="*/ 250825 h 64"/>
                <a:gd name="T12" fmla="*/ 0 w 464"/>
                <a:gd name="T13" fmla="*/ 250825 h 64"/>
                <a:gd name="T14" fmla="*/ 0 w 464"/>
                <a:gd name="T15" fmla="*/ 246906 h 64"/>
                <a:gd name="T16" fmla="*/ 169818 w 464"/>
                <a:gd name="T17" fmla="*/ 246906 h 64"/>
                <a:gd name="T18" fmla="*/ 864185 w 464"/>
                <a:gd name="T19" fmla="*/ 0 h 64"/>
                <a:gd name="T20" fmla="*/ 1558553 w 464"/>
                <a:gd name="T21" fmla="*/ 246906 h 64"/>
                <a:gd name="T22" fmla="*/ 1751013 w 464"/>
                <a:gd name="T23" fmla="*/ 246906 h 64"/>
                <a:gd name="T24" fmla="*/ 1751013 w 464"/>
                <a:gd name="T25" fmla="*/ 250825 h 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4" h="64">
                  <a:moveTo>
                    <a:pt x="464" y="64"/>
                  </a:moveTo>
                  <a:cubicBezTo>
                    <a:pt x="412" y="64"/>
                    <a:pt x="412" y="64"/>
                    <a:pt x="412" y="64"/>
                  </a:cubicBezTo>
                  <a:cubicBezTo>
                    <a:pt x="412" y="64"/>
                    <a:pt x="412" y="64"/>
                    <a:pt x="412" y="64"/>
                  </a:cubicBezTo>
                  <a:cubicBezTo>
                    <a:pt x="376" y="26"/>
                    <a:pt x="305" y="2"/>
                    <a:pt x="229" y="2"/>
                  </a:cubicBezTo>
                  <a:cubicBezTo>
                    <a:pt x="152" y="2"/>
                    <a:pt x="82" y="26"/>
                    <a:pt x="46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82" y="24"/>
                    <a:pt x="152" y="0"/>
                    <a:pt x="229" y="0"/>
                  </a:cubicBezTo>
                  <a:cubicBezTo>
                    <a:pt x="306" y="0"/>
                    <a:pt x="376" y="24"/>
                    <a:pt x="413" y="63"/>
                  </a:cubicBezTo>
                  <a:cubicBezTo>
                    <a:pt x="464" y="63"/>
                    <a:pt x="464" y="63"/>
                    <a:pt x="464" y="63"/>
                  </a:cubicBezTo>
                  <a:lnTo>
                    <a:pt x="464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Freeform 13"/>
            <p:cNvSpPr>
              <a:spLocks/>
            </p:cNvSpPr>
            <p:nvPr/>
          </p:nvSpPr>
          <p:spPr bwMode="auto">
            <a:xfrm>
              <a:off x="1105086" y="6100538"/>
              <a:ext cx="6326993" cy="1377835"/>
            </a:xfrm>
            <a:custGeom>
              <a:avLst/>
              <a:gdLst>
                <a:gd name="T0" fmla="*/ 1660 w 1685"/>
                <a:gd name="T1" fmla="*/ 0 h 365"/>
                <a:gd name="T2" fmla="*/ 568 w 1685"/>
                <a:gd name="T3" fmla="*/ 0 h 365"/>
                <a:gd name="T4" fmla="*/ 568 w 1685"/>
                <a:gd name="T5" fmla="*/ 107 h 365"/>
                <a:gd name="T6" fmla="*/ 543 w 1685"/>
                <a:gd name="T7" fmla="*/ 131 h 365"/>
                <a:gd name="T8" fmla="*/ 181 w 1685"/>
                <a:gd name="T9" fmla="*/ 131 h 365"/>
                <a:gd name="T10" fmla="*/ 156 w 1685"/>
                <a:gd name="T11" fmla="*/ 107 h 365"/>
                <a:gd name="T12" fmla="*/ 156 w 1685"/>
                <a:gd name="T13" fmla="*/ 0 h 365"/>
                <a:gd name="T14" fmla="*/ 24 w 1685"/>
                <a:gd name="T15" fmla="*/ 0 h 365"/>
                <a:gd name="T16" fmla="*/ 0 w 1685"/>
                <a:gd name="T17" fmla="*/ 24 h 365"/>
                <a:gd name="T18" fmla="*/ 0 w 1685"/>
                <a:gd name="T19" fmla="*/ 340 h 365"/>
                <a:gd name="T20" fmla="*/ 24 w 1685"/>
                <a:gd name="T21" fmla="*/ 365 h 365"/>
                <a:gd name="T22" fmla="*/ 1660 w 1685"/>
                <a:gd name="T23" fmla="*/ 365 h 365"/>
                <a:gd name="T24" fmla="*/ 1685 w 1685"/>
                <a:gd name="T25" fmla="*/ 340 h 365"/>
                <a:gd name="T26" fmla="*/ 1685 w 1685"/>
                <a:gd name="T27" fmla="*/ 24 h 365"/>
                <a:gd name="T28" fmla="*/ 1660 w 1685"/>
                <a:gd name="T2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85" h="365">
                  <a:moveTo>
                    <a:pt x="1660" y="0"/>
                  </a:moveTo>
                  <a:cubicBezTo>
                    <a:pt x="568" y="0"/>
                    <a:pt x="568" y="0"/>
                    <a:pt x="568" y="0"/>
                  </a:cubicBezTo>
                  <a:cubicBezTo>
                    <a:pt x="568" y="107"/>
                    <a:pt x="568" y="107"/>
                    <a:pt x="568" y="107"/>
                  </a:cubicBezTo>
                  <a:cubicBezTo>
                    <a:pt x="568" y="120"/>
                    <a:pt x="557" y="131"/>
                    <a:pt x="543" y="131"/>
                  </a:cubicBezTo>
                  <a:cubicBezTo>
                    <a:pt x="181" y="131"/>
                    <a:pt x="181" y="131"/>
                    <a:pt x="181" y="131"/>
                  </a:cubicBezTo>
                  <a:cubicBezTo>
                    <a:pt x="167" y="131"/>
                    <a:pt x="156" y="120"/>
                    <a:pt x="156" y="107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354"/>
                    <a:pt x="11" y="365"/>
                    <a:pt x="24" y="365"/>
                  </a:cubicBezTo>
                  <a:cubicBezTo>
                    <a:pt x="1660" y="365"/>
                    <a:pt x="1660" y="365"/>
                    <a:pt x="1660" y="365"/>
                  </a:cubicBezTo>
                  <a:cubicBezTo>
                    <a:pt x="1674" y="365"/>
                    <a:pt x="1685" y="354"/>
                    <a:pt x="1685" y="340"/>
                  </a:cubicBezTo>
                  <a:cubicBezTo>
                    <a:pt x="1685" y="24"/>
                    <a:pt x="1685" y="24"/>
                    <a:pt x="1685" y="24"/>
                  </a:cubicBezTo>
                  <a:cubicBezTo>
                    <a:pt x="1685" y="11"/>
                    <a:pt x="1674" y="0"/>
                    <a:pt x="1660" y="0"/>
                  </a:cubicBezTo>
                  <a:close/>
                </a:path>
              </a:pathLst>
            </a:custGeom>
            <a:gradFill>
              <a:gsLst>
                <a:gs pos="59000">
                  <a:srgbClr val="EFEFEF"/>
                </a:gs>
                <a:gs pos="52000">
                  <a:srgbClr val="E9EAEA"/>
                </a:gs>
                <a:gs pos="47000">
                  <a:schemeClr val="bg1"/>
                </a:gs>
                <a:gs pos="0">
                  <a:schemeClr val="bg1"/>
                </a:gs>
                <a:gs pos="100000">
                  <a:srgbClr val="EFEFEF"/>
                </a:gs>
              </a:gsLst>
              <a:lin ang="5400000" scaled="0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altLang="zh-CN" dirty="0" smtClean="0">
                  <a:latin typeface="+mn-lt"/>
                  <a:ea typeface="+mn-ea"/>
                </a:rPr>
                <a:t>08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grpSp>
          <p:nvGrpSpPr>
            <p:cNvPr id="171" name="组合 195"/>
            <p:cNvGrpSpPr>
              <a:grpSpLocks/>
            </p:cNvGrpSpPr>
            <p:nvPr/>
          </p:nvGrpSpPr>
          <p:grpSpPr bwMode="auto">
            <a:xfrm>
              <a:off x="6924643" y="6210810"/>
              <a:ext cx="376238" cy="360362"/>
              <a:chOff x="7730073" y="1609544"/>
              <a:chExt cx="376238" cy="360362"/>
            </a:xfrm>
          </p:grpSpPr>
          <p:sp>
            <p:nvSpPr>
              <p:cNvPr id="184" name="Freeform 42"/>
              <p:cNvSpPr>
                <a:spLocks/>
              </p:cNvSpPr>
              <p:nvPr/>
            </p:nvSpPr>
            <p:spPr bwMode="auto">
              <a:xfrm>
                <a:off x="7729572" y="1608800"/>
                <a:ext cx="376190" cy="360333"/>
              </a:xfrm>
              <a:custGeom>
                <a:avLst/>
                <a:gdLst>
                  <a:gd name="T0" fmla="*/ 86 w 97"/>
                  <a:gd name="T1" fmla="*/ 70 h 93"/>
                  <a:gd name="T2" fmla="*/ 28 w 97"/>
                  <a:gd name="T3" fmla="*/ 80 h 93"/>
                  <a:gd name="T4" fmla="*/ 11 w 97"/>
                  <a:gd name="T5" fmla="*/ 23 h 93"/>
                  <a:gd name="T6" fmla="*/ 68 w 97"/>
                  <a:gd name="T7" fmla="*/ 13 h 93"/>
                  <a:gd name="T8" fmla="*/ 86 w 97"/>
                  <a:gd name="T9" fmla="*/ 7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3">
                    <a:moveTo>
                      <a:pt x="86" y="70"/>
                    </a:moveTo>
                    <a:cubicBezTo>
                      <a:pt x="74" y="88"/>
                      <a:pt x="49" y="93"/>
                      <a:pt x="28" y="80"/>
                    </a:cubicBezTo>
                    <a:cubicBezTo>
                      <a:pt x="7" y="67"/>
                      <a:pt x="0" y="42"/>
                      <a:pt x="11" y="23"/>
                    </a:cubicBezTo>
                    <a:cubicBezTo>
                      <a:pt x="22" y="4"/>
                      <a:pt x="48" y="0"/>
                      <a:pt x="68" y="13"/>
                    </a:cubicBezTo>
                    <a:cubicBezTo>
                      <a:pt x="89" y="26"/>
                      <a:pt x="97" y="51"/>
                      <a:pt x="86" y="7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BBCBC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85" name="Freeform 46"/>
              <p:cNvSpPr>
                <a:spLocks/>
              </p:cNvSpPr>
              <p:nvPr/>
            </p:nvSpPr>
            <p:spPr bwMode="auto">
              <a:xfrm>
                <a:off x="7767667" y="1642135"/>
                <a:ext cx="300000" cy="293663"/>
              </a:xfrm>
              <a:custGeom>
                <a:avLst/>
                <a:gdLst>
                  <a:gd name="T0" fmla="*/ 68 w 77"/>
                  <a:gd name="T1" fmla="*/ 56 h 74"/>
                  <a:gd name="T2" fmla="*/ 22 w 77"/>
                  <a:gd name="T3" fmla="*/ 64 h 74"/>
                  <a:gd name="T4" fmla="*/ 9 w 77"/>
                  <a:gd name="T5" fmla="*/ 19 h 74"/>
                  <a:gd name="T6" fmla="*/ 54 w 77"/>
                  <a:gd name="T7" fmla="*/ 11 h 74"/>
                  <a:gd name="T8" fmla="*/ 68 w 77"/>
                  <a:gd name="T9" fmla="*/ 5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74">
                    <a:moveTo>
                      <a:pt x="68" y="56"/>
                    </a:moveTo>
                    <a:cubicBezTo>
                      <a:pt x="59" y="70"/>
                      <a:pt x="39" y="74"/>
                      <a:pt x="22" y="64"/>
                    </a:cubicBezTo>
                    <a:cubicBezTo>
                      <a:pt x="6" y="54"/>
                      <a:pt x="0" y="34"/>
                      <a:pt x="9" y="19"/>
                    </a:cubicBezTo>
                    <a:cubicBezTo>
                      <a:pt x="18" y="4"/>
                      <a:pt x="38" y="0"/>
                      <a:pt x="54" y="11"/>
                    </a:cubicBezTo>
                    <a:cubicBezTo>
                      <a:pt x="71" y="21"/>
                      <a:pt x="77" y="41"/>
                      <a:pt x="68" y="56"/>
                    </a:cubicBezTo>
                    <a:close/>
                  </a:path>
                </a:pathLst>
              </a:custGeom>
              <a:gradFill flip="none" rotWithShape="1">
                <a:gsLst>
                  <a:gs pos="14000">
                    <a:srgbClr val="4C4948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72" name="组合 196"/>
            <p:cNvGrpSpPr>
              <a:grpSpLocks/>
            </p:cNvGrpSpPr>
            <p:nvPr/>
          </p:nvGrpSpPr>
          <p:grpSpPr bwMode="auto">
            <a:xfrm>
              <a:off x="6984175" y="6262404"/>
              <a:ext cx="257175" cy="257175"/>
              <a:chOff x="6587606" y="1999640"/>
              <a:chExt cx="257175" cy="257175"/>
            </a:xfrm>
          </p:grpSpPr>
          <p:sp>
            <p:nvSpPr>
              <p:cNvPr id="182" name="Oval 37"/>
              <p:cNvSpPr>
                <a:spLocks noChangeArrowheads="1"/>
              </p:cNvSpPr>
              <p:nvPr/>
            </p:nvSpPr>
            <p:spPr bwMode="auto">
              <a:xfrm>
                <a:off x="6587606" y="1999640"/>
                <a:ext cx="257175" cy="257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83" name="Oval 38"/>
              <p:cNvSpPr>
                <a:spLocks noChangeArrowheads="1"/>
              </p:cNvSpPr>
              <p:nvPr/>
            </p:nvSpPr>
            <p:spPr bwMode="auto">
              <a:xfrm>
                <a:off x="6600306" y="2013927"/>
                <a:ext cx="231775" cy="228600"/>
              </a:xfrm>
              <a:prstGeom prst="ellipse">
                <a:avLst/>
              </a:prstGeom>
              <a:solidFill>
                <a:srgbClr val="59B1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73" name="Oval 63"/>
            <p:cNvSpPr>
              <a:spLocks noChangeArrowheads="1"/>
            </p:cNvSpPr>
            <p:nvPr/>
          </p:nvSpPr>
          <p:spPr bwMode="auto">
            <a:xfrm>
              <a:off x="4427489" y="6978838"/>
              <a:ext cx="276225" cy="280987"/>
            </a:xfrm>
            <a:prstGeom prst="ellipse">
              <a:avLst/>
            </a:prstGeom>
            <a:solidFill>
              <a:srgbClr val="59B12F">
                <a:alpha val="2392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74" name="Freeform 67"/>
            <p:cNvSpPr>
              <a:spLocks/>
            </p:cNvSpPr>
            <p:nvPr/>
          </p:nvSpPr>
          <p:spPr bwMode="auto">
            <a:xfrm>
              <a:off x="4521310" y="7051862"/>
              <a:ext cx="119063" cy="134938"/>
            </a:xfrm>
            <a:custGeom>
              <a:avLst/>
              <a:gdLst>
                <a:gd name="T0" fmla="*/ 0 w 75"/>
                <a:gd name="T1" fmla="*/ 0 h 85"/>
                <a:gd name="T2" fmla="*/ 119063 w 75"/>
                <a:gd name="T3" fmla="*/ 68263 h 85"/>
                <a:gd name="T4" fmla="*/ 0 w 75"/>
                <a:gd name="T5" fmla="*/ 134938 h 85"/>
                <a:gd name="T6" fmla="*/ 0 w 75"/>
                <a:gd name="T7" fmla="*/ 0 h 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85">
                  <a:moveTo>
                    <a:pt x="0" y="0"/>
                  </a:moveTo>
                  <a:lnTo>
                    <a:pt x="75" y="43"/>
                  </a:lnTo>
                  <a:lnTo>
                    <a:pt x="0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B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文本框 174"/>
            <p:cNvSpPr txBox="1"/>
            <p:nvPr/>
          </p:nvSpPr>
          <p:spPr>
            <a:xfrm>
              <a:off x="4346360" y="6113237"/>
              <a:ext cx="2312701" cy="31195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77" name="直接连接符 176"/>
            <p:cNvCxnSpPr/>
            <p:nvPr/>
          </p:nvCxnSpPr>
          <p:spPr>
            <a:xfrm>
              <a:off x="4257020" y="6306393"/>
              <a:ext cx="0" cy="349781"/>
            </a:xfrm>
            <a:prstGeom prst="line">
              <a:avLst/>
            </a:prstGeom>
            <a:ln w="53975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  <a:effectLst>
              <a:softEdge rad="254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>
              <a:off x="4268582" y="6294197"/>
              <a:ext cx="0" cy="349221"/>
            </a:xfrm>
            <a:prstGeom prst="line">
              <a:avLst/>
            </a:prstGeom>
            <a:ln w="19050">
              <a:solidFill>
                <a:srgbClr val="59B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0" name="图片 20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3072" y="6816298"/>
              <a:ext cx="551250" cy="5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1" name="图片 21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3896" y="6867550"/>
              <a:ext cx="562500" cy="43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Прямоугольник 3"/>
          <p:cNvSpPr/>
          <p:nvPr/>
        </p:nvSpPr>
        <p:spPr>
          <a:xfrm>
            <a:off x="651989" y="1485813"/>
            <a:ext cx="149811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Tx/>
            </a:pPr>
            <a:r>
              <a:rPr lang="ru-RU" sz="900" b="1" kern="1200" dirty="0">
                <a:solidFill>
                  <a:schemeClr val="bg1">
                    <a:lumMod val="95000"/>
                  </a:schemeClr>
                </a:solidFill>
                <a:latin typeface="Calibri Light"/>
                <a:ea typeface="+mn-ea"/>
                <a:cs typeface="+mn-cs"/>
              </a:rPr>
              <a:t>Среднесписочная численность работников малых </a:t>
            </a:r>
            <a:r>
              <a:rPr lang="ru-RU" sz="900" b="1" kern="1200" dirty="0" smtClean="0">
                <a:solidFill>
                  <a:schemeClr val="bg1">
                    <a:lumMod val="95000"/>
                  </a:schemeClr>
                </a:solidFill>
                <a:latin typeface="Calibri Light"/>
                <a:ea typeface="+mn-ea"/>
                <a:cs typeface="+mn-cs"/>
              </a:rPr>
              <a:t>предприятий (чел.)</a:t>
            </a:r>
            <a:endParaRPr lang="ru-RU" sz="900" b="1" kern="1200" dirty="0">
              <a:solidFill>
                <a:schemeClr val="bg1">
                  <a:lumMod val="95000"/>
                </a:schemeClr>
              </a:solidFill>
              <a:latin typeface="Calibri Light"/>
              <a:ea typeface="+mn-ea"/>
              <a:cs typeface="+mn-cs"/>
            </a:endParaRPr>
          </a:p>
          <a:p>
            <a:pPr algn="ctr"/>
            <a:endParaRPr lang="ru-RU" sz="9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ru-RU" sz="900" b="1" dirty="0" smtClean="0">
                <a:solidFill>
                  <a:schemeClr val="bg1">
                    <a:lumMod val="95000"/>
                  </a:schemeClr>
                </a:solidFill>
              </a:rPr>
              <a:t>(млн. руб.)</a:t>
            </a:r>
            <a:endParaRPr lang="ru-RU" sz="9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0908" y="2547896"/>
            <a:ext cx="1563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b="1" dirty="0">
                <a:solidFill>
                  <a:schemeClr val="bg1">
                    <a:lumMod val="95000"/>
                  </a:schemeClr>
                </a:solidFill>
              </a:rPr>
              <a:t>Инвестиции в </a:t>
            </a:r>
            <a:r>
              <a:rPr lang="ru-RU" sz="900" b="1" dirty="0" smtClean="0">
                <a:solidFill>
                  <a:schemeClr val="bg1">
                    <a:lumMod val="95000"/>
                  </a:schemeClr>
                </a:solidFill>
              </a:rPr>
              <a:t>основной</a:t>
            </a:r>
          </a:p>
          <a:p>
            <a:r>
              <a:rPr lang="ru-RU" sz="9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900" b="1" dirty="0">
                <a:solidFill>
                  <a:schemeClr val="bg1">
                    <a:lumMod val="95000"/>
                  </a:schemeClr>
                </a:solidFill>
              </a:rPr>
              <a:t>капитал (полный круг)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52041" y="3478289"/>
            <a:ext cx="125867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00" b="1" dirty="0">
                <a:solidFill>
                  <a:schemeClr val="bg1">
                    <a:lumMod val="95000"/>
                  </a:schemeClr>
                </a:solidFill>
              </a:rPr>
              <a:t>Денежные </a:t>
            </a:r>
            <a:r>
              <a:rPr lang="ru-RU" sz="900" b="1" dirty="0" smtClean="0">
                <a:solidFill>
                  <a:schemeClr val="bg1">
                    <a:lumMod val="95000"/>
                  </a:schemeClr>
                </a:solidFill>
              </a:rPr>
              <a:t>доходы</a:t>
            </a:r>
          </a:p>
          <a:p>
            <a:pPr algn="ctr"/>
            <a:r>
              <a:rPr lang="ru-RU" sz="9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900" b="1" dirty="0">
                <a:solidFill>
                  <a:schemeClr val="bg1">
                    <a:lumMod val="95000"/>
                  </a:schemeClr>
                </a:solidFill>
              </a:rPr>
              <a:t>населения</a:t>
            </a:r>
          </a:p>
          <a:p>
            <a:pPr algn="ctr"/>
            <a:r>
              <a:rPr lang="ru-RU" sz="900" b="1" dirty="0" smtClean="0">
                <a:solidFill>
                  <a:schemeClr val="bg1">
                    <a:lumMod val="95000"/>
                  </a:schemeClr>
                </a:solidFill>
              </a:rPr>
              <a:t>(млн. руб.)</a:t>
            </a:r>
            <a:endParaRPr lang="ru-RU" sz="900" b="1" dirty="0">
              <a:solidFill>
                <a:schemeClr val="bg1">
                  <a:lumMod val="95000"/>
                </a:schemeClr>
              </a:solidFill>
            </a:endParaRPr>
          </a:p>
        </p:txBody>
      </p:sp>
      <p:graphicFrame>
        <p:nvGraphicFramePr>
          <p:cNvPr id="186" name="Диаграмма 185"/>
          <p:cNvGraphicFramePr/>
          <p:nvPr>
            <p:extLst>
              <p:ext uri="{D42A27DB-BD31-4B8C-83A1-F6EECF244321}">
                <p14:modId xmlns:p14="http://schemas.microsoft.com/office/powerpoint/2010/main" val="4003878407"/>
              </p:ext>
            </p:extLst>
          </p:nvPr>
        </p:nvGraphicFramePr>
        <p:xfrm>
          <a:off x="3429691" y="796012"/>
          <a:ext cx="2538528" cy="4161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90" name="Диаграмма 189"/>
          <p:cNvGraphicFramePr/>
          <p:nvPr>
            <p:extLst>
              <p:ext uri="{D42A27DB-BD31-4B8C-83A1-F6EECF244321}">
                <p14:modId xmlns:p14="http://schemas.microsoft.com/office/powerpoint/2010/main" val="3942581743"/>
              </p:ext>
            </p:extLst>
          </p:nvPr>
        </p:nvGraphicFramePr>
        <p:xfrm>
          <a:off x="3467091" y="1632348"/>
          <a:ext cx="2485153" cy="496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191" name="Диаграмма 190"/>
          <p:cNvGraphicFramePr/>
          <p:nvPr>
            <p:extLst>
              <p:ext uri="{D42A27DB-BD31-4B8C-83A1-F6EECF244321}">
                <p14:modId xmlns:p14="http://schemas.microsoft.com/office/powerpoint/2010/main" val="2690943532"/>
              </p:ext>
            </p:extLst>
          </p:nvPr>
        </p:nvGraphicFramePr>
        <p:xfrm>
          <a:off x="3412030" y="2570726"/>
          <a:ext cx="2485153" cy="530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192" name="Диаграмма 191"/>
          <p:cNvGraphicFramePr/>
          <p:nvPr>
            <p:extLst>
              <p:ext uri="{D42A27DB-BD31-4B8C-83A1-F6EECF244321}">
                <p14:modId xmlns:p14="http://schemas.microsoft.com/office/powerpoint/2010/main" val="3336527790"/>
              </p:ext>
            </p:extLst>
          </p:nvPr>
        </p:nvGraphicFramePr>
        <p:xfrm>
          <a:off x="3437690" y="3623812"/>
          <a:ext cx="2485153" cy="581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6213035" y="1115219"/>
            <a:ext cx="308146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rgbClr val="057929"/>
                </a:solidFill>
              </a:rPr>
              <a:t>Численность занятых в </a:t>
            </a:r>
            <a:r>
              <a:rPr lang="ru-RU" sz="900" b="1" dirty="0" smtClean="0">
                <a:solidFill>
                  <a:srgbClr val="057929"/>
                </a:solidFill>
              </a:rPr>
              <a:t>экономике (тыс. чел)</a:t>
            </a:r>
            <a:endParaRPr lang="ru-RU" sz="900" b="1" dirty="0">
              <a:solidFill>
                <a:srgbClr val="057929"/>
              </a:solidFill>
            </a:endParaRP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283407478"/>
              </p:ext>
            </p:extLst>
          </p:nvPr>
        </p:nvGraphicFramePr>
        <p:xfrm>
          <a:off x="6386941" y="1172058"/>
          <a:ext cx="2781176" cy="1566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7065099" y="2655274"/>
            <a:ext cx="1457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57929"/>
                </a:solidFill>
              </a:rPr>
              <a:t>Расходы населения</a:t>
            </a:r>
          </a:p>
          <a:p>
            <a:pPr algn="ctr"/>
            <a:r>
              <a:rPr lang="ru-RU" sz="1000" b="1" dirty="0" smtClean="0">
                <a:solidFill>
                  <a:srgbClr val="057929"/>
                </a:solidFill>
              </a:rPr>
              <a:t>(млн. руб.)</a:t>
            </a:r>
            <a:endParaRPr lang="ru-RU" sz="1000" b="1" dirty="0">
              <a:solidFill>
                <a:srgbClr val="057929"/>
              </a:solidFill>
            </a:endParaRP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3282152893"/>
              </p:ext>
            </p:extLst>
          </p:nvPr>
        </p:nvGraphicFramePr>
        <p:xfrm>
          <a:off x="6278568" y="2992624"/>
          <a:ext cx="2610323" cy="1644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</p:spTree>
    <p:extLst>
      <p:ext uri="{BB962C8B-B14F-4D97-AF65-F5344CB8AC3E}">
        <p14:creationId xmlns:p14="http://schemas.microsoft.com/office/powerpoint/2010/main" val="42173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Graphic spid="186" grpId="0">
        <p:bldAsOne/>
      </p:bldGraphic>
      <p:bldGraphic spid="190" grpId="0">
        <p:bldAsOne/>
      </p:bldGraphic>
      <p:bldGraphic spid="191" grpId="0">
        <p:bldAsOne/>
      </p:bldGraphic>
      <p:bldGraphic spid="192" grpId="0">
        <p:bldAsOne/>
      </p:bldGraphic>
      <p:bldP spid="16" grpId="0"/>
      <p:bldGraphic spid="22" grpId="0">
        <p:bldAsOne/>
      </p:bldGraphic>
      <p:bldP spid="23" grpId="0"/>
      <p:bldGraphic spid="26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Рисунок 1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38" y="3245310"/>
            <a:ext cx="1761727" cy="184221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66800" y="103653"/>
            <a:ext cx="78386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Параметры бюджета МО Грачевский район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grpSp>
        <p:nvGrpSpPr>
          <p:cNvPr id="9" name="Group 15"/>
          <p:cNvGrpSpPr/>
          <p:nvPr/>
        </p:nvGrpSpPr>
        <p:grpSpPr>
          <a:xfrm>
            <a:off x="712859" y="1109791"/>
            <a:ext cx="2792432" cy="2564930"/>
            <a:chOff x="883578" y="924689"/>
            <a:chExt cx="2416287" cy="2357729"/>
          </a:xfrm>
        </p:grpSpPr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883578" y="924689"/>
              <a:ext cx="2416287" cy="2357729"/>
            </a:xfrm>
            <a:custGeom>
              <a:avLst/>
              <a:gdLst/>
              <a:ahLst/>
              <a:cxnLst>
                <a:cxn ang="0">
                  <a:pos x="1613" y="210"/>
                </a:cxn>
                <a:cxn ang="0">
                  <a:pos x="1360" y="674"/>
                </a:cxn>
                <a:cxn ang="0">
                  <a:pos x="732" y="749"/>
                </a:cxn>
                <a:cxn ang="0">
                  <a:pos x="468" y="1245"/>
                </a:cxn>
                <a:cxn ang="0">
                  <a:pos x="543" y="1681"/>
                </a:cxn>
                <a:cxn ang="0">
                  <a:pos x="50" y="2188"/>
                </a:cxn>
                <a:cxn ang="0">
                  <a:pos x="228" y="2752"/>
                </a:cxn>
                <a:cxn ang="0">
                  <a:pos x="343" y="3352"/>
                </a:cxn>
                <a:cxn ang="0">
                  <a:pos x="478" y="3841"/>
                </a:cxn>
                <a:cxn ang="0">
                  <a:pos x="1117" y="4048"/>
                </a:cxn>
                <a:cxn ang="0">
                  <a:pos x="1356" y="4540"/>
                </a:cxn>
                <a:cxn ang="0">
                  <a:pos x="1892" y="4755"/>
                </a:cxn>
                <a:cxn ang="0">
                  <a:pos x="2384" y="4530"/>
                </a:cxn>
                <a:cxn ang="0">
                  <a:pos x="2994" y="4837"/>
                </a:cxn>
                <a:cxn ang="0">
                  <a:pos x="3448" y="4573"/>
                </a:cxn>
                <a:cxn ang="0">
                  <a:pos x="3748" y="4208"/>
                </a:cxn>
                <a:cxn ang="0">
                  <a:pos x="4340" y="4066"/>
                </a:cxn>
                <a:cxn ang="0">
                  <a:pos x="4515" y="3494"/>
                </a:cxn>
                <a:cxn ang="0">
                  <a:pos x="4686" y="3041"/>
                </a:cxn>
                <a:cxn ang="0">
                  <a:pos x="4961" y="2570"/>
                </a:cxn>
                <a:cxn ang="0">
                  <a:pos x="4658" y="2013"/>
                </a:cxn>
                <a:cxn ang="0">
                  <a:pos x="4647" y="1517"/>
                </a:cxn>
                <a:cxn ang="0">
                  <a:pos x="4515" y="1031"/>
                </a:cxn>
                <a:cxn ang="0">
                  <a:pos x="3876" y="821"/>
                </a:cxn>
                <a:cxn ang="0">
                  <a:pos x="3637" y="328"/>
                </a:cxn>
                <a:cxn ang="0">
                  <a:pos x="3102" y="114"/>
                </a:cxn>
                <a:cxn ang="0">
                  <a:pos x="2609" y="342"/>
                </a:cxn>
                <a:cxn ang="0">
                  <a:pos x="1999" y="32"/>
                </a:cxn>
                <a:cxn ang="0">
                  <a:pos x="2520" y="217"/>
                </a:cxn>
                <a:cxn ang="0">
                  <a:pos x="3212" y="71"/>
                </a:cxn>
                <a:cxn ang="0">
                  <a:pos x="3633" y="274"/>
                </a:cxn>
                <a:cxn ang="0">
                  <a:pos x="3876" y="788"/>
                </a:cxn>
                <a:cxn ang="0">
                  <a:pos x="4483" y="956"/>
                </a:cxn>
                <a:cxn ang="0">
                  <a:pos x="4690" y="1403"/>
                </a:cxn>
                <a:cxn ang="0">
                  <a:pos x="4761" y="2070"/>
                </a:cxn>
                <a:cxn ang="0">
                  <a:pos x="4993" y="2584"/>
                </a:cxn>
                <a:cxn ang="0">
                  <a:pos x="4604" y="3137"/>
                </a:cxn>
                <a:cxn ang="0">
                  <a:pos x="4551" y="3737"/>
                </a:cxn>
                <a:cxn ang="0">
                  <a:pos x="4187" y="4191"/>
                </a:cxn>
                <a:cxn ang="0">
                  <a:pos x="3594" y="4365"/>
                </a:cxn>
                <a:cxn ang="0">
                  <a:pos x="3127" y="4855"/>
                </a:cxn>
                <a:cxn ang="0">
                  <a:pos x="2577" y="4730"/>
                </a:cxn>
                <a:cxn ang="0">
                  <a:pos x="1895" y="4787"/>
                </a:cxn>
                <a:cxn ang="0">
                  <a:pos x="1428" y="4665"/>
                </a:cxn>
                <a:cxn ang="0">
                  <a:pos x="1146" y="4080"/>
                </a:cxn>
                <a:cxn ang="0">
                  <a:pos x="589" y="3966"/>
                </a:cxn>
                <a:cxn ang="0">
                  <a:pos x="307" y="3552"/>
                </a:cxn>
                <a:cxn ang="0">
                  <a:pos x="325" y="2888"/>
                </a:cxn>
                <a:cxn ang="0">
                  <a:pos x="0" y="2316"/>
                </a:cxn>
                <a:cxn ang="0">
                  <a:pos x="282" y="1809"/>
                </a:cxn>
                <a:cxn ang="0">
                  <a:pos x="435" y="1245"/>
                </a:cxn>
                <a:cxn ang="0">
                  <a:pos x="632" y="778"/>
                </a:cxn>
                <a:cxn ang="0">
                  <a:pos x="1242" y="628"/>
                </a:cxn>
                <a:cxn ang="0">
                  <a:pos x="1624" y="153"/>
                </a:cxn>
              </a:cxnLst>
              <a:rect l="0" t="0" r="r" b="b"/>
              <a:pathLst>
                <a:path w="4993" h="4872">
                  <a:moveTo>
                    <a:pt x="1999" y="32"/>
                  </a:moveTo>
                  <a:lnTo>
                    <a:pt x="1934" y="35"/>
                  </a:lnTo>
                  <a:lnTo>
                    <a:pt x="1874" y="46"/>
                  </a:lnTo>
                  <a:lnTo>
                    <a:pt x="1781" y="82"/>
                  </a:lnTo>
                  <a:lnTo>
                    <a:pt x="1692" y="135"/>
                  </a:lnTo>
                  <a:lnTo>
                    <a:pt x="1613" y="210"/>
                  </a:lnTo>
                  <a:lnTo>
                    <a:pt x="1542" y="299"/>
                  </a:lnTo>
                  <a:lnTo>
                    <a:pt x="1481" y="407"/>
                  </a:lnTo>
                  <a:lnTo>
                    <a:pt x="1424" y="528"/>
                  </a:lnTo>
                  <a:lnTo>
                    <a:pt x="1378" y="664"/>
                  </a:lnTo>
                  <a:lnTo>
                    <a:pt x="1371" y="678"/>
                  </a:lnTo>
                  <a:lnTo>
                    <a:pt x="1360" y="674"/>
                  </a:lnTo>
                  <a:lnTo>
                    <a:pt x="1246" y="660"/>
                  </a:lnTo>
                  <a:lnTo>
                    <a:pt x="1142" y="656"/>
                  </a:lnTo>
                  <a:lnTo>
                    <a:pt x="1024" y="664"/>
                  </a:lnTo>
                  <a:lnTo>
                    <a:pt x="917" y="681"/>
                  </a:lnTo>
                  <a:lnTo>
                    <a:pt x="817" y="710"/>
                  </a:lnTo>
                  <a:lnTo>
                    <a:pt x="732" y="749"/>
                  </a:lnTo>
                  <a:lnTo>
                    <a:pt x="653" y="803"/>
                  </a:lnTo>
                  <a:lnTo>
                    <a:pt x="589" y="867"/>
                  </a:lnTo>
                  <a:lnTo>
                    <a:pt x="535" y="946"/>
                  </a:lnTo>
                  <a:lnTo>
                    <a:pt x="500" y="1038"/>
                  </a:lnTo>
                  <a:lnTo>
                    <a:pt x="475" y="1138"/>
                  </a:lnTo>
                  <a:lnTo>
                    <a:pt x="468" y="1245"/>
                  </a:lnTo>
                  <a:lnTo>
                    <a:pt x="471" y="1342"/>
                  </a:lnTo>
                  <a:lnTo>
                    <a:pt x="489" y="1442"/>
                  </a:lnTo>
                  <a:lnTo>
                    <a:pt x="514" y="1549"/>
                  </a:lnTo>
                  <a:lnTo>
                    <a:pt x="550" y="1660"/>
                  </a:lnTo>
                  <a:lnTo>
                    <a:pt x="553" y="1674"/>
                  </a:lnTo>
                  <a:lnTo>
                    <a:pt x="543" y="1681"/>
                  </a:lnTo>
                  <a:lnTo>
                    <a:pt x="418" y="1752"/>
                  </a:lnTo>
                  <a:lnTo>
                    <a:pt x="307" y="1831"/>
                  </a:lnTo>
                  <a:lnTo>
                    <a:pt x="214" y="1913"/>
                  </a:lnTo>
                  <a:lnTo>
                    <a:pt x="143" y="2002"/>
                  </a:lnTo>
                  <a:lnTo>
                    <a:pt x="86" y="2091"/>
                  </a:lnTo>
                  <a:lnTo>
                    <a:pt x="50" y="2188"/>
                  </a:lnTo>
                  <a:lnTo>
                    <a:pt x="32" y="2288"/>
                  </a:lnTo>
                  <a:lnTo>
                    <a:pt x="32" y="2316"/>
                  </a:lnTo>
                  <a:lnTo>
                    <a:pt x="46" y="2427"/>
                  </a:lnTo>
                  <a:lnTo>
                    <a:pt x="82" y="2538"/>
                  </a:lnTo>
                  <a:lnTo>
                    <a:pt x="146" y="2648"/>
                  </a:lnTo>
                  <a:lnTo>
                    <a:pt x="228" y="2752"/>
                  </a:lnTo>
                  <a:lnTo>
                    <a:pt x="335" y="2855"/>
                  </a:lnTo>
                  <a:lnTo>
                    <a:pt x="478" y="2963"/>
                  </a:lnTo>
                  <a:lnTo>
                    <a:pt x="471" y="2973"/>
                  </a:lnTo>
                  <a:lnTo>
                    <a:pt x="414" y="3105"/>
                  </a:lnTo>
                  <a:lnTo>
                    <a:pt x="371" y="3230"/>
                  </a:lnTo>
                  <a:lnTo>
                    <a:pt x="343" y="3352"/>
                  </a:lnTo>
                  <a:lnTo>
                    <a:pt x="335" y="3466"/>
                  </a:lnTo>
                  <a:lnTo>
                    <a:pt x="339" y="3548"/>
                  </a:lnTo>
                  <a:lnTo>
                    <a:pt x="357" y="3627"/>
                  </a:lnTo>
                  <a:lnTo>
                    <a:pt x="382" y="3698"/>
                  </a:lnTo>
                  <a:lnTo>
                    <a:pt x="418" y="3766"/>
                  </a:lnTo>
                  <a:lnTo>
                    <a:pt x="478" y="3841"/>
                  </a:lnTo>
                  <a:lnTo>
                    <a:pt x="553" y="3905"/>
                  </a:lnTo>
                  <a:lnTo>
                    <a:pt x="639" y="3955"/>
                  </a:lnTo>
                  <a:lnTo>
                    <a:pt x="742" y="3998"/>
                  </a:lnTo>
                  <a:lnTo>
                    <a:pt x="857" y="4026"/>
                  </a:lnTo>
                  <a:lnTo>
                    <a:pt x="982" y="4041"/>
                  </a:lnTo>
                  <a:lnTo>
                    <a:pt x="1117" y="4048"/>
                  </a:lnTo>
                  <a:lnTo>
                    <a:pt x="1171" y="4048"/>
                  </a:lnTo>
                  <a:lnTo>
                    <a:pt x="1174" y="4062"/>
                  </a:lnTo>
                  <a:lnTo>
                    <a:pt x="1206" y="4201"/>
                  </a:lnTo>
                  <a:lnTo>
                    <a:pt x="1246" y="4330"/>
                  </a:lnTo>
                  <a:lnTo>
                    <a:pt x="1296" y="4444"/>
                  </a:lnTo>
                  <a:lnTo>
                    <a:pt x="1356" y="4540"/>
                  </a:lnTo>
                  <a:lnTo>
                    <a:pt x="1428" y="4622"/>
                  </a:lnTo>
                  <a:lnTo>
                    <a:pt x="1506" y="4687"/>
                  </a:lnTo>
                  <a:lnTo>
                    <a:pt x="1595" y="4733"/>
                  </a:lnTo>
                  <a:lnTo>
                    <a:pt x="1688" y="4758"/>
                  </a:lnTo>
                  <a:lnTo>
                    <a:pt x="1781" y="4765"/>
                  </a:lnTo>
                  <a:lnTo>
                    <a:pt x="1892" y="4755"/>
                  </a:lnTo>
                  <a:lnTo>
                    <a:pt x="2006" y="4726"/>
                  </a:lnTo>
                  <a:lnTo>
                    <a:pt x="2120" y="4680"/>
                  </a:lnTo>
                  <a:lnTo>
                    <a:pt x="2241" y="4612"/>
                  </a:lnTo>
                  <a:lnTo>
                    <a:pt x="2363" y="4526"/>
                  </a:lnTo>
                  <a:lnTo>
                    <a:pt x="2373" y="4519"/>
                  </a:lnTo>
                  <a:lnTo>
                    <a:pt x="2384" y="4530"/>
                  </a:lnTo>
                  <a:lnTo>
                    <a:pt x="2488" y="4622"/>
                  </a:lnTo>
                  <a:lnTo>
                    <a:pt x="2588" y="4697"/>
                  </a:lnTo>
                  <a:lnTo>
                    <a:pt x="2691" y="4758"/>
                  </a:lnTo>
                  <a:lnTo>
                    <a:pt x="2795" y="4801"/>
                  </a:lnTo>
                  <a:lnTo>
                    <a:pt x="2895" y="4830"/>
                  </a:lnTo>
                  <a:lnTo>
                    <a:pt x="2994" y="4837"/>
                  </a:lnTo>
                  <a:lnTo>
                    <a:pt x="3055" y="4833"/>
                  </a:lnTo>
                  <a:lnTo>
                    <a:pt x="3119" y="4822"/>
                  </a:lnTo>
                  <a:lnTo>
                    <a:pt x="3212" y="4787"/>
                  </a:lnTo>
                  <a:lnTo>
                    <a:pt x="3298" y="4733"/>
                  </a:lnTo>
                  <a:lnTo>
                    <a:pt x="3376" y="4662"/>
                  </a:lnTo>
                  <a:lnTo>
                    <a:pt x="3448" y="4573"/>
                  </a:lnTo>
                  <a:lnTo>
                    <a:pt x="3512" y="4465"/>
                  </a:lnTo>
                  <a:lnTo>
                    <a:pt x="3569" y="4344"/>
                  </a:lnTo>
                  <a:lnTo>
                    <a:pt x="3615" y="4208"/>
                  </a:lnTo>
                  <a:lnTo>
                    <a:pt x="3619" y="4194"/>
                  </a:lnTo>
                  <a:lnTo>
                    <a:pt x="3633" y="4194"/>
                  </a:lnTo>
                  <a:lnTo>
                    <a:pt x="3748" y="4208"/>
                  </a:lnTo>
                  <a:lnTo>
                    <a:pt x="3851" y="4212"/>
                  </a:lnTo>
                  <a:lnTo>
                    <a:pt x="3969" y="4205"/>
                  </a:lnTo>
                  <a:lnTo>
                    <a:pt x="4076" y="4191"/>
                  </a:lnTo>
                  <a:lnTo>
                    <a:pt x="4176" y="4162"/>
                  </a:lnTo>
                  <a:lnTo>
                    <a:pt x="4261" y="4119"/>
                  </a:lnTo>
                  <a:lnTo>
                    <a:pt x="4340" y="4066"/>
                  </a:lnTo>
                  <a:lnTo>
                    <a:pt x="4404" y="4001"/>
                  </a:lnTo>
                  <a:lnTo>
                    <a:pt x="4454" y="3923"/>
                  </a:lnTo>
                  <a:lnTo>
                    <a:pt x="4493" y="3830"/>
                  </a:lnTo>
                  <a:lnTo>
                    <a:pt x="4515" y="3730"/>
                  </a:lnTo>
                  <a:lnTo>
                    <a:pt x="4522" y="3623"/>
                  </a:lnTo>
                  <a:lnTo>
                    <a:pt x="4515" y="3494"/>
                  </a:lnTo>
                  <a:lnTo>
                    <a:pt x="4486" y="3355"/>
                  </a:lnTo>
                  <a:lnTo>
                    <a:pt x="4444" y="3209"/>
                  </a:lnTo>
                  <a:lnTo>
                    <a:pt x="4440" y="3195"/>
                  </a:lnTo>
                  <a:lnTo>
                    <a:pt x="4451" y="3191"/>
                  </a:lnTo>
                  <a:lnTo>
                    <a:pt x="4576" y="3120"/>
                  </a:lnTo>
                  <a:lnTo>
                    <a:pt x="4686" y="3041"/>
                  </a:lnTo>
                  <a:lnTo>
                    <a:pt x="4775" y="2955"/>
                  </a:lnTo>
                  <a:lnTo>
                    <a:pt x="4850" y="2870"/>
                  </a:lnTo>
                  <a:lnTo>
                    <a:pt x="4908" y="2777"/>
                  </a:lnTo>
                  <a:lnTo>
                    <a:pt x="4943" y="2681"/>
                  </a:lnTo>
                  <a:lnTo>
                    <a:pt x="4957" y="2581"/>
                  </a:lnTo>
                  <a:lnTo>
                    <a:pt x="4961" y="2570"/>
                  </a:lnTo>
                  <a:lnTo>
                    <a:pt x="4961" y="2552"/>
                  </a:lnTo>
                  <a:lnTo>
                    <a:pt x="4947" y="2441"/>
                  </a:lnTo>
                  <a:lnTo>
                    <a:pt x="4911" y="2331"/>
                  </a:lnTo>
                  <a:lnTo>
                    <a:pt x="4847" y="2220"/>
                  </a:lnTo>
                  <a:lnTo>
                    <a:pt x="4765" y="2116"/>
                  </a:lnTo>
                  <a:lnTo>
                    <a:pt x="4658" y="2013"/>
                  </a:lnTo>
                  <a:lnTo>
                    <a:pt x="4529" y="1917"/>
                  </a:lnTo>
                  <a:lnTo>
                    <a:pt x="4515" y="1909"/>
                  </a:lnTo>
                  <a:lnTo>
                    <a:pt x="4522" y="1895"/>
                  </a:lnTo>
                  <a:lnTo>
                    <a:pt x="4579" y="1763"/>
                  </a:lnTo>
                  <a:lnTo>
                    <a:pt x="4622" y="1638"/>
                  </a:lnTo>
                  <a:lnTo>
                    <a:pt x="4647" y="1517"/>
                  </a:lnTo>
                  <a:lnTo>
                    <a:pt x="4654" y="1403"/>
                  </a:lnTo>
                  <a:lnTo>
                    <a:pt x="4651" y="1320"/>
                  </a:lnTo>
                  <a:lnTo>
                    <a:pt x="4636" y="1245"/>
                  </a:lnTo>
                  <a:lnTo>
                    <a:pt x="4611" y="1174"/>
                  </a:lnTo>
                  <a:lnTo>
                    <a:pt x="4576" y="1106"/>
                  </a:lnTo>
                  <a:lnTo>
                    <a:pt x="4515" y="1031"/>
                  </a:lnTo>
                  <a:lnTo>
                    <a:pt x="4440" y="967"/>
                  </a:lnTo>
                  <a:lnTo>
                    <a:pt x="4354" y="913"/>
                  </a:lnTo>
                  <a:lnTo>
                    <a:pt x="4251" y="871"/>
                  </a:lnTo>
                  <a:lnTo>
                    <a:pt x="4137" y="842"/>
                  </a:lnTo>
                  <a:lnTo>
                    <a:pt x="4012" y="828"/>
                  </a:lnTo>
                  <a:lnTo>
                    <a:pt x="3876" y="821"/>
                  </a:lnTo>
                  <a:lnTo>
                    <a:pt x="3822" y="821"/>
                  </a:lnTo>
                  <a:lnTo>
                    <a:pt x="3819" y="806"/>
                  </a:lnTo>
                  <a:lnTo>
                    <a:pt x="3787" y="667"/>
                  </a:lnTo>
                  <a:lnTo>
                    <a:pt x="3748" y="539"/>
                  </a:lnTo>
                  <a:lnTo>
                    <a:pt x="3698" y="428"/>
                  </a:lnTo>
                  <a:lnTo>
                    <a:pt x="3637" y="328"/>
                  </a:lnTo>
                  <a:lnTo>
                    <a:pt x="3566" y="249"/>
                  </a:lnTo>
                  <a:lnTo>
                    <a:pt x="3487" y="185"/>
                  </a:lnTo>
                  <a:lnTo>
                    <a:pt x="3398" y="139"/>
                  </a:lnTo>
                  <a:lnTo>
                    <a:pt x="3305" y="110"/>
                  </a:lnTo>
                  <a:lnTo>
                    <a:pt x="3212" y="103"/>
                  </a:lnTo>
                  <a:lnTo>
                    <a:pt x="3102" y="114"/>
                  </a:lnTo>
                  <a:lnTo>
                    <a:pt x="2987" y="142"/>
                  </a:lnTo>
                  <a:lnTo>
                    <a:pt x="2873" y="192"/>
                  </a:lnTo>
                  <a:lnTo>
                    <a:pt x="2752" y="260"/>
                  </a:lnTo>
                  <a:lnTo>
                    <a:pt x="2630" y="342"/>
                  </a:lnTo>
                  <a:lnTo>
                    <a:pt x="2620" y="349"/>
                  </a:lnTo>
                  <a:lnTo>
                    <a:pt x="2609" y="342"/>
                  </a:lnTo>
                  <a:lnTo>
                    <a:pt x="2506" y="249"/>
                  </a:lnTo>
                  <a:lnTo>
                    <a:pt x="2402" y="174"/>
                  </a:lnTo>
                  <a:lnTo>
                    <a:pt x="2298" y="110"/>
                  </a:lnTo>
                  <a:lnTo>
                    <a:pt x="2199" y="67"/>
                  </a:lnTo>
                  <a:lnTo>
                    <a:pt x="2095" y="42"/>
                  </a:lnTo>
                  <a:lnTo>
                    <a:pt x="1999" y="32"/>
                  </a:lnTo>
                  <a:close/>
                  <a:moveTo>
                    <a:pt x="1999" y="0"/>
                  </a:moveTo>
                  <a:lnTo>
                    <a:pt x="2102" y="10"/>
                  </a:lnTo>
                  <a:lnTo>
                    <a:pt x="2206" y="35"/>
                  </a:lnTo>
                  <a:lnTo>
                    <a:pt x="2309" y="78"/>
                  </a:lnTo>
                  <a:lnTo>
                    <a:pt x="2416" y="139"/>
                  </a:lnTo>
                  <a:lnTo>
                    <a:pt x="2520" y="217"/>
                  </a:lnTo>
                  <a:lnTo>
                    <a:pt x="2623" y="307"/>
                  </a:lnTo>
                  <a:lnTo>
                    <a:pt x="2745" y="224"/>
                  </a:lnTo>
                  <a:lnTo>
                    <a:pt x="2866" y="160"/>
                  </a:lnTo>
                  <a:lnTo>
                    <a:pt x="2984" y="110"/>
                  </a:lnTo>
                  <a:lnTo>
                    <a:pt x="3098" y="82"/>
                  </a:lnTo>
                  <a:lnTo>
                    <a:pt x="3212" y="71"/>
                  </a:lnTo>
                  <a:lnTo>
                    <a:pt x="3280" y="75"/>
                  </a:lnTo>
                  <a:lnTo>
                    <a:pt x="3344" y="85"/>
                  </a:lnTo>
                  <a:lnTo>
                    <a:pt x="3408" y="107"/>
                  </a:lnTo>
                  <a:lnTo>
                    <a:pt x="3491" y="150"/>
                  </a:lnTo>
                  <a:lnTo>
                    <a:pt x="3566" y="203"/>
                  </a:lnTo>
                  <a:lnTo>
                    <a:pt x="3633" y="274"/>
                  </a:lnTo>
                  <a:lnTo>
                    <a:pt x="3690" y="353"/>
                  </a:lnTo>
                  <a:lnTo>
                    <a:pt x="3744" y="446"/>
                  </a:lnTo>
                  <a:lnTo>
                    <a:pt x="3787" y="549"/>
                  </a:lnTo>
                  <a:lnTo>
                    <a:pt x="3819" y="664"/>
                  </a:lnTo>
                  <a:lnTo>
                    <a:pt x="3847" y="788"/>
                  </a:lnTo>
                  <a:lnTo>
                    <a:pt x="3876" y="788"/>
                  </a:lnTo>
                  <a:lnTo>
                    <a:pt x="3997" y="792"/>
                  </a:lnTo>
                  <a:lnTo>
                    <a:pt x="4112" y="806"/>
                  </a:lnTo>
                  <a:lnTo>
                    <a:pt x="4219" y="831"/>
                  </a:lnTo>
                  <a:lnTo>
                    <a:pt x="4315" y="863"/>
                  </a:lnTo>
                  <a:lnTo>
                    <a:pt x="4404" y="903"/>
                  </a:lnTo>
                  <a:lnTo>
                    <a:pt x="4483" y="956"/>
                  </a:lnTo>
                  <a:lnTo>
                    <a:pt x="4547" y="1017"/>
                  </a:lnTo>
                  <a:lnTo>
                    <a:pt x="4604" y="1088"/>
                  </a:lnTo>
                  <a:lnTo>
                    <a:pt x="4640" y="1160"/>
                  </a:lnTo>
                  <a:lnTo>
                    <a:pt x="4668" y="1235"/>
                  </a:lnTo>
                  <a:lnTo>
                    <a:pt x="4683" y="1317"/>
                  </a:lnTo>
                  <a:lnTo>
                    <a:pt x="4690" y="1403"/>
                  </a:lnTo>
                  <a:lnTo>
                    <a:pt x="4683" y="1517"/>
                  </a:lnTo>
                  <a:lnTo>
                    <a:pt x="4654" y="1638"/>
                  </a:lnTo>
                  <a:lnTo>
                    <a:pt x="4615" y="1767"/>
                  </a:lnTo>
                  <a:lnTo>
                    <a:pt x="4558" y="1899"/>
                  </a:lnTo>
                  <a:lnTo>
                    <a:pt x="4668" y="1981"/>
                  </a:lnTo>
                  <a:lnTo>
                    <a:pt x="4761" y="2070"/>
                  </a:lnTo>
                  <a:lnTo>
                    <a:pt x="4843" y="2159"/>
                  </a:lnTo>
                  <a:lnTo>
                    <a:pt x="4908" y="2256"/>
                  </a:lnTo>
                  <a:lnTo>
                    <a:pt x="4954" y="2352"/>
                  </a:lnTo>
                  <a:lnTo>
                    <a:pt x="4982" y="2452"/>
                  </a:lnTo>
                  <a:lnTo>
                    <a:pt x="4993" y="2552"/>
                  </a:lnTo>
                  <a:lnTo>
                    <a:pt x="4993" y="2584"/>
                  </a:lnTo>
                  <a:lnTo>
                    <a:pt x="4975" y="2688"/>
                  </a:lnTo>
                  <a:lnTo>
                    <a:pt x="4936" y="2788"/>
                  </a:lnTo>
                  <a:lnTo>
                    <a:pt x="4879" y="2884"/>
                  </a:lnTo>
                  <a:lnTo>
                    <a:pt x="4804" y="2973"/>
                  </a:lnTo>
                  <a:lnTo>
                    <a:pt x="4711" y="3059"/>
                  </a:lnTo>
                  <a:lnTo>
                    <a:pt x="4604" y="3137"/>
                  </a:lnTo>
                  <a:lnTo>
                    <a:pt x="4479" y="3212"/>
                  </a:lnTo>
                  <a:lnTo>
                    <a:pt x="4511" y="3319"/>
                  </a:lnTo>
                  <a:lnTo>
                    <a:pt x="4536" y="3427"/>
                  </a:lnTo>
                  <a:lnTo>
                    <a:pt x="4554" y="3527"/>
                  </a:lnTo>
                  <a:lnTo>
                    <a:pt x="4558" y="3623"/>
                  </a:lnTo>
                  <a:lnTo>
                    <a:pt x="4551" y="3737"/>
                  </a:lnTo>
                  <a:lnTo>
                    <a:pt x="4526" y="3841"/>
                  </a:lnTo>
                  <a:lnTo>
                    <a:pt x="4486" y="3937"/>
                  </a:lnTo>
                  <a:lnTo>
                    <a:pt x="4429" y="4023"/>
                  </a:lnTo>
                  <a:lnTo>
                    <a:pt x="4361" y="4091"/>
                  </a:lnTo>
                  <a:lnTo>
                    <a:pt x="4279" y="4148"/>
                  </a:lnTo>
                  <a:lnTo>
                    <a:pt x="4187" y="4191"/>
                  </a:lnTo>
                  <a:lnTo>
                    <a:pt x="4083" y="4219"/>
                  </a:lnTo>
                  <a:lnTo>
                    <a:pt x="3972" y="4237"/>
                  </a:lnTo>
                  <a:lnTo>
                    <a:pt x="3851" y="4244"/>
                  </a:lnTo>
                  <a:lnTo>
                    <a:pt x="3751" y="4241"/>
                  </a:lnTo>
                  <a:lnTo>
                    <a:pt x="3644" y="4230"/>
                  </a:lnTo>
                  <a:lnTo>
                    <a:pt x="3594" y="4365"/>
                  </a:lnTo>
                  <a:lnTo>
                    <a:pt x="3537" y="4487"/>
                  </a:lnTo>
                  <a:lnTo>
                    <a:pt x="3473" y="4594"/>
                  </a:lnTo>
                  <a:lnTo>
                    <a:pt x="3398" y="4687"/>
                  </a:lnTo>
                  <a:lnTo>
                    <a:pt x="3316" y="4762"/>
                  </a:lnTo>
                  <a:lnTo>
                    <a:pt x="3226" y="4819"/>
                  </a:lnTo>
                  <a:lnTo>
                    <a:pt x="3127" y="4855"/>
                  </a:lnTo>
                  <a:lnTo>
                    <a:pt x="3059" y="4869"/>
                  </a:lnTo>
                  <a:lnTo>
                    <a:pt x="2994" y="4872"/>
                  </a:lnTo>
                  <a:lnTo>
                    <a:pt x="2891" y="4862"/>
                  </a:lnTo>
                  <a:lnTo>
                    <a:pt x="2787" y="4837"/>
                  </a:lnTo>
                  <a:lnTo>
                    <a:pt x="2684" y="4790"/>
                  </a:lnTo>
                  <a:lnTo>
                    <a:pt x="2577" y="4730"/>
                  </a:lnTo>
                  <a:lnTo>
                    <a:pt x="2473" y="4655"/>
                  </a:lnTo>
                  <a:lnTo>
                    <a:pt x="2370" y="4562"/>
                  </a:lnTo>
                  <a:lnTo>
                    <a:pt x="2249" y="4644"/>
                  </a:lnTo>
                  <a:lnTo>
                    <a:pt x="2127" y="4708"/>
                  </a:lnTo>
                  <a:lnTo>
                    <a:pt x="2009" y="4758"/>
                  </a:lnTo>
                  <a:lnTo>
                    <a:pt x="1895" y="4787"/>
                  </a:lnTo>
                  <a:lnTo>
                    <a:pt x="1781" y="4797"/>
                  </a:lnTo>
                  <a:lnTo>
                    <a:pt x="1713" y="4794"/>
                  </a:lnTo>
                  <a:lnTo>
                    <a:pt x="1649" y="4783"/>
                  </a:lnTo>
                  <a:lnTo>
                    <a:pt x="1585" y="4762"/>
                  </a:lnTo>
                  <a:lnTo>
                    <a:pt x="1503" y="4722"/>
                  </a:lnTo>
                  <a:lnTo>
                    <a:pt x="1428" y="4665"/>
                  </a:lnTo>
                  <a:lnTo>
                    <a:pt x="1360" y="4597"/>
                  </a:lnTo>
                  <a:lnTo>
                    <a:pt x="1299" y="4515"/>
                  </a:lnTo>
                  <a:lnTo>
                    <a:pt x="1249" y="4423"/>
                  </a:lnTo>
                  <a:lnTo>
                    <a:pt x="1206" y="4319"/>
                  </a:lnTo>
                  <a:lnTo>
                    <a:pt x="1171" y="4205"/>
                  </a:lnTo>
                  <a:lnTo>
                    <a:pt x="1146" y="4080"/>
                  </a:lnTo>
                  <a:lnTo>
                    <a:pt x="1117" y="4080"/>
                  </a:lnTo>
                  <a:lnTo>
                    <a:pt x="996" y="4076"/>
                  </a:lnTo>
                  <a:lnTo>
                    <a:pt x="882" y="4062"/>
                  </a:lnTo>
                  <a:lnTo>
                    <a:pt x="774" y="4041"/>
                  </a:lnTo>
                  <a:lnTo>
                    <a:pt x="678" y="4008"/>
                  </a:lnTo>
                  <a:lnTo>
                    <a:pt x="589" y="3966"/>
                  </a:lnTo>
                  <a:lnTo>
                    <a:pt x="510" y="3916"/>
                  </a:lnTo>
                  <a:lnTo>
                    <a:pt x="446" y="3855"/>
                  </a:lnTo>
                  <a:lnTo>
                    <a:pt x="389" y="3784"/>
                  </a:lnTo>
                  <a:lnTo>
                    <a:pt x="350" y="3712"/>
                  </a:lnTo>
                  <a:lnTo>
                    <a:pt x="325" y="3634"/>
                  </a:lnTo>
                  <a:lnTo>
                    <a:pt x="307" y="3552"/>
                  </a:lnTo>
                  <a:lnTo>
                    <a:pt x="303" y="3466"/>
                  </a:lnTo>
                  <a:lnTo>
                    <a:pt x="311" y="3352"/>
                  </a:lnTo>
                  <a:lnTo>
                    <a:pt x="335" y="3230"/>
                  </a:lnTo>
                  <a:lnTo>
                    <a:pt x="378" y="3102"/>
                  </a:lnTo>
                  <a:lnTo>
                    <a:pt x="435" y="2973"/>
                  </a:lnTo>
                  <a:lnTo>
                    <a:pt x="325" y="2888"/>
                  </a:lnTo>
                  <a:lnTo>
                    <a:pt x="232" y="2802"/>
                  </a:lnTo>
                  <a:lnTo>
                    <a:pt x="150" y="2709"/>
                  </a:lnTo>
                  <a:lnTo>
                    <a:pt x="86" y="2616"/>
                  </a:lnTo>
                  <a:lnTo>
                    <a:pt x="39" y="2516"/>
                  </a:lnTo>
                  <a:lnTo>
                    <a:pt x="11" y="2416"/>
                  </a:lnTo>
                  <a:lnTo>
                    <a:pt x="0" y="2316"/>
                  </a:lnTo>
                  <a:lnTo>
                    <a:pt x="0" y="2288"/>
                  </a:lnTo>
                  <a:lnTo>
                    <a:pt x="18" y="2184"/>
                  </a:lnTo>
                  <a:lnTo>
                    <a:pt x="54" y="2084"/>
                  </a:lnTo>
                  <a:lnTo>
                    <a:pt x="111" y="1988"/>
                  </a:lnTo>
                  <a:lnTo>
                    <a:pt x="186" y="1895"/>
                  </a:lnTo>
                  <a:lnTo>
                    <a:pt x="282" y="1809"/>
                  </a:lnTo>
                  <a:lnTo>
                    <a:pt x="389" y="1731"/>
                  </a:lnTo>
                  <a:lnTo>
                    <a:pt x="514" y="1656"/>
                  </a:lnTo>
                  <a:lnTo>
                    <a:pt x="482" y="1549"/>
                  </a:lnTo>
                  <a:lnTo>
                    <a:pt x="457" y="1442"/>
                  </a:lnTo>
                  <a:lnTo>
                    <a:pt x="439" y="1342"/>
                  </a:lnTo>
                  <a:lnTo>
                    <a:pt x="435" y="1245"/>
                  </a:lnTo>
                  <a:lnTo>
                    <a:pt x="439" y="1156"/>
                  </a:lnTo>
                  <a:lnTo>
                    <a:pt x="457" y="1071"/>
                  </a:lnTo>
                  <a:lnTo>
                    <a:pt x="482" y="988"/>
                  </a:lnTo>
                  <a:lnTo>
                    <a:pt x="518" y="917"/>
                  </a:lnTo>
                  <a:lnTo>
                    <a:pt x="564" y="849"/>
                  </a:lnTo>
                  <a:lnTo>
                    <a:pt x="632" y="778"/>
                  </a:lnTo>
                  <a:lnTo>
                    <a:pt x="714" y="724"/>
                  </a:lnTo>
                  <a:lnTo>
                    <a:pt x="807" y="678"/>
                  </a:lnTo>
                  <a:lnTo>
                    <a:pt x="910" y="649"/>
                  </a:lnTo>
                  <a:lnTo>
                    <a:pt x="1021" y="631"/>
                  </a:lnTo>
                  <a:lnTo>
                    <a:pt x="1142" y="624"/>
                  </a:lnTo>
                  <a:lnTo>
                    <a:pt x="1242" y="628"/>
                  </a:lnTo>
                  <a:lnTo>
                    <a:pt x="1349" y="639"/>
                  </a:lnTo>
                  <a:lnTo>
                    <a:pt x="1392" y="521"/>
                  </a:lnTo>
                  <a:lnTo>
                    <a:pt x="1438" y="410"/>
                  </a:lnTo>
                  <a:lnTo>
                    <a:pt x="1495" y="314"/>
                  </a:lnTo>
                  <a:lnTo>
                    <a:pt x="1556" y="224"/>
                  </a:lnTo>
                  <a:lnTo>
                    <a:pt x="1624" y="153"/>
                  </a:lnTo>
                  <a:lnTo>
                    <a:pt x="1699" y="92"/>
                  </a:lnTo>
                  <a:lnTo>
                    <a:pt x="1777" y="46"/>
                  </a:lnTo>
                  <a:lnTo>
                    <a:pt x="1867" y="14"/>
                  </a:lnTo>
                  <a:lnTo>
                    <a:pt x="1931" y="3"/>
                  </a:lnTo>
                  <a:lnTo>
                    <a:pt x="1999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1018112" y="1055836"/>
              <a:ext cx="2147219" cy="2095437"/>
            </a:xfrm>
            <a:custGeom>
              <a:avLst/>
              <a:gdLst/>
              <a:ahLst/>
              <a:cxnLst>
                <a:cxn ang="0">
                  <a:pos x="1942" y="25"/>
                </a:cxn>
                <a:cxn ang="0">
                  <a:pos x="2235" y="193"/>
                </a:cxn>
                <a:cxn ang="0">
                  <a:pos x="2542" y="146"/>
                </a:cxn>
                <a:cxn ang="0">
                  <a:pos x="2845" y="61"/>
                </a:cxn>
                <a:cxn ang="0">
                  <a:pos x="3113" y="136"/>
                </a:cxn>
                <a:cxn ang="0">
                  <a:pos x="3305" y="360"/>
                </a:cxn>
                <a:cxn ang="0">
                  <a:pos x="3416" y="707"/>
                </a:cxn>
                <a:cxn ang="0">
                  <a:pos x="3776" y="750"/>
                </a:cxn>
                <a:cxn ang="0">
                  <a:pos x="4033" y="892"/>
                </a:cxn>
                <a:cxn ang="0">
                  <a:pos x="4158" y="1142"/>
                </a:cxn>
                <a:cxn ang="0">
                  <a:pos x="4133" y="1453"/>
                </a:cxn>
                <a:cxn ang="0">
                  <a:pos x="4166" y="1781"/>
                </a:cxn>
                <a:cxn ang="0">
                  <a:pos x="4398" y="2081"/>
                </a:cxn>
                <a:cxn ang="0">
                  <a:pos x="4422" y="2388"/>
                </a:cxn>
                <a:cxn ang="0">
                  <a:pos x="4269" y="2642"/>
                </a:cxn>
                <a:cxn ang="0">
                  <a:pos x="3976" y="2852"/>
                </a:cxn>
                <a:cxn ang="0">
                  <a:pos x="4048" y="3209"/>
                </a:cxn>
                <a:cxn ang="0">
                  <a:pos x="3987" y="3495"/>
                </a:cxn>
                <a:cxn ang="0">
                  <a:pos x="3791" y="3691"/>
                </a:cxn>
                <a:cxn ang="0">
                  <a:pos x="3487" y="3770"/>
                </a:cxn>
                <a:cxn ang="0">
                  <a:pos x="3191" y="3877"/>
                </a:cxn>
                <a:cxn ang="0">
                  <a:pos x="3020" y="4166"/>
                </a:cxn>
                <a:cxn ang="0">
                  <a:pos x="2777" y="4316"/>
                </a:cxn>
                <a:cxn ang="0">
                  <a:pos x="2495" y="4302"/>
                </a:cxn>
                <a:cxn ang="0">
                  <a:pos x="2203" y="4134"/>
                </a:cxn>
                <a:cxn ang="0">
                  <a:pos x="1896" y="4180"/>
                </a:cxn>
                <a:cxn ang="0">
                  <a:pos x="1592" y="4266"/>
                </a:cxn>
                <a:cxn ang="0">
                  <a:pos x="1325" y="4191"/>
                </a:cxn>
                <a:cxn ang="0">
                  <a:pos x="1132" y="3970"/>
                </a:cxn>
                <a:cxn ang="0">
                  <a:pos x="1021" y="3623"/>
                </a:cxn>
                <a:cxn ang="0">
                  <a:pos x="661" y="3580"/>
                </a:cxn>
                <a:cxn ang="0">
                  <a:pos x="404" y="3434"/>
                </a:cxn>
                <a:cxn ang="0">
                  <a:pos x="279" y="3188"/>
                </a:cxn>
                <a:cxn ang="0">
                  <a:pos x="304" y="2874"/>
                </a:cxn>
                <a:cxn ang="0">
                  <a:pos x="272" y="2545"/>
                </a:cxn>
                <a:cxn ang="0">
                  <a:pos x="40" y="2245"/>
                </a:cxn>
                <a:cxn ang="0">
                  <a:pos x="15" y="1938"/>
                </a:cxn>
                <a:cxn ang="0">
                  <a:pos x="168" y="1685"/>
                </a:cxn>
                <a:cxn ang="0">
                  <a:pos x="461" y="1474"/>
                </a:cxn>
                <a:cxn ang="0">
                  <a:pos x="389" y="1117"/>
                </a:cxn>
                <a:cxn ang="0">
                  <a:pos x="450" y="832"/>
                </a:cxn>
                <a:cxn ang="0">
                  <a:pos x="646" y="635"/>
                </a:cxn>
                <a:cxn ang="0">
                  <a:pos x="950" y="560"/>
                </a:cxn>
                <a:cxn ang="0">
                  <a:pos x="1246" y="450"/>
                </a:cxn>
                <a:cxn ang="0">
                  <a:pos x="1417" y="161"/>
                </a:cxn>
                <a:cxn ang="0">
                  <a:pos x="1656" y="14"/>
                </a:cxn>
              </a:cxnLst>
              <a:rect l="0" t="0" r="r" b="b"/>
              <a:pathLst>
                <a:path w="4437" h="4330">
                  <a:moveTo>
                    <a:pt x="1749" y="0"/>
                  </a:moveTo>
                  <a:lnTo>
                    <a:pt x="1846" y="3"/>
                  </a:lnTo>
                  <a:lnTo>
                    <a:pt x="1942" y="25"/>
                  </a:lnTo>
                  <a:lnTo>
                    <a:pt x="2038" y="64"/>
                  </a:lnTo>
                  <a:lnTo>
                    <a:pt x="2135" y="121"/>
                  </a:lnTo>
                  <a:lnTo>
                    <a:pt x="2235" y="193"/>
                  </a:lnTo>
                  <a:lnTo>
                    <a:pt x="2331" y="278"/>
                  </a:lnTo>
                  <a:lnTo>
                    <a:pt x="2438" y="203"/>
                  </a:lnTo>
                  <a:lnTo>
                    <a:pt x="2542" y="146"/>
                  </a:lnTo>
                  <a:lnTo>
                    <a:pt x="2649" y="100"/>
                  </a:lnTo>
                  <a:lnTo>
                    <a:pt x="2749" y="75"/>
                  </a:lnTo>
                  <a:lnTo>
                    <a:pt x="2845" y="61"/>
                  </a:lnTo>
                  <a:lnTo>
                    <a:pt x="2941" y="68"/>
                  </a:lnTo>
                  <a:lnTo>
                    <a:pt x="3031" y="93"/>
                  </a:lnTo>
                  <a:lnTo>
                    <a:pt x="3113" y="136"/>
                  </a:lnTo>
                  <a:lnTo>
                    <a:pt x="3188" y="196"/>
                  </a:lnTo>
                  <a:lnTo>
                    <a:pt x="3252" y="271"/>
                  </a:lnTo>
                  <a:lnTo>
                    <a:pt x="3305" y="360"/>
                  </a:lnTo>
                  <a:lnTo>
                    <a:pt x="3352" y="464"/>
                  </a:lnTo>
                  <a:lnTo>
                    <a:pt x="3387" y="578"/>
                  </a:lnTo>
                  <a:lnTo>
                    <a:pt x="3416" y="707"/>
                  </a:lnTo>
                  <a:lnTo>
                    <a:pt x="3544" y="710"/>
                  </a:lnTo>
                  <a:lnTo>
                    <a:pt x="3666" y="725"/>
                  </a:lnTo>
                  <a:lnTo>
                    <a:pt x="3776" y="750"/>
                  </a:lnTo>
                  <a:lnTo>
                    <a:pt x="3873" y="785"/>
                  </a:lnTo>
                  <a:lnTo>
                    <a:pt x="3959" y="832"/>
                  </a:lnTo>
                  <a:lnTo>
                    <a:pt x="4033" y="892"/>
                  </a:lnTo>
                  <a:lnTo>
                    <a:pt x="4091" y="967"/>
                  </a:lnTo>
                  <a:lnTo>
                    <a:pt x="4133" y="1049"/>
                  </a:lnTo>
                  <a:lnTo>
                    <a:pt x="4158" y="1142"/>
                  </a:lnTo>
                  <a:lnTo>
                    <a:pt x="4166" y="1239"/>
                  </a:lnTo>
                  <a:lnTo>
                    <a:pt x="4158" y="1342"/>
                  </a:lnTo>
                  <a:lnTo>
                    <a:pt x="4133" y="1453"/>
                  </a:lnTo>
                  <a:lnTo>
                    <a:pt x="4098" y="1571"/>
                  </a:lnTo>
                  <a:lnTo>
                    <a:pt x="4044" y="1688"/>
                  </a:lnTo>
                  <a:lnTo>
                    <a:pt x="4166" y="1781"/>
                  </a:lnTo>
                  <a:lnTo>
                    <a:pt x="4265" y="1878"/>
                  </a:lnTo>
                  <a:lnTo>
                    <a:pt x="4344" y="1978"/>
                  </a:lnTo>
                  <a:lnTo>
                    <a:pt x="4398" y="2081"/>
                  </a:lnTo>
                  <a:lnTo>
                    <a:pt x="4430" y="2188"/>
                  </a:lnTo>
                  <a:lnTo>
                    <a:pt x="4437" y="2295"/>
                  </a:lnTo>
                  <a:lnTo>
                    <a:pt x="4422" y="2388"/>
                  </a:lnTo>
                  <a:lnTo>
                    <a:pt x="4387" y="2474"/>
                  </a:lnTo>
                  <a:lnTo>
                    <a:pt x="4337" y="2559"/>
                  </a:lnTo>
                  <a:lnTo>
                    <a:pt x="4269" y="2642"/>
                  </a:lnTo>
                  <a:lnTo>
                    <a:pt x="4187" y="2717"/>
                  </a:lnTo>
                  <a:lnTo>
                    <a:pt x="4087" y="2788"/>
                  </a:lnTo>
                  <a:lnTo>
                    <a:pt x="3976" y="2852"/>
                  </a:lnTo>
                  <a:lnTo>
                    <a:pt x="4016" y="2977"/>
                  </a:lnTo>
                  <a:lnTo>
                    <a:pt x="4037" y="3095"/>
                  </a:lnTo>
                  <a:lnTo>
                    <a:pt x="4048" y="3209"/>
                  </a:lnTo>
                  <a:lnTo>
                    <a:pt x="4041" y="3313"/>
                  </a:lnTo>
                  <a:lnTo>
                    <a:pt x="4023" y="3409"/>
                  </a:lnTo>
                  <a:lnTo>
                    <a:pt x="3987" y="3495"/>
                  </a:lnTo>
                  <a:lnTo>
                    <a:pt x="3937" y="3573"/>
                  </a:lnTo>
                  <a:lnTo>
                    <a:pt x="3869" y="3641"/>
                  </a:lnTo>
                  <a:lnTo>
                    <a:pt x="3791" y="3691"/>
                  </a:lnTo>
                  <a:lnTo>
                    <a:pt x="3702" y="3730"/>
                  </a:lnTo>
                  <a:lnTo>
                    <a:pt x="3598" y="3755"/>
                  </a:lnTo>
                  <a:lnTo>
                    <a:pt x="3487" y="3770"/>
                  </a:lnTo>
                  <a:lnTo>
                    <a:pt x="3366" y="3766"/>
                  </a:lnTo>
                  <a:lnTo>
                    <a:pt x="3234" y="3755"/>
                  </a:lnTo>
                  <a:lnTo>
                    <a:pt x="3191" y="3877"/>
                  </a:lnTo>
                  <a:lnTo>
                    <a:pt x="3141" y="3987"/>
                  </a:lnTo>
                  <a:lnTo>
                    <a:pt x="3084" y="4084"/>
                  </a:lnTo>
                  <a:lnTo>
                    <a:pt x="3020" y="4166"/>
                  </a:lnTo>
                  <a:lnTo>
                    <a:pt x="2945" y="4234"/>
                  </a:lnTo>
                  <a:lnTo>
                    <a:pt x="2866" y="4284"/>
                  </a:lnTo>
                  <a:lnTo>
                    <a:pt x="2777" y="4316"/>
                  </a:lnTo>
                  <a:lnTo>
                    <a:pt x="2684" y="4330"/>
                  </a:lnTo>
                  <a:lnTo>
                    <a:pt x="2592" y="4323"/>
                  </a:lnTo>
                  <a:lnTo>
                    <a:pt x="2495" y="4302"/>
                  </a:lnTo>
                  <a:lnTo>
                    <a:pt x="2399" y="4262"/>
                  </a:lnTo>
                  <a:lnTo>
                    <a:pt x="2302" y="4205"/>
                  </a:lnTo>
                  <a:lnTo>
                    <a:pt x="2203" y="4134"/>
                  </a:lnTo>
                  <a:lnTo>
                    <a:pt x="2106" y="4048"/>
                  </a:lnTo>
                  <a:lnTo>
                    <a:pt x="1999" y="4123"/>
                  </a:lnTo>
                  <a:lnTo>
                    <a:pt x="1896" y="4180"/>
                  </a:lnTo>
                  <a:lnTo>
                    <a:pt x="1789" y="4227"/>
                  </a:lnTo>
                  <a:lnTo>
                    <a:pt x="1689" y="4252"/>
                  </a:lnTo>
                  <a:lnTo>
                    <a:pt x="1592" y="4266"/>
                  </a:lnTo>
                  <a:lnTo>
                    <a:pt x="1496" y="4259"/>
                  </a:lnTo>
                  <a:lnTo>
                    <a:pt x="1407" y="4234"/>
                  </a:lnTo>
                  <a:lnTo>
                    <a:pt x="1325" y="4191"/>
                  </a:lnTo>
                  <a:lnTo>
                    <a:pt x="1250" y="4134"/>
                  </a:lnTo>
                  <a:lnTo>
                    <a:pt x="1185" y="4059"/>
                  </a:lnTo>
                  <a:lnTo>
                    <a:pt x="1132" y="3970"/>
                  </a:lnTo>
                  <a:lnTo>
                    <a:pt x="1085" y="3866"/>
                  </a:lnTo>
                  <a:lnTo>
                    <a:pt x="1050" y="3752"/>
                  </a:lnTo>
                  <a:lnTo>
                    <a:pt x="1021" y="3623"/>
                  </a:lnTo>
                  <a:lnTo>
                    <a:pt x="893" y="3620"/>
                  </a:lnTo>
                  <a:lnTo>
                    <a:pt x="771" y="3605"/>
                  </a:lnTo>
                  <a:lnTo>
                    <a:pt x="661" y="3580"/>
                  </a:lnTo>
                  <a:lnTo>
                    <a:pt x="564" y="3545"/>
                  </a:lnTo>
                  <a:lnTo>
                    <a:pt x="479" y="3495"/>
                  </a:lnTo>
                  <a:lnTo>
                    <a:pt x="404" y="3434"/>
                  </a:lnTo>
                  <a:lnTo>
                    <a:pt x="347" y="3363"/>
                  </a:lnTo>
                  <a:lnTo>
                    <a:pt x="304" y="3281"/>
                  </a:lnTo>
                  <a:lnTo>
                    <a:pt x="279" y="3188"/>
                  </a:lnTo>
                  <a:lnTo>
                    <a:pt x="272" y="3088"/>
                  </a:lnTo>
                  <a:lnTo>
                    <a:pt x="279" y="2984"/>
                  </a:lnTo>
                  <a:lnTo>
                    <a:pt x="304" y="2874"/>
                  </a:lnTo>
                  <a:lnTo>
                    <a:pt x="339" y="2759"/>
                  </a:lnTo>
                  <a:lnTo>
                    <a:pt x="393" y="2638"/>
                  </a:lnTo>
                  <a:lnTo>
                    <a:pt x="272" y="2545"/>
                  </a:lnTo>
                  <a:lnTo>
                    <a:pt x="172" y="2449"/>
                  </a:lnTo>
                  <a:lnTo>
                    <a:pt x="93" y="2349"/>
                  </a:lnTo>
                  <a:lnTo>
                    <a:pt x="40" y="2245"/>
                  </a:lnTo>
                  <a:lnTo>
                    <a:pt x="8" y="2138"/>
                  </a:lnTo>
                  <a:lnTo>
                    <a:pt x="0" y="2031"/>
                  </a:lnTo>
                  <a:lnTo>
                    <a:pt x="15" y="1938"/>
                  </a:lnTo>
                  <a:lnTo>
                    <a:pt x="50" y="1853"/>
                  </a:lnTo>
                  <a:lnTo>
                    <a:pt x="100" y="1767"/>
                  </a:lnTo>
                  <a:lnTo>
                    <a:pt x="168" y="1685"/>
                  </a:lnTo>
                  <a:lnTo>
                    <a:pt x="250" y="1610"/>
                  </a:lnTo>
                  <a:lnTo>
                    <a:pt x="350" y="1538"/>
                  </a:lnTo>
                  <a:lnTo>
                    <a:pt x="461" y="1474"/>
                  </a:lnTo>
                  <a:lnTo>
                    <a:pt x="422" y="1349"/>
                  </a:lnTo>
                  <a:lnTo>
                    <a:pt x="400" y="1231"/>
                  </a:lnTo>
                  <a:lnTo>
                    <a:pt x="389" y="1117"/>
                  </a:lnTo>
                  <a:lnTo>
                    <a:pt x="397" y="1014"/>
                  </a:lnTo>
                  <a:lnTo>
                    <a:pt x="414" y="917"/>
                  </a:lnTo>
                  <a:lnTo>
                    <a:pt x="450" y="832"/>
                  </a:lnTo>
                  <a:lnTo>
                    <a:pt x="500" y="753"/>
                  </a:lnTo>
                  <a:lnTo>
                    <a:pt x="568" y="689"/>
                  </a:lnTo>
                  <a:lnTo>
                    <a:pt x="646" y="635"/>
                  </a:lnTo>
                  <a:lnTo>
                    <a:pt x="736" y="596"/>
                  </a:lnTo>
                  <a:lnTo>
                    <a:pt x="839" y="571"/>
                  </a:lnTo>
                  <a:lnTo>
                    <a:pt x="950" y="560"/>
                  </a:lnTo>
                  <a:lnTo>
                    <a:pt x="1071" y="560"/>
                  </a:lnTo>
                  <a:lnTo>
                    <a:pt x="1203" y="575"/>
                  </a:lnTo>
                  <a:lnTo>
                    <a:pt x="1246" y="450"/>
                  </a:lnTo>
                  <a:lnTo>
                    <a:pt x="1296" y="339"/>
                  </a:lnTo>
                  <a:lnTo>
                    <a:pt x="1353" y="243"/>
                  </a:lnTo>
                  <a:lnTo>
                    <a:pt x="1417" y="161"/>
                  </a:lnTo>
                  <a:lnTo>
                    <a:pt x="1489" y="96"/>
                  </a:lnTo>
                  <a:lnTo>
                    <a:pt x="1571" y="46"/>
                  </a:lnTo>
                  <a:lnTo>
                    <a:pt x="1656" y="14"/>
                  </a:lnTo>
                  <a:lnTo>
                    <a:pt x="1749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" name="Group 14"/>
          <p:cNvGrpSpPr/>
          <p:nvPr/>
        </p:nvGrpSpPr>
        <p:grpSpPr>
          <a:xfrm>
            <a:off x="6234842" y="1457346"/>
            <a:ext cx="2776787" cy="2530146"/>
            <a:chOff x="2160185" y="3098894"/>
            <a:chExt cx="2054625" cy="2004832"/>
          </a:xfrm>
        </p:grpSpPr>
        <p:sp>
          <p:nvSpPr>
            <p:cNvPr id="13" name="Freeform 11"/>
            <p:cNvSpPr>
              <a:spLocks noEditPoints="1"/>
            </p:cNvSpPr>
            <p:nvPr/>
          </p:nvSpPr>
          <p:spPr bwMode="auto">
            <a:xfrm rot="21129250">
              <a:off x="2160185" y="3098894"/>
              <a:ext cx="2054625" cy="2004832"/>
            </a:xfrm>
            <a:custGeom>
              <a:avLst/>
              <a:gdLst/>
              <a:ahLst/>
              <a:cxnLst>
                <a:cxn ang="0">
                  <a:pos x="1613" y="210"/>
                </a:cxn>
                <a:cxn ang="0">
                  <a:pos x="1360" y="674"/>
                </a:cxn>
                <a:cxn ang="0">
                  <a:pos x="732" y="749"/>
                </a:cxn>
                <a:cxn ang="0">
                  <a:pos x="468" y="1245"/>
                </a:cxn>
                <a:cxn ang="0">
                  <a:pos x="543" y="1681"/>
                </a:cxn>
                <a:cxn ang="0">
                  <a:pos x="50" y="2188"/>
                </a:cxn>
                <a:cxn ang="0">
                  <a:pos x="228" y="2752"/>
                </a:cxn>
                <a:cxn ang="0">
                  <a:pos x="343" y="3352"/>
                </a:cxn>
                <a:cxn ang="0">
                  <a:pos x="478" y="3841"/>
                </a:cxn>
                <a:cxn ang="0">
                  <a:pos x="1117" y="4048"/>
                </a:cxn>
                <a:cxn ang="0">
                  <a:pos x="1356" y="4540"/>
                </a:cxn>
                <a:cxn ang="0">
                  <a:pos x="1892" y="4755"/>
                </a:cxn>
                <a:cxn ang="0">
                  <a:pos x="2384" y="4530"/>
                </a:cxn>
                <a:cxn ang="0">
                  <a:pos x="2994" y="4837"/>
                </a:cxn>
                <a:cxn ang="0">
                  <a:pos x="3448" y="4573"/>
                </a:cxn>
                <a:cxn ang="0">
                  <a:pos x="3748" y="4208"/>
                </a:cxn>
                <a:cxn ang="0">
                  <a:pos x="4340" y="4066"/>
                </a:cxn>
                <a:cxn ang="0">
                  <a:pos x="4515" y="3494"/>
                </a:cxn>
                <a:cxn ang="0">
                  <a:pos x="4686" y="3041"/>
                </a:cxn>
                <a:cxn ang="0">
                  <a:pos x="4961" y="2570"/>
                </a:cxn>
                <a:cxn ang="0">
                  <a:pos x="4658" y="2013"/>
                </a:cxn>
                <a:cxn ang="0">
                  <a:pos x="4647" y="1517"/>
                </a:cxn>
                <a:cxn ang="0">
                  <a:pos x="4515" y="1031"/>
                </a:cxn>
                <a:cxn ang="0">
                  <a:pos x="3876" y="821"/>
                </a:cxn>
                <a:cxn ang="0">
                  <a:pos x="3637" y="328"/>
                </a:cxn>
                <a:cxn ang="0">
                  <a:pos x="3102" y="114"/>
                </a:cxn>
                <a:cxn ang="0">
                  <a:pos x="2609" y="342"/>
                </a:cxn>
                <a:cxn ang="0">
                  <a:pos x="1999" y="32"/>
                </a:cxn>
                <a:cxn ang="0">
                  <a:pos x="2520" y="217"/>
                </a:cxn>
                <a:cxn ang="0">
                  <a:pos x="3212" y="71"/>
                </a:cxn>
                <a:cxn ang="0">
                  <a:pos x="3633" y="274"/>
                </a:cxn>
                <a:cxn ang="0">
                  <a:pos x="3876" y="788"/>
                </a:cxn>
                <a:cxn ang="0">
                  <a:pos x="4483" y="956"/>
                </a:cxn>
                <a:cxn ang="0">
                  <a:pos x="4690" y="1403"/>
                </a:cxn>
                <a:cxn ang="0">
                  <a:pos x="4761" y="2070"/>
                </a:cxn>
                <a:cxn ang="0">
                  <a:pos x="4993" y="2584"/>
                </a:cxn>
                <a:cxn ang="0">
                  <a:pos x="4604" y="3137"/>
                </a:cxn>
                <a:cxn ang="0">
                  <a:pos x="4551" y="3737"/>
                </a:cxn>
                <a:cxn ang="0">
                  <a:pos x="4187" y="4191"/>
                </a:cxn>
                <a:cxn ang="0">
                  <a:pos x="3594" y="4365"/>
                </a:cxn>
                <a:cxn ang="0">
                  <a:pos x="3127" y="4855"/>
                </a:cxn>
                <a:cxn ang="0">
                  <a:pos x="2577" y="4730"/>
                </a:cxn>
                <a:cxn ang="0">
                  <a:pos x="1895" y="4787"/>
                </a:cxn>
                <a:cxn ang="0">
                  <a:pos x="1428" y="4665"/>
                </a:cxn>
                <a:cxn ang="0">
                  <a:pos x="1146" y="4080"/>
                </a:cxn>
                <a:cxn ang="0">
                  <a:pos x="589" y="3966"/>
                </a:cxn>
                <a:cxn ang="0">
                  <a:pos x="307" y="3552"/>
                </a:cxn>
                <a:cxn ang="0">
                  <a:pos x="325" y="2888"/>
                </a:cxn>
                <a:cxn ang="0">
                  <a:pos x="0" y="2316"/>
                </a:cxn>
                <a:cxn ang="0">
                  <a:pos x="282" y="1809"/>
                </a:cxn>
                <a:cxn ang="0">
                  <a:pos x="435" y="1245"/>
                </a:cxn>
                <a:cxn ang="0">
                  <a:pos x="632" y="778"/>
                </a:cxn>
                <a:cxn ang="0">
                  <a:pos x="1242" y="628"/>
                </a:cxn>
                <a:cxn ang="0">
                  <a:pos x="1624" y="153"/>
                </a:cxn>
              </a:cxnLst>
              <a:rect l="0" t="0" r="r" b="b"/>
              <a:pathLst>
                <a:path w="4993" h="4872">
                  <a:moveTo>
                    <a:pt x="1999" y="32"/>
                  </a:moveTo>
                  <a:lnTo>
                    <a:pt x="1934" y="35"/>
                  </a:lnTo>
                  <a:lnTo>
                    <a:pt x="1874" y="46"/>
                  </a:lnTo>
                  <a:lnTo>
                    <a:pt x="1781" y="82"/>
                  </a:lnTo>
                  <a:lnTo>
                    <a:pt x="1692" y="135"/>
                  </a:lnTo>
                  <a:lnTo>
                    <a:pt x="1613" y="210"/>
                  </a:lnTo>
                  <a:lnTo>
                    <a:pt x="1542" y="299"/>
                  </a:lnTo>
                  <a:lnTo>
                    <a:pt x="1481" y="407"/>
                  </a:lnTo>
                  <a:lnTo>
                    <a:pt x="1424" y="528"/>
                  </a:lnTo>
                  <a:lnTo>
                    <a:pt x="1378" y="664"/>
                  </a:lnTo>
                  <a:lnTo>
                    <a:pt x="1371" y="678"/>
                  </a:lnTo>
                  <a:lnTo>
                    <a:pt x="1360" y="674"/>
                  </a:lnTo>
                  <a:lnTo>
                    <a:pt x="1246" y="660"/>
                  </a:lnTo>
                  <a:lnTo>
                    <a:pt x="1142" y="656"/>
                  </a:lnTo>
                  <a:lnTo>
                    <a:pt x="1024" y="664"/>
                  </a:lnTo>
                  <a:lnTo>
                    <a:pt x="917" y="681"/>
                  </a:lnTo>
                  <a:lnTo>
                    <a:pt x="817" y="710"/>
                  </a:lnTo>
                  <a:lnTo>
                    <a:pt x="732" y="749"/>
                  </a:lnTo>
                  <a:lnTo>
                    <a:pt x="653" y="803"/>
                  </a:lnTo>
                  <a:lnTo>
                    <a:pt x="589" y="867"/>
                  </a:lnTo>
                  <a:lnTo>
                    <a:pt x="535" y="946"/>
                  </a:lnTo>
                  <a:lnTo>
                    <a:pt x="500" y="1038"/>
                  </a:lnTo>
                  <a:lnTo>
                    <a:pt x="475" y="1138"/>
                  </a:lnTo>
                  <a:lnTo>
                    <a:pt x="468" y="1245"/>
                  </a:lnTo>
                  <a:lnTo>
                    <a:pt x="471" y="1342"/>
                  </a:lnTo>
                  <a:lnTo>
                    <a:pt x="489" y="1442"/>
                  </a:lnTo>
                  <a:lnTo>
                    <a:pt x="514" y="1549"/>
                  </a:lnTo>
                  <a:lnTo>
                    <a:pt x="550" y="1660"/>
                  </a:lnTo>
                  <a:lnTo>
                    <a:pt x="553" y="1674"/>
                  </a:lnTo>
                  <a:lnTo>
                    <a:pt x="543" y="1681"/>
                  </a:lnTo>
                  <a:lnTo>
                    <a:pt x="418" y="1752"/>
                  </a:lnTo>
                  <a:lnTo>
                    <a:pt x="307" y="1831"/>
                  </a:lnTo>
                  <a:lnTo>
                    <a:pt x="214" y="1913"/>
                  </a:lnTo>
                  <a:lnTo>
                    <a:pt x="143" y="2002"/>
                  </a:lnTo>
                  <a:lnTo>
                    <a:pt x="86" y="2091"/>
                  </a:lnTo>
                  <a:lnTo>
                    <a:pt x="50" y="2188"/>
                  </a:lnTo>
                  <a:lnTo>
                    <a:pt x="32" y="2288"/>
                  </a:lnTo>
                  <a:lnTo>
                    <a:pt x="32" y="2316"/>
                  </a:lnTo>
                  <a:lnTo>
                    <a:pt x="46" y="2427"/>
                  </a:lnTo>
                  <a:lnTo>
                    <a:pt x="82" y="2538"/>
                  </a:lnTo>
                  <a:lnTo>
                    <a:pt x="146" y="2648"/>
                  </a:lnTo>
                  <a:lnTo>
                    <a:pt x="228" y="2752"/>
                  </a:lnTo>
                  <a:lnTo>
                    <a:pt x="335" y="2855"/>
                  </a:lnTo>
                  <a:lnTo>
                    <a:pt x="478" y="2963"/>
                  </a:lnTo>
                  <a:lnTo>
                    <a:pt x="471" y="2973"/>
                  </a:lnTo>
                  <a:lnTo>
                    <a:pt x="414" y="3105"/>
                  </a:lnTo>
                  <a:lnTo>
                    <a:pt x="371" y="3230"/>
                  </a:lnTo>
                  <a:lnTo>
                    <a:pt x="343" y="3352"/>
                  </a:lnTo>
                  <a:lnTo>
                    <a:pt x="335" y="3466"/>
                  </a:lnTo>
                  <a:lnTo>
                    <a:pt x="339" y="3548"/>
                  </a:lnTo>
                  <a:lnTo>
                    <a:pt x="357" y="3627"/>
                  </a:lnTo>
                  <a:lnTo>
                    <a:pt x="382" y="3698"/>
                  </a:lnTo>
                  <a:lnTo>
                    <a:pt x="418" y="3766"/>
                  </a:lnTo>
                  <a:lnTo>
                    <a:pt x="478" y="3841"/>
                  </a:lnTo>
                  <a:lnTo>
                    <a:pt x="553" y="3905"/>
                  </a:lnTo>
                  <a:lnTo>
                    <a:pt x="639" y="3955"/>
                  </a:lnTo>
                  <a:lnTo>
                    <a:pt x="742" y="3998"/>
                  </a:lnTo>
                  <a:lnTo>
                    <a:pt x="857" y="4026"/>
                  </a:lnTo>
                  <a:lnTo>
                    <a:pt x="982" y="4041"/>
                  </a:lnTo>
                  <a:lnTo>
                    <a:pt x="1117" y="4048"/>
                  </a:lnTo>
                  <a:lnTo>
                    <a:pt x="1171" y="4048"/>
                  </a:lnTo>
                  <a:lnTo>
                    <a:pt x="1174" y="4062"/>
                  </a:lnTo>
                  <a:lnTo>
                    <a:pt x="1206" y="4201"/>
                  </a:lnTo>
                  <a:lnTo>
                    <a:pt x="1246" y="4330"/>
                  </a:lnTo>
                  <a:lnTo>
                    <a:pt x="1296" y="4444"/>
                  </a:lnTo>
                  <a:lnTo>
                    <a:pt x="1356" y="4540"/>
                  </a:lnTo>
                  <a:lnTo>
                    <a:pt x="1428" y="4622"/>
                  </a:lnTo>
                  <a:lnTo>
                    <a:pt x="1506" y="4687"/>
                  </a:lnTo>
                  <a:lnTo>
                    <a:pt x="1595" y="4733"/>
                  </a:lnTo>
                  <a:lnTo>
                    <a:pt x="1688" y="4758"/>
                  </a:lnTo>
                  <a:lnTo>
                    <a:pt x="1781" y="4765"/>
                  </a:lnTo>
                  <a:lnTo>
                    <a:pt x="1892" y="4755"/>
                  </a:lnTo>
                  <a:lnTo>
                    <a:pt x="2006" y="4726"/>
                  </a:lnTo>
                  <a:lnTo>
                    <a:pt x="2120" y="4680"/>
                  </a:lnTo>
                  <a:lnTo>
                    <a:pt x="2241" y="4612"/>
                  </a:lnTo>
                  <a:lnTo>
                    <a:pt x="2363" y="4526"/>
                  </a:lnTo>
                  <a:lnTo>
                    <a:pt x="2373" y="4519"/>
                  </a:lnTo>
                  <a:lnTo>
                    <a:pt x="2384" y="4530"/>
                  </a:lnTo>
                  <a:lnTo>
                    <a:pt x="2488" y="4622"/>
                  </a:lnTo>
                  <a:lnTo>
                    <a:pt x="2588" y="4697"/>
                  </a:lnTo>
                  <a:lnTo>
                    <a:pt x="2691" y="4758"/>
                  </a:lnTo>
                  <a:lnTo>
                    <a:pt x="2795" y="4801"/>
                  </a:lnTo>
                  <a:lnTo>
                    <a:pt x="2895" y="4830"/>
                  </a:lnTo>
                  <a:lnTo>
                    <a:pt x="2994" y="4837"/>
                  </a:lnTo>
                  <a:lnTo>
                    <a:pt x="3055" y="4833"/>
                  </a:lnTo>
                  <a:lnTo>
                    <a:pt x="3119" y="4822"/>
                  </a:lnTo>
                  <a:lnTo>
                    <a:pt x="3212" y="4787"/>
                  </a:lnTo>
                  <a:lnTo>
                    <a:pt x="3298" y="4733"/>
                  </a:lnTo>
                  <a:lnTo>
                    <a:pt x="3376" y="4662"/>
                  </a:lnTo>
                  <a:lnTo>
                    <a:pt x="3448" y="4573"/>
                  </a:lnTo>
                  <a:lnTo>
                    <a:pt x="3512" y="4465"/>
                  </a:lnTo>
                  <a:lnTo>
                    <a:pt x="3569" y="4344"/>
                  </a:lnTo>
                  <a:lnTo>
                    <a:pt x="3615" y="4208"/>
                  </a:lnTo>
                  <a:lnTo>
                    <a:pt x="3619" y="4194"/>
                  </a:lnTo>
                  <a:lnTo>
                    <a:pt x="3633" y="4194"/>
                  </a:lnTo>
                  <a:lnTo>
                    <a:pt x="3748" y="4208"/>
                  </a:lnTo>
                  <a:lnTo>
                    <a:pt x="3851" y="4212"/>
                  </a:lnTo>
                  <a:lnTo>
                    <a:pt x="3969" y="4205"/>
                  </a:lnTo>
                  <a:lnTo>
                    <a:pt x="4076" y="4191"/>
                  </a:lnTo>
                  <a:lnTo>
                    <a:pt x="4176" y="4162"/>
                  </a:lnTo>
                  <a:lnTo>
                    <a:pt x="4261" y="4119"/>
                  </a:lnTo>
                  <a:lnTo>
                    <a:pt x="4340" y="4066"/>
                  </a:lnTo>
                  <a:lnTo>
                    <a:pt x="4404" y="4001"/>
                  </a:lnTo>
                  <a:lnTo>
                    <a:pt x="4454" y="3923"/>
                  </a:lnTo>
                  <a:lnTo>
                    <a:pt x="4493" y="3830"/>
                  </a:lnTo>
                  <a:lnTo>
                    <a:pt x="4515" y="3730"/>
                  </a:lnTo>
                  <a:lnTo>
                    <a:pt x="4522" y="3623"/>
                  </a:lnTo>
                  <a:lnTo>
                    <a:pt x="4515" y="3494"/>
                  </a:lnTo>
                  <a:lnTo>
                    <a:pt x="4486" y="3355"/>
                  </a:lnTo>
                  <a:lnTo>
                    <a:pt x="4444" y="3209"/>
                  </a:lnTo>
                  <a:lnTo>
                    <a:pt x="4440" y="3195"/>
                  </a:lnTo>
                  <a:lnTo>
                    <a:pt x="4451" y="3191"/>
                  </a:lnTo>
                  <a:lnTo>
                    <a:pt x="4576" y="3120"/>
                  </a:lnTo>
                  <a:lnTo>
                    <a:pt x="4686" y="3041"/>
                  </a:lnTo>
                  <a:lnTo>
                    <a:pt x="4775" y="2955"/>
                  </a:lnTo>
                  <a:lnTo>
                    <a:pt x="4850" y="2870"/>
                  </a:lnTo>
                  <a:lnTo>
                    <a:pt x="4908" y="2777"/>
                  </a:lnTo>
                  <a:lnTo>
                    <a:pt x="4943" y="2681"/>
                  </a:lnTo>
                  <a:lnTo>
                    <a:pt x="4957" y="2581"/>
                  </a:lnTo>
                  <a:lnTo>
                    <a:pt x="4961" y="2570"/>
                  </a:lnTo>
                  <a:lnTo>
                    <a:pt x="4961" y="2552"/>
                  </a:lnTo>
                  <a:lnTo>
                    <a:pt x="4947" y="2441"/>
                  </a:lnTo>
                  <a:lnTo>
                    <a:pt x="4911" y="2331"/>
                  </a:lnTo>
                  <a:lnTo>
                    <a:pt x="4847" y="2220"/>
                  </a:lnTo>
                  <a:lnTo>
                    <a:pt x="4765" y="2116"/>
                  </a:lnTo>
                  <a:lnTo>
                    <a:pt x="4658" y="2013"/>
                  </a:lnTo>
                  <a:lnTo>
                    <a:pt x="4529" y="1917"/>
                  </a:lnTo>
                  <a:lnTo>
                    <a:pt x="4515" y="1909"/>
                  </a:lnTo>
                  <a:lnTo>
                    <a:pt x="4522" y="1895"/>
                  </a:lnTo>
                  <a:lnTo>
                    <a:pt x="4579" y="1763"/>
                  </a:lnTo>
                  <a:lnTo>
                    <a:pt x="4622" y="1638"/>
                  </a:lnTo>
                  <a:lnTo>
                    <a:pt x="4647" y="1517"/>
                  </a:lnTo>
                  <a:lnTo>
                    <a:pt x="4654" y="1403"/>
                  </a:lnTo>
                  <a:lnTo>
                    <a:pt x="4651" y="1320"/>
                  </a:lnTo>
                  <a:lnTo>
                    <a:pt x="4636" y="1245"/>
                  </a:lnTo>
                  <a:lnTo>
                    <a:pt x="4611" y="1174"/>
                  </a:lnTo>
                  <a:lnTo>
                    <a:pt x="4576" y="1106"/>
                  </a:lnTo>
                  <a:lnTo>
                    <a:pt x="4515" y="1031"/>
                  </a:lnTo>
                  <a:lnTo>
                    <a:pt x="4440" y="967"/>
                  </a:lnTo>
                  <a:lnTo>
                    <a:pt x="4354" y="913"/>
                  </a:lnTo>
                  <a:lnTo>
                    <a:pt x="4251" y="871"/>
                  </a:lnTo>
                  <a:lnTo>
                    <a:pt x="4137" y="842"/>
                  </a:lnTo>
                  <a:lnTo>
                    <a:pt x="4012" y="828"/>
                  </a:lnTo>
                  <a:lnTo>
                    <a:pt x="3876" y="821"/>
                  </a:lnTo>
                  <a:lnTo>
                    <a:pt x="3822" y="821"/>
                  </a:lnTo>
                  <a:lnTo>
                    <a:pt x="3819" y="806"/>
                  </a:lnTo>
                  <a:lnTo>
                    <a:pt x="3787" y="667"/>
                  </a:lnTo>
                  <a:lnTo>
                    <a:pt x="3748" y="539"/>
                  </a:lnTo>
                  <a:lnTo>
                    <a:pt x="3698" y="428"/>
                  </a:lnTo>
                  <a:lnTo>
                    <a:pt x="3637" y="328"/>
                  </a:lnTo>
                  <a:lnTo>
                    <a:pt x="3566" y="249"/>
                  </a:lnTo>
                  <a:lnTo>
                    <a:pt x="3487" y="185"/>
                  </a:lnTo>
                  <a:lnTo>
                    <a:pt x="3398" y="139"/>
                  </a:lnTo>
                  <a:lnTo>
                    <a:pt x="3305" y="110"/>
                  </a:lnTo>
                  <a:lnTo>
                    <a:pt x="3212" y="103"/>
                  </a:lnTo>
                  <a:lnTo>
                    <a:pt x="3102" y="114"/>
                  </a:lnTo>
                  <a:lnTo>
                    <a:pt x="2987" y="142"/>
                  </a:lnTo>
                  <a:lnTo>
                    <a:pt x="2873" y="192"/>
                  </a:lnTo>
                  <a:lnTo>
                    <a:pt x="2752" y="260"/>
                  </a:lnTo>
                  <a:lnTo>
                    <a:pt x="2630" y="342"/>
                  </a:lnTo>
                  <a:lnTo>
                    <a:pt x="2620" y="349"/>
                  </a:lnTo>
                  <a:lnTo>
                    <a:pt x="2609" y="342"/>
                  </a:lnTo>
                  <a:lnTo>
                    <a:pt x="2506" y="249"/>
                  </a:lnTo>
                  <a:lnTo>
                    <a:pt x="2402" y="174"/>
                  </a:lnTo>
                  <a:lnTo>
                    <a:pt x="2298" y="110"/>
                  </a:lnTo>
                  <a:lnTo>
                    <a:pt x="2199" y="67"/>
                  </a:lnTo>
                  <a:lnTo>
                    <a:pt x="2095" y="42"/>
                  </a:lnTo>
                  <a:lnTo>
                    <a:pt x="1999" y="32"/>
                  </a:lnTo>
                  <a:close/>
                  <a:moveTo>
                    <a:pt x="1999" y="0"/>
                  </a:moveTo>
                  <a:lnTo>
                    <a:pt x="2102" y="10"/>
                  </a:lnTo>
                  <a:lnTo>
                    <a:pt x="2206" y="35"/>
                  </a:lnTo>
                  <a:lnTo>
                    <a:pt x="2309" y="78"/>
                  </a:lnTo>
                  <a:lnTo>
                    <a:pt x="2416" y="139"/>
                  </a:lnTo>
                  <a:lnTo>
                    <a:pt x="2520" y="217"/>
                  </a:lnTo>
                  <a:lnTo>
                    <a:pt x="2623" y="307"/>
                  </a:lnTo>
                  <a:lnTo>
                    <a:pt x="2745" y="224"/>
                  </a:lnTo>
                  <a:lnTo>
                    <a:pt x="2866" y="160"/>
                  </a:lnTo>
                  <a:lnTo>
                    <a:pt x="2984" y="110"/>
                  </a:lnTo>
                  <a:lnTo>
                    <a:pt x="3098" y="82"/>
                  </a:lnTo>
                  <a:lnTo>
                    <a:pt x="3212" y="71"/>
                  </a:lnTo>
                  <a:lnTo>
                    <a:pt x="3280" y="75"/>
                  </a:lnTo>
                  <a:lnTo>
                    <a:pt x="3344" y="85"/>
                  </a:lnTo>
                  <a:lnTo>
                    <a:pt x="3408" y="107"/>
                  </a:lnTo>
                  <a:lnTo>
                    <a:pt x="3491" y="150"/>
                  </a:lnTo>
                  <a:lnTo>
                    <a:pt x="3566" y="203"/>
                  </a:lnTo>
                  <a:lnTo>
                    <a:pt x="3633" y="274"/>
                  </a:lnTo>
                  <a:lnTo>
                    <a:pt x="3690" y="353"/>
                  </a:lnTo>
                  <a:lnTo>
                    <a:pt x="3744" y="446"/>
                  </a:lnTo>
                  <a:lnTo>
                    <a:pt x="3787" y="549"/>
                  </a:lnTo>
                  <a:lnTo>
                    <a:pt x="3819" y="664"/>
                  </a:lnTo>
                  <a:lnTo>
                    <a:pt x="3847" y="788"/>
                  </a:lnTo>
                  <a:lnTo>
                    <a:pt x="3876" y="788"/>
                  </a:lnTo>
                  <a:lnTo>
                    <a:pt x="3997" y="792"/>
                  </a:lnTo>
                  <a:lnTo>
                    <a:pt x="4112" y="806"/>
                  </a:lnTo>
                  <a:lnTo>
                    <a:pt x="4219" y="831"/>
                  </a:lnTo>
                  <a:lnTo>
                    <a:pt x="4315" y="863"/>
                  </a:lnTo>
                  <a:lnTo>
                    <a:pt x="4404" y="903"/>
                  </a:lnTo>
                  <a:lnTo>
                    <a:pt x="4483" y="956"/>
                  </a:lnTo>
                  <a:lnTo>
                    <a:pt x="4547" y="1017"/>
                  </a:lnTo>
                  <a:lnTo>
                    <a:pt x="4604" y="1088"/>
                  </a:lnTo>
                  <a:lnTo>
                    <a:pt x="4640" y="1160"/>
                  </a:lnTo>
                  <a:lnTo>
                    <a:pt x="4668" y="1235"/>
                  </a:lnTo>
                  <a:lnTo>
                    <a:pt x="4683" y="1317"/>
                  </a:lnTo>
                  <a:lnTo>
                    <a:pt x="4690" y="1403"/>
                  </a:lnTo>
                  <a:lnTo>
                    <a:pt x="4683" y="1517"/>
                  </a:lnTo>
                  <a:lnTo>
                    <a:pt x="4654" y="1638"/>
                  </a:lnTo>
                  <a:lnTo>
                    <a:pt x="4615" y="1767"/>
                  </a:lnTo>
                  <a:lnTo>
                    <a:pt x="4558" y="1899"/>
                  </a:lnTo>
                  <a:lnTo>
                    <a:pt x="4668" y="1981"/>
                  </a:lnTo>
                  <a:lnTo>
                    <a:pt x="4761" y="2070"/>
                  </a:lnTo>
                  <a:lnTo>
                    <a:pt x="4843" y="2159"/>
                  </a:lnTo>
                  <a:lnTo>
                    <a:pt x="4908" y="2256"/>
                  </a:lnTo>
                  <a:lnTo>
                    <a:pt x="4954" y="2352"/>
                  </a:lnTo>
                  <a:lnTo>
                    <a:pt x="4982" y="2452"/>
                  </a:lnTo>
                  <a:lnTo>
                    <a:pt x="4993" y="2552"/>
                  </a:lnTo>
                  <a:lnTo>
                    <a:pt x="4993" y="2584"/>
                  </a:lnTo>
                  <a:lnTo>
                    <a:pt x="4975" y="2688"/>
                  </a:lnTo>
                  <a:lnTo>
                    <a:pt x="4936" y="2788"/>
                  </a:lnTo>
                  <a:lnTo>
                    <a:pt x="4879" y="2884"/>
                  </a:lnTo>
                  <a:lnTo>
                    <a:pt x="4804" y="2973"/>
                  </a:lnTo>
                  <a:lnTo>
                    <a:pt x="4711" y="3059"/>
                  </a:lnTo>
                  <a:lnTo>
                    <a:pt x="4604" y="3137"/>
                  </a:lnTo>
                  <a:lnTo>
                    <a:pt x="4479" y="3212"/>
                  </a:lnTo>
                  <a:lnTo>
                    <a:pt x="4511" y="3319"/>
                  </a:lnTo>
                  <a:lnTo>
                    <a:pt x="4536" y="3427"/>
                  </a:lnTo>
                  <a:lnTo>
                    <a:pt x="4554" y="3527"/>
                  </a:lnTo>
                  <a:lnTo>
                    <a:pt x="4558" y="3623"/>
                  </a:lnTo>
                  <a:lnTo>
                    <a:pt x="4551" y="3737"/>
                  </a:lnTo>
                  <a:lnTo>
                    <a:pt x="4526" y="3841"/>
                  </a:lnTo>
                  <a:lnTo>
                    <a:pt x="4486" y="3937"/>
                  </a:lnTo>
                  <a:lnTo>
                    <a:pt x="4429" y="4023"/>
                  </a:lnTo>
                  <a:lnTo>
                    <a:pt x="4361" y="4091"/>
                  </a:lnTo>
                  <a:lnTo>
                    <a:pt x="4279" y="4148"/>
                  </a:lnTo>
                  <a:lnTo>
                    <a:pt x="4187" y="4191"/>
                  </a:lnTo>
                  <a:lnTo>
                    <a:pt x="4083" y="4219"/>
                  </a:lnTo>
                  <a:lnTo>
                    <a:pt x="3972" y="4237"/>
                  </a:lnTo>
                  <a:lnTo>
                    <a:pt x="3851" y="4244"/>
                  </a:lnTo>
                  <a:lnTo>
                    <a:pt x="3751" y="4241"/>
                  </a:lnTo>
                  <a:lnTo>
                    <a:pt x="3644" y="4230"/>
                  </a:lnTo>
                  <a:lnTo>
                    <a:pt x="3594" y="4365"/>
                  </a:lnTo>
                  <a:lnTo>
                    <a:pt x="3537" y="4487"/>
                  </a:lnTo>
                  <a:lnTo>
                    <a:pt x="3473" y="4594"/>
                  </a:lnTo>
                  <a:lnTo>
                    <a:pt x="3398" y="4687"/>
                  </a:lnTo>
                  <a:lnTo>
                    <a:pt x="3316" y="4762"/>
                  </a:lnTo>
                  <a:lnTo>
                    <a:pt x="3226" y="4819"/>
                  </a:lnTo>
                  <a:lnTo>
                    <a:pt x="3127" y="4855"/>
                  </a:lnTo>
                  <a:lnTo>
                    <a:pt x="3059" y="4869"/>
                  </a:lnTo>
                  <a:lnTo>
                    <a:pt x="2994" y="4872"/>
                  </a:lnTo>
                  <a:lnTo>
                    <a:pt x="2891" y="4862"/>
                  </a:lnTo>
                  <a:lnTo>
                    <a:pt x="2787" y="4837"/>
                  </a:lnTo>
                  <a:lnTo>
                    <a:pt x="2684" y="4790"/>
                  </a:lnTo>
                  <a:lnTo>
                    <a:pt x="2577" y="4730"/>
                  </a:lnTo>
                  <a:lnTo>
                    <a:pt x="2473" y="4655"/>
                  </a:lnTo>
                  <a:lnTo>
                    <a:pt x="2370" y="4562"/>
                  </a:lnTo>
                  <a:lnTo>
                    <a:pt x="2249" y="4644"/>
                  </a:lnTo>
                  <a:lnTo>
                    <a:pt x="2127" y="4708"/>
                  </a:lnTo>
                  <a:lnTo>
                    <a:pt x="2009" y="4758"/>
                  </a:lnTo>
                  <a:lnTo>
                    <a:pt x="1895" y="4787"/>
                  </a:lnTo>
                  <a:lnTo>
                    <a:pt x="1781" y="4797"/>
                  </a:lnTo>
                  <a:lnTo>
                    <a:pt x="1713" y="4794"/>
                  </a:lnTo>
                  <a:lnTo>
                    <a:pt x="1649" y="4783"/>
                  </a:lnTo>
                  <a:lnTo>
                    <a:pt x="1585" y="4762"/>
                  </a:lnTo>
                  <a:lnTo>
                    <a:pt x="1503" y="4722"/>
                  </a:lnTo>
                  <a:lnTo>
                    <a:pt x="1428" y="4665"/>
                  </a:lnTo>
                  <a:lnTo>
                    <a:pt x="1360" y="4597"/>
                  </a:lnTo>
                  <a:lnTo>
                    <a:pt x="1299" y="4515"/>
                  </a:lnTo>
                  <a:lnTo>
                    <a:pt x="1249" y="4423"/>
                  </a:lnTo>
                  <a:lnTo>
                    <a:pt x="1206" y="4319"/>
                  </a:lnTo>
                  <a:lnTo>
                    <a:pt x="1171" y="4205"/>
                  </a:lnTo>
                  <a:lnTo>
                    <a:pt x="1146" y="4080"/>
                  </a:lnTo>
                  <a:lnTo>
                    <a:pt x="1117" y="4080"/>
                  </a:lnTo>
                  <a:lnTo>
                    <a:pt x="996" y="4076"/>
                  </a:lnTo>
                  <a:lnTo>
                    <a:pt x="882" y="4062"/>
                  </a:lnTo>
                  <a:lnTo>
                    <a:pt x="774" y="4041"/>
                  </a:lnTo>
                  <a:lnTo>
                    <a:pt x="678" y="4008"/>
                  </a:lnTo>
                  <a:lnTo>
                    <a:pt x="589" y="3966"/>
                  </a:lnTo>
                  <a:lnTo>
                    <a:pt x="510" y="3916"/>
                  </a:lnTo>
                  <a:lnTo>
                    <a:pt x="446" y="3855"/>
                  </a:lnTo>
                  <a:lnTo>
                    <a:pt x="389" y="3784"/>
                  </a:lnTo>
                  <a:lnTo>
                    <a:pt x="350" y="3712"/>
                  </a:lnTo>
                  <a:lnTo>
                    <a:pt x="325" y="3634"/>
                  </a:lnTo>
                  <a:lnTo>
                    <a:pt x="307" y="3552"/>
                  </a:lnTo>
                  <a:lnTo>
                    <a:pt x="303" y="3466"/>
                  </a:lnTo>
                  <a:lnTo>
                    <a:pt x="311" y="3352"/>
                  </a:lnTo>
                  <a:lnTo>
                    <a:pt x="335" y="3230"/>
                  </a:lnTo>
                  <a:lnTo>
                    <a:pt x="378" y="3102"/>
                  </a:lnTo>
                  <a:lnTo>
                    <a:pt x="435" y="2973"/>
                  </a:lnTo>
                  <a:lnTo>
                    <a:pt x="325" y="2888"/>
                  </a:lnTo>
                  <a:lnTo>
                    <a:pt x="232" y="2802"/>
                  </a:lnTo>
                  <a:lnTo>
                    <a:pt x="150" y="2709"/>
                  </a:lnTo>
                  <a:lnTo>
                    <a:pt x="86" y="2616"/>
                  </a:lnTo>
                  <a:lnTo>
                    <a:pt x="39" y="2516"/>
                  </a:lnTo>
                  <a:lnTo>
                    <a:pt x="11" y="2416"/>
                  </a:lnTo>
                  <a:lnTo>
                    <a:pt x="0" y="2316"/>
                  </a:lnTo>
                  <a:lnTo>
                    <a:pt x="0" y="2288"/>
                  </a:lnTo>
                  <a:lnTo>
                    <a:pt x="18" y="2184"/>
                  </a:lnTo>
                  <a:lnTo>
                    <a:pt x="54" y="2084"/>
                  </a:lnTo>
                  <a:lnTo>
                    <a:pt x="111" y="1988"/>
                  </a:lnTo>
                  <a:lnTo>
                    <a:pt x="186" y="1895"/>
                  </a:lnTo>
                  <a:lnTo>
                    <a:pt x="282" y="1809"/>
                  </a:lnTo>
                  <a:lnTo>
                    <a:pt x="389" y="1731"/>
                  </a:lnTo>
                  <a:lnTo>
                    <a:pt x="514" y="1656"/>
                  </a:lnTo>
                  <a:lnTo>
                    <a:pt x="482" y="1549"/>
                  </a:lnTo>
                  <a:lnTo>
                    <a:pt x="457" y="1442"/>
                  </a:lnTo>
                  <a:lnTo>
                    <a:pt x="439" y="1342"/>
                  </a:lnTo>
                  <a:lnTo>
                    <a:pt x="435" y="1245"/>
                  </a:lnTo>
                  <a:lnTo>
                    <a:pt x="439" y="1156"/>
                  </a:lnTo>
                  <a:lnTo>
                    <a:pt x="457" y="1071"/>
                  </a:lnTo>
                  <a:lnTo>
                    <a:pt x="482" y="988"/>
                  </a:lnTo>
                  <a:lnTo>
                    <a:pt x="518" y="917"/>
                  </a:lnTo>
                  <a:lnTo>
                    <a:pt x="564" y="849"/>
                  </a:lnTo>
                  <a:lnTo>
                    <a:pt x="632" y="778"/>
                  </a:lnTo>
                  <a:lnTo>
                    <a:pt x="714" y="724"/>
                  </a:lnTo>
                  <a:lnTo>
                    <a:pt x="807" y="678"/>
                  </a:lnTo>
                  <a:lnTo>
                    <a:pt x="910" y="649"/>
                  </a:lnTo>
                  <a:lnTo>
                    <a:pt x="1021" y="631"/>
                  </a:lnTo>
                  <a:lnTo>
                    <a:pt x="1142" y="624"/>
                  </a:lnTo>
                  <a:lnTo>
                    <a:pt x="1242" y="628"/>
                  </a:lnTo>
                  <a:lnTo>
                    <a:pt x="1349" y="639"/>
                  </a:lnTo>
                  <a:lnTo>
                    <a:pt x="1392" y="521"/>
                  </a:lnTo>
                  <a:lnTo>
                    <a:pt x="1438" y="410"/>
                  </a:lnTo>
                  <a:lnTo>
                    <a:pt x="1495" y="314"/>
                  </a:lnTo>
                  <a:lnTo>
                    <a:pt x="1556" y="224"/>
                  </a:lnTo>
                  <a:lnTo>
                    <a:pt x="1624" y="153"/>
                  </a:lnTo>
                  <a:lnTo>
                    <a:pt x="1699" y="92"/>
                  </a:lnTo>
                  <a:lnTo>
                    <a:pt x="1777" y="46"/>
                  </a:lnTo>
                  <a:lnTo>
                    <a:pt x="1867" y="14"/>
                  </a:lnTo>
                  <a:lnTo>
                    <a:pt x="1931" y="3"/>
                  </a:lnTo>
                  <a:lnTo>
                    <a:pt x="1999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solidFill>
                <a:schemeClr val="accent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 rot="21129250">
              <a:off x="2274582" y="3210411"/>
              <a:ext cx="1825830" cy="1781799"/>
            </a:xfrm>
            <a:custGeom>
              <a:avLst/>
              <a:gdLst/>
              <a:ahLst/>
              <a:cxnLst>
                <a:cxn ang="0">
                  <a:pos x="1942" y="25"/>
                </a:cxn>
                <a:cxn ang="0">
                  <a:pos x="2235" y="193"/>
                </a:cxn>
                <a:cxn ang="0">
                  <a:pos x="2542" y="146"/>
                </a:cxn>
                <a:cxn ang="0">
                  <a:pos x="2845" y="61"/>
                </a:cxn>
                <a:cxn ang="0">
                  <a:pos x="3113" y="136"/>
                </a:cxn>
                <a:cxn ang="0">
                  <a:pos x="3305" y="360"/>
                </a:cxn>
                <a:cxn ang="0">
                  <a:pos x="3416" y="707"/>
                </a:cxn>
                <a:cxn ang="0">
                  <a:pos x="3776" y="750"/>
                </a:cxn>
                <a:cxn ang="0">
                  <a:pos x="4033" y="892"/>
                </a:cxn>
                <a:cxn ang="0">
                  <a:pos x="4158" y="1142"/>
                </a:cxn>
                <a:cxn ang="0">
                  <a:pos x="4133" y="1453"/>
                </a:cxn>
                <a:cxn ang="0">
                  <a:pos x="4166" y="1781"/>
                </a:cxn>
                <a:cxn ang="0">
                  <a:pos x="4398" y="2081"/>
                </a:cxn>
                <a:cxn ang="0">
                  <a:pos x="4422" y="2388"/>
                </a:cxn>
                <a:cxn ang="0">
                  <a:pos x="4269" y="2642"/>
                </a:cxn>
                <a:cxn ang="0">
                  <a:pos x="3976" y="2852"/>
                </a:cxn>
                <a:cxn ang="0">
                  <a:pos x="4048" y="3209"/>
                </a:cxn>
                <a:cxn ang="0">
                  <a:pos x="3987" y="3495"/>
                </a:cxn>
                <a:cxn ang="0">
                  <a:pos x="3791" y="3691"/>
                </a:cxn>
                <a:cxn ang="0">
                  <a:pos x="3487" y="3770"/>
                </a:cxn>
                <a:cxn ang="0">
                  <a:pos x="3191" y="3877"/>
                </a:cxn>
                <a:cxn ang="0">
                  <a:pos x="3020" y="4166"/>
                </a:cxn>
                <a:cxn ang="0">
                  <a:pos x="2777" y="4316"/>
                </a:cxn>
                <a:cxn ang="0">
                  <a:pos x="2495" y="4302"/>
                </a:cxn>
                <a:cxn ang="0">
                  <a:pos x="2203" y="4134"/>
                </a:cxn>
                <a:cxn ang="0">
                  <a:pos x="1896" y="4180"/>
                </a:cxn>
                <a:cxn ang="0">
                  <a:pos x="1592" y="4266"/>
                </a:cxn>
                <a:cxn ang="0">
                  <a:pos x="1325" y="4191"/>
                </a:cxn>
                <a:cxn ang="0">
                  <a:pos x="1132" y="3970"/>
                </a:cxn>
                <a:cxn ang="0">
                  <a:pos x="1021" y="3623"/>
                </a:cxn>
                <a:cxn ang="0">
                  <a:pos x="661" y="3580"/>
                </a:cxn>
                <a:cxn ang="0">
                  <a:pos x="404" y="3434"/>
                </a:cxn>
                <a:cxn ang="0">
                  <a:pos x="279" y="3188"/>
                </a:cxn>
                <a:cxn ang="0">
                  <a:pos x="304" y="2874"/>
                </a:cxn>
                <a:cxn ang="0">
                  <a:pos x="272" y="2545"/>
                </a:cxn>
                <a:cxn ang="0">
                  <a:pos x="40" y="2245"/>
                </a:cxn>
                <a:cxn ang="0">
                  <a:pos x="15" y="1938"/>
                </a:cxn>
                <a:cxn ang="0">
                  <a:pos x="168" y="1685"/>
                </a:cxn>
                <a:cxn ang="0">
                  <a:pos x="461" y="1474"/>
                </a:cxn>
                <a:cxn ang="0">
                  <a:pos x="389" y="1117"/>
                </a:cxn>
                <a:cxn ang="0">
                  <a:pos x="450" y="832"/>
                </a:cxn>
                <a:cxn ang="0">
                  <a:pos x="646" y="635"/>
                </a:cxn>
                <a:cxn ang="0">
                  <a:pos x="950" y="560"/>
                </a:cxn>
                <a:cxn ang="0">
                  <a:pos x="1246" y="450"/>
                </a:cxn>
                <a:cxn ang="0">
                  <a:pos x="1417" y="161"/>
                </a:cxn>
                <a:cxn ang="0">
                  <a:pos x="1656" y="14"/>
                </a:cxn>
              </a:cxnLst>
              <a:rect l="0" t="0" r="r" b="b"/>
              <a:pathLst>
                <a:path w="4437" h="4330">
                  <a:moveTo>
                    <a:pt x="1749" y="0"/>
                  </a:moveTo>
                  <a:lnTo>
                    <a:pt x="1846" y="3"/>
                  </a:lnTo>
                  <a:lnTo>
                    <a:pt x="1942" y="25"/>
                  </a:lnTo>
                  <a:lnTo>
                    <a:pt x="2038" y="64"/>
                  </a:lnTo>
                  <a:lnTo>
                    <a:pt x="2135" y="121"/>
                  </a:lnTo>
                  <a:lnTo>
                    <a:pt x="2235" y="193"/>
                  </a:lnTo>
                  <a:lnTo>
                    <a:pt x="2331" y="278"/>
                  </a:lnTo>
                  <a:lnTo>
                    <a:pt x="2438" y="203"/>
                  </a:lnTo>
                  <a:lnTo>
                    <a:pt x="2542" y="146"/>
                  </a:lnTo>
                  <a:lnTo>
                    <a:pt x="2649" y="100"/>
                  </a:lnTo>
                  <a:lnTo>
                    <a:pt x="2749" y="75"/>
                  </a:lnTo>
                  <a:lnTo>
                    <a:pt x="2845" y="61"/>
                  </a:lnTo>
                  <a:lnTo>
                    <a:pt x="2941" y="68"/>
                  </a:lnTo>
                  <a:lnTo>
                    <a:pt x="3031" y="93"/>
                  </a:lnTo>
                  <a:lnTo>
                    <a:pt x="3113" y="136"/>
                  </a:lnTo>
                  <a:lnTo>
                    <a:pt x="3188" y="196"/>
                  </a:lnTo>
                  <a:lnTo>
                    <a:pt x="3252" y="271"/>
                  </a:lnTo>
                  <a:lnTo>
                    <a:pt x="3305" y="360"/>
                  </a:lnTo>
                  <a:lnTo>
                    <a:pt x="3352" y="464"/>
                  </a:lnTo>
                  <a:lnTo>
                    <a:pt x="3387" y="578"/>
                  </a:lnTo>
                  <a:lnTo>
                    <a:pt x="3416" y="707"/>
                  </a:lnTo>
                  <a:lnTo>
                    <a:pt x="3544" y="710"/>
                  </a:lnTo>
                  <a:lnTo>
                    <a:pt x="3666" y="725"/>
                  </a:lnTo>
                  <a:lnTo>
                    <a:pt x="3776" y="750"/>
                  </a:lnTo>
                  <a:lnTo>
                    <a:pt x="3873" y="785"/>
                  </a:lnTo>
                  <a:lnTo>
                    <a:pt x="3959" y="832"/>
                  </a:lnTo>
                  <a:lnTo>
                    <a:pt x="4033" y="892"/>
                  </a:lnTo>
                  <a:lnTo>
                    <a:pt x="4091" y="967"/>
                  </a:lnTo>
                  <a:lnTo>
                    <a:pt x="4133" y="1049"/>
                  </a:lnTo>
                  <a:lnTo>
                    <a:pt x="4158" y="1142"/>
                  </a:lnTo>
                  <a:lnTo>
                    <a:pt x="4166" y="1239"/>
                  </a:lnTo>
                  <a:lnTo>
                    <a:pt x="4158" y="1342"/>
                  </a:lnTo>
                  <a:lnTo>
                    <a:pt x="4133" y="1453"/>
                  </a:lnTo>
                  <a:lnTo>
                    <a:pt x="4098" y="1571"/>
                  </a:lnTo>
                  <a:lnTo>
                    <a:pt x="4044" y="1688"/>
                  </a:lnTo>
                  <a:lnTo>
                    <a:pt x="4166" y="1781"/>
                  </a:lnTo>
                  <a:lnTo>
                    <a:pt x="4265" y="1878"/>
                  </a:lnTo>
                  <a:lnTo>
                    <a:pt x="4344" y="1978"/>
                  </a:lnTo>
                  <a:lnTo>
                    <a:pt x="4398" y="2081"/>
                  </a:lnTo>
                  <a:lnTo>
                    <a:pt x="4430" y="2188"/>
                  </a:lnTo>
                  <a:lnTo>
                    <a:pt x="4437" y="2295"/>
                  </a:lnTo>
                  <a:lnTo>
                    <a:pt x="4422" y="2388"/>
                  </a:lnTo>
                  <a:lnTo>
                    <a:pt x="4387" y="2474"/>
                  </a:lnTo>
                  <a:lnTo>
                    <a:pt x="4337" y="2559"/>
                  </a:lnTo>
                  <a:lnTo>
                    <a:pt x="4269" y="2642"/>
                  </a:lnTo>
                  <a:lnTo>
                    <a:pt x="4187" y="2717"/>
                  </a:lnTo>
                  <a:lnTo>
                    <a:pt x="4087" y="2788"/>
                  </a:lnTo>
                  <a:lnTo>
                    <a:pt x="3976" y="2852"/>
                  </a:lnTo>
                  <a:lnTo>
                    <a:pt x="4016" y="2977"/>
                  </a:lnTo>
                  <a:lnTo>
                    <a:pt x="4037" y="3095"/>
                  </a:lnTo>
                  <a:lnTo>
                    <a:pt x="4048" y="3209"/>
                  </a:lnTo>
                  <a:lnTo>
                    <a:pt x="4041" y="3313"/>
                  </a:lnTo>
                  <a:lnTo>
                    <a:pt x="4023" y="3409"/>
                  </a:lnTo>
                  <a:lnTo>
                    <a:pt x="3987" y="3495"/>
                  </a:lnTo>
                  <a:lnTo>
                    <a:pt x="3937" y="3573"/>
                  </a:lnTo>
                  <a:lnTo>
                    <a:pt x="3869" y="3641"/>
                  </a:lnTo>
                  <a:lnTo>
                    <a:pt x="3791" y="3691"/>
                  </a:lnTo>
                  <a:lnTo>
                    <a:pt x="3702" y="3730"/>
                  </a:lnTo>
                  <a:lnTo>
                    <a:pt x="3598" y="3755"/>
                  </a:lnTo>
                  <a:lnTo>
                    <a:pt x="3487" y="3770"/>
                  </a:lnTo>
                  <a:lnTo>
                    <a:pt x="3366" y="3766"/>
                  </a:lnTo>
                  <a:lnTo>
                    <a:pt x="3234" y="3755"/>
                  </a:lnTo>
                  <a:lnTo>
                    <a:pt x="3191" y="3877"/>
                  </a:lnTo>
                  <a:lnTo>
                    <a:pt x="3141" y="3987"/>
                  </a:lnTo>
                  <a:lnTo>
                    <a:pt x="3084" y="4084"/>
                  </a:lnTo>
                  <a:lnTo>
                    <a:pt x="3020" y="4166"/>
                  </a:lnTo>
                  <a:lnTo>
                    <a:pt x="2945" y="4234"/>
                  </a:lnTo>
                  <a:lnTo>
                    <a:pt x="2866" y="4284"/>
                  </a:lnTo>
                  <a:lnTo>
                    <a:pt x="2777" y="4316"/>
                  </a:lnTo>
                  <a:lnTo>
                    <a:pt x="2684" y="4330"/>
                  </a:lnTo>
                  <a:lnTo>
                    <a:pt x="2592" y="4323"/>
                  </a:lnTo>
                  <a:lnTo>
                    <a:pt x="2495" y="4302"/>
                  </a:lnTo>
                  <a:lnTo>
                    <a:pt x="2399" y="4262"/>
                  </a:lnTo>
                  <a:lnTo>
                    <a:pt x="2302" y="4205"/>
                  </a:lnTo>
                  <a:lnTo>
                    <a:pt x="2203" y="4134"/>
                  </a:lnTo>
                  <a:lnTo>
                    <a:pt x="2106" y="4048"/>
                  </a:lnTo>
                  <a:lnTo>
                    <a:pt x="1999" y="4123"/>
                  </a:lnTo>
                  <a:lnTo>
                    <a:pt x="1896" y="4180"/>
                  </a:lnTo>
                  <a:lnTo>
                    <a:pt x="1789" y="4227"/>
                  </a:lnTo>
                  <a:lnTo>
                    <a:pt x="1689" y="4252"/>
                  </a:lnTo>
                  <a:lnTo>
                    <a:pt x="1592" y="4266"/>
                  </a:lnTo>
                  <a:lnTo>
                    <a:pt x="1496" y="4259"/>
                  </a:lnTo>
                  <a:lnTo>
                    <a:pt x="1407" y="4234"/>
                  </a:lnTo>
                  <a:lnTo>
                    <a:pt x="1325" y="4191"/>
                  </a:lnTo>
                  <a:lnTo>
                    <a:pt x="1250" y="4134"/>
                  </a:lnTo>
                  <a:lnTo>
                    <a:pt x="1185" y="4059"/>
                  </a:lnTo>
                  <a:lnTo>
                    <a:pt x="1132" y="3970"/>
                  </a:lnTo>
                  <a:lnTo>
                    <a:pt x="1085" y="3866"/>
                  </a:lnTo>
                  <a:lnTo>
                    <a:pt x="1050" y="3752"/>
                  </a:lnTo>
                  <a:lnTo>
                    <a:pt x="1021" y="3623"/>
                  </a:lnTo>
                  <a:lnTo>
                    <a:pt x="893" y="3620"/>
                  </a:lnTo>
                  <a:lnTo>
                    <a:pt x="771" y="3605"/>
                  </a:lnTo>
                  <a:lnTo>
                    <a:pt x="661" y="3580"/>
                  </a:lnTo>
                  <a:lnTo>
                    <a:pt x="564" y="3545"/>
                  </a:lnTo>
                  <a:lnTo>
                    <a:pt x="479" y="3495"/>
                  </a:lnTo>
                  <a:lnTo>
                    <a:pt x="404" y="3434"/>
                  </a:lnTo>
                  <a:lnTo>
                    <a:pt x="347" y="3363"/>
                  </a:lnTo>
                  <a:lnTo>
                    <a:pt x="304" y="3281"/>
                  </a:lnTo>
                  <a:lnTo>
                    <a:pt x="279" y="3188"/>
                  </a:lnTo>
                  <a:lnTo>
                    <a:pt x="272" y="3088"/>
                  </a:lnTo>
                  <a:lnTo>
                    <a:pt x="279" y="2984"/>
                  </a:lnTo>
                  <a:lnTo>
                    <a:pt x="304" y="2874"/>
                  </a:lnTo>
                  <a:lnTo>
                    <a:pt x="339" y="2759"/>
                  </a:lnTo>
                  <a:lnTo>
                    <a:pt x="393" y="2638"/>
                  </a:lnTo>
                  <a:lnTo>
                    <a:pt x="272" y="2545"/>
                  </a:lnTo>
                  <a:lnTo>
                    <a:pt x="172" y="2449"/>
                  </a:lnTo>
                  <a:lnTo>
                    <a:pt x="93" y="2349"/>
                  </a:lnTo>
                  <a:lnTo>
                    <a:pt x="40" y="2245"/>
                  </a:lnTo>
                  <a:lnTo>
                    <a:pt x="8" y="2138"/>
                  </a:lnTo>
                  <a:lnTo>
                    <a:pt x="0" y="2031"/>
                  </a:lnTo>
                  <a:lnTo>
                    <a:pt x="15" y="1938"/>
                  </a:lnTo>
                  <a:lnTo>
                    <a:pt x="50" y="1853"/>
                  </a:lnTo>
                  <a:lnTo>
                    <a:pt x="100" y="1767"/>
                  </a:lnTo>
                  <a:lnTo>
                    <a:pt x="168" y="1685"/>
                  </a:lnTo>
                  <a:lnTo>
                    <a:pt x="250" y="1610"/>
                  </a:lnTo>
                  <a:lnTo>
                    <a:pt x="350" y="1538"/>
                  </a:lnTo>
                  <a:lnTo>
                    <a:pt x="461" y="1474"/>
                  </a:lnTo>
                  <a:lnTo>
                    <a:pt x="422" y="1349"/>
                  </a:lnTo>
                  <a:lnTo>
                    <a:pt x="400" y="1231"/>
                  </a:lnTo>
                  <a:lnTo>
                    <a:pt x="389" y="1117"/>
                  </a:lnTo>
                  <a:lnTo>
                    <a:pt x="397" y="1014"/>
                  </a:lnTo>
                  <a:lnTo>
                    <a:pt x="414" y="917"/>
                  </a:lnTo>
                  <a:lnTo>
                    <a:pt x="450" y="832"/>
                  </a:lnTo>
                  <a:lnTo>
                    <a:pt x="500" y="753"/>
                  </a:lnTo>
                  <a:lnTo>
                    <a:pt x="568" y="689"/>
                  </a:lnTo>
                  <a:lnTo>
                    <a:pt x="646" y="635"/>
                  </a:lnTo>
                  <a:lnTo>
                    <a:pt x="736" y="596"/>
                  </a:lnTo>
                  <a:lnTo>
                    <a:pt x="839" y="571"/>
                  </a:lnTo>
                  <a:lnTo>
                    <a:pt x="950" y="560"/>
                  </a:lnTo>
                  <a:lnTo>
                    <a:pt x="1071" y="560"/>
                  </a:lnTo>
                  <a:lnTo>
                    <a:pt x="1203" y="575"/>
                  </a:lnTo>
                  <a:lnTo>
                    <a:pt x="1246" y="450"/>
                  </a:lnTo>
                  <a:lnTo>
                    <a:pt x="1296" y="339"/>
                  </a:lnTo>
                  <a:lnTo>
                    <a:pt x="1353" y="243"/>
                  </a:lnTo>
                  <a:lnTo>
                    <a:pt x="1417" y="161"/>
                  </a:lnTo>
                  <a:lnTo>
                    <a:pt x="1489" y="96"/>
                  </a:lnTo>
                  <a:lnTo>
                    <a:pt x="1571" y="46"/>
                  </a:lnTo>
                  <a:lnTo>
                    <a:pt x="1656" y="14"/>
                  </a:lnTo>
                  <a:lnTo>
                    <a:pt x="1749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headEnd/>
              <a:tailEnd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3"/>
          <p:cNvGrpSpPr/>
          <p:nvPr/>
        </p:nvGrpSpPr>
        <p:grpSpPr>
          <a:xfrm>
            <a:off x="3588320" y="591272"/>
            <a:ext cx="2653941" cy="2324543"/>
            <a:chOff x="888578" y="4639736"/>
            <a:chExt cx="1731612" cy="1689647"/>
          </a:xfrm>
        </p:grpSpPr>
        <p:sp>
          <p:nvSpPr>
            <p:cNvPr id="16" name="Freeform 11"/>
            <p:cNvSpPr>
              <a:spLocks noEditPoints="1"/>
            </p:cNvSpPr>
            <p:nvPr/>
          </p:nvSpPr>
          <p:spPr bwMode="auto">
            <a:xfrm rot="943525">
              <a:off x="888578" y="4639736"/>
              <a:ext cx="1731612" cy="1689647"/>
            </a:xfrm>
            <a:custGeom>
              <a:avLst/>
              <a:gdLst/>
              <a:ahLst/>
              <a:cxnLst>
                <a:cxn ang="0">
                  <a:pos x="1613" y="210"/>
                </a:cxn>
                <a:cxn ang="0">
                  <a:pos x="1360" y="674"/>
                </a:cxn>
                <a:cxn ang="0">
                  <a:pos x="732" y="749"/>
                </a:cxn>
                <a:cxn ang="0">
                  <a:pos x="468" y="1245"/>
                </a:cxn>
                <a:cxn ang="0">
                  <a:pos x="543" y="1681"/>
                </a:cxn>
                <a:cxn ang="0">
                  <a:pos x="50" y="2188"/>
                </a:cxn>
                <a:cxn ang="0">
                  <a:pos x="228" y="2752"/>
                </a:cxn>
                <a:cxn ang="0">
                  <a:pos x="343" y="3352"/>
                </a:cxn>
                <a:cxn ang="0">
                  <a:pos x="478" y="3841"/>
                </a:cxn>
                <a:cxn ang="0">
                  <a:pos x="1117" y="4048"/>
                </a:cxn>
                <a:cxn ang="0">
                  <a:pos x="1356" y="4540"/>
                </a:cxn>
                <a:cxn ang="0">
                  <a:pos x="1892" y="4755"/>
                </a:cxn>
                <a:cxn ang="0">
                  <a:pos x="2384" y="4530"/>
                </a:cxn>
                <a:cxn ang="0">
                  <a:pos x="2994" y="4837"/>
                </a:cxn>
                <a:cxn ang="0">
                  <a:pos x="3448" y="4573"/>
                </a:cxn>
                <a:cxn ang="0">
                  <a:pos x="3748" y="4208"/>
                </a:cxn>
                <a:cxn ang="0">
                  <a:pos x="4340" y="4066"/>
                </a:cxn>
                <a:cxn ang="0">
                  <a:pos x="4515" y="3494"/>
                </a:cxn>
                <a:cxn ang="0">
                  <a:pos x="4686" y="3041"/>
                </a:cxn>
                <a:cxn ang="0">
                  <a:pos x="4961" y="2570"/>
                </a:cxn>
                <a:cxn ang="0">
                  <a:pos x="4658" y="2013"/>
                </a:cxn>
                <a:cxn ang="0">
                  <a:pos x="4647" y="1517"/>
                </a:cxn>
                <a:cxn ang="0">
                  <a:pos x="4515" y="1031"/>
                </a:cxn>
                <a:cxn ang="0">
                  <a:pos x="3876" y="821"/>
                </a:cxn>
                <a:cxn ang="0">
                  <a:pos x="3637" y="328"/>
                </a:cxn>
                <a:cxn ang="0">
                  <a:pos x="3102" y="114"/>
                </a:cxn>
                <a:cxn ang="0">
                  <a:pos x="2609" y="342"/>
                </a:cxn>
                <a:cxn ang="0">
                  <a:pos x="1999" y="32"/>
                </a:cxn>
                <a:cxn ang="0">
                  <a:pos x="2520" y="217"/>
                </a:cxn>
                <a:cxn ang="0">
                  <a:pos x="3212" y="71"/>
                </a:cxn>
                <a:cxn ang="0">
                  <a:pos x="3633" y="274"/>
                </a:cxn>
                <a:cxn ang="0">
                  <a:pos x="3876" y="788"/>
                </a:cxn>
                <a:cxn ang="0">
                  <a:pos x="4483" y="956"/>
                </a:cxn>
                <a:cxn ang="0">
                  <a:pos x="4690" y="1403"/>
                </a:cxn>
                <a:cxn ang="0">
                  <a:pos x="4761" y="2070"/>
                </a:cxn>
                <a:cxn ang="0">
                  <a:pos x="4993" y="2584"/>
                </a:cxn>
                <a:cxn ang="0">
                  <a:pos x="4604" y="3137"/>
                </a:cxn>
                <a:cxn ang="0">
                  <a:pos x="4551" y="3737"/>
                </a:cxn>
                <a:cxn ang="0">
                  <a:pos x="4187" y="4191"/>
                </a:cxn>
                <a:cxn ang="0">
                  <a:pos x="3594" y="4365"/>
                </a:cxn>
                <a:cxn ang="0">
                  <a:pos x="3127" y="4855"/>
                </a:cxn>
                <a:cxn ang="0">
                  <a:pos x="2577" y="4730"/>
                </a:cxn>
                <a:cxn ang="0">
                  <a:pos x="1895" y="4787"/>
                </a:cxn>
                <a:cxn ang="0">
                  <a:pos x="1428" y="4665"/>
                </a:cxn>
                <a:cxn ang="0">
                  <a:pos x="1146" y="4080"/>
                </a:cxn>
                <a:cxn ang="0">
                  <a:pos x="589" y="3966"/>
                </a:cxn>
                <a:cxn ang="0">
                  <a:pos x="307" y="3552"/>
                </a:cxn>
                <a:cxn ang="0">
                  <a:pos x="325" y="2888"/>
                </a:cxn>
                <a:cxn ang="0">
                  <a:pos x="0" y="2316"/>
                </a:cxn>
                <a:cxn ang="0">
                  <a:pos x="282" y="1809"/>
                </a:cxn>
                <a:cxn ang="0">
                  <a:pos x="435" y="1245"/>
                </a:cxn>
                <a:cxn ang="0">
                  <a:pos x="632" y="778"/>
                </a:cxn>
                <a:cxn ang="0">
                  <a:pos x="1242" y="628"/>
                </a:cxn>
                <a:cxn ang="0">
                  <a:pos x="1624" y="153"/>
                </a:cxn>
              </a:cxnLst>
              <a:rect l="0" t="0" r="r" b="b"/>
              <a:pathLst>
                <a:path w="4993" h="4872">
                  <a:moveTo>
                    <a:pt x="1999" y="32"/>
                  </a:moveTo>
                  <a:lnTo>
                    <a:pt x="1934" y="35"/>
                  </a:lnTo>
                  <a:lnTo>
                    <a:pt x="1874" y="46"/>
                  </a:lnTo>
                  <a:lnTo>
                    <a:pt x="1781" y="82"/>
                  </a:lnTo>
                  <a:lnTo>
                    <a:pt x="1692" y="135"/>
                  </a:lnTo>
                  <a:lnTo>
                    <a:pt x="1613" y="210"/>
                  </a:lnTo>
                  <a:lnTo>
                    <a:pt x="1542" y="299"/>
                  </a:lnTo>
                  <a:lnTo>
                    <a:pt x="1481" y="407"/>
                  </a:lnTo>
                  <a:lnTo>
                    <a:pt x="1424" y="528"/>
                  </a:lnTo>
                  <a:lnTo>
                    <a:pt x="1378" y="664"/>
                  </a:lnTo>
                  <a:lnTo>
                    <a:pt x="1371" y="678"/>
                  </a:lnTo>
                  <a:lnTo>
                    <a:pt x="1360" y="674"/>
                  </a:lnTo>
                  <a:lnTo>
                    <a:pt x="1246" y="660"/>
                  </a:lnTo>
                  <a:lnTo>
                    <a:pt x="1142" y="656"/>
                  </a:lnTo>
                  <a:lnTo>
                    <a:pt x="1024" y="664"/>
                  </a:lnTo>
                  <a:lnTo>
                    <a:pt x="917" y="681"/>
                  </a:lnTo>
                  <a:lnTo>
                    <a:pt x="817" y="710"/>
                  </a:lnTo>
                  <a:lnTo>
                    <a:pt x="732" y="749"/>
                  </a:lnTo>
                  <a:lnTo>
                    <a:pt x="653" y="803"/>
                  </a:lnTo>
                  <a:lnTo>
                    <a:pt x="589" y="867"/>
                  </a:lnTo>
                  <a:lnTo>
                    <a:pt x="535" y="946"/>
                  </a:lnTo>
                  <a:lnTo>
                    <a:pt x="500" y="1038"/>
                  </a:lnTo>
                  <a:lnTo>
                    <a:pt x="475" y="1138"/>
                  </a:lnTo>
                  <a:lnTo>
                    <a:pt x="468" y="1245"/>
                  </a:lnTo>
                  <a:lnTo>
                    <a:pt x="471" y="1342"/>
                  </a:lnTo>
                  <a:lnTo>
                    <a:pt x="489" y="1442"/>
                  </a:lnTo>
                  <a:lnTo>
                    <a:pt x="514" y="1549"/>
                  </a:lnTo>
                  <a:lnTo>
                    <a:pt x="550" y="1660"/>
                  </a:lnTo>
                  <a:lnTo>
                    <a:pt x="553" y="1674"/>
                  </a:lnTo>
                  <a:lnTo>
                    <a:pt x="543" y="1681"/>
                  </a:lnTo>
                  <a:lnTo>
                    <a:pt x="418" y="1752"/>
                  </a:lnTo>
                  <a:lnTo>
                    <a:pt x="307" y="1831"/>
                  </a:lnTo>
                  <a:lnTo>
                    <a:pt x="214" y="1913"/>
                  </a:lnTo>
                  <a:lnTo>
                    <a:pt x="143" y="2002"/>
                  </a:lnTo>
                  <a:lnTo>
                    <a:pt x="86" y="2091"/>
                  </a:lnTo>
                  <a:lnTo>
                    <a:pt x="50" y="2188"/>
                  </a:lnTo>
                  <a:lnTo>
                    <a:pt x="32" y="2288"/>
                  </a:lnTo>
                  <a:lnTo>
                    <a:pt x="32" y="2316"/>
                  </a:lnTo>
                  <a:lnTo>
                    <a:pt x="46" y="2427"/>
                  </a:lnTo>
                  <a:lnTo>
                    <a:pt x="82" y="2538"/>
                  </a:lnTo>
                  <a:lnTo>
                    <a:pt x="146" y="2648"/>
                  </a:lnTo>
                  <a:lnTo>
                    <a:pt x="228" y="2752"/>
                  </a:lnTo>
                  <a:lnTo>
                    <a:pt x="335" y="2855"/>
                  </a:lnTo>
                  <a:lnTo>
                    <a:pt x="478" y="2963"/>
                  </a:lnTo>
                  <a:lnTo>
                    <a:pt x="471" y="2973"/>
                  </a:lnTo>
                  <a:lnTo>
                    <a:pt x="414" y="3105"/>
                  </a:lnTo>
                  <a:lnTo>
                    <a:pt x="371" y="3230"/>
                  </a:lnTo>
                  <a:lnTo>
                    <a:pt x="343" y="3352"/>
                  </a:lnTo>
                  <a:lnTo>
                    <a:pt x="335" y="3466"/>
                  </a:lnTo>
                  <a:lnTo>
                    <a:pt x="339" y="3548"/>
                  </a:lnTo>
                  <a:lnTo>
                    <a:pt x="357" y="3627"/>
                  </a:lnTo>
                  <a:lnTo>
                    <a:pt x="382" y="3698"/>
                  </a:lnTo>
                  <a:lnTo>
                    <a:pt x="418" y="3766"/>
                  </a:lnTo>
                  <a:lnTo>
                    <a:pt x="478" y="3841"/>
                  </a:lnTo>
                  <a:lnTo>
                    <a:pt x="553" y="3905"/>
                  </a:lnTo>
                  <a:lnTo>
                    <a:pt x="639" y="3955"/>
                  </a:lnTo>
                  <a:lnTo>
                    <a:pt x="742" y="3998"/>
                  </a:lnTo>
                  <a:lnTo>
                    <a:pt x="857" y="4026"/>
                  </a:lnTo>
                  <a:lnTo>
                    <a:pt x="982" y="4041"/>
                  </a:lnTo>
                  <a:lnTo>
                    <a:pt x="1117" y="4048"/>
                  </a:lnTo>
                  <a:lnTo>
                    <a:pt x="1171" y="4048"/>
                  </a:lnTo>
                  <a:lnTo>
                    <a:pt x="1174" y="4062"/>
                  </a:lnTo>
                  <a:lnTo>
                    <a:pt x="1206" y="4201"/>
                  </a:lnTo>
                  <a:lnTo>
                    <a:pt x="1246" y="4330"/>
                  </a:lnTo>
                  <a:lnTo>
                    <a:pt x="1296" y="4444"/>
                  </a:lnTo>
                  <a:lnTo>
                    <a:pt x="1356" y="4540"/>
                  </a:lnTo>
                  <a:lnTo>
                    <a:pt x="1428" y="4622"/>
                  </a:lnTo>
                  <a:lnTo>
                    <a:pt x="1506" y="4687"/>
                  </a:lnTo>
                  <a:lnTo>
                    <a:pt x="1595" y="4733"/>
                  </a:lnTo>
                  <a:lnTo>
                    <a:pt x="1688" y="4758"/>
                  </a:lnTo>
                  <a:lnTo>
                    <a:pt x="1781" y="4765"/>
                  </a:lnTo>
                  <a:lnTo>
                    <a:pt x="1892" y="4755"/>
                  </a:lnTo>
                  <a:lnTo>
                    <a:pt x="2006" y="4726"/>
                  </a:lnTo>
                  <a:lnTo>
                    <a:pt x="2120" y="4680"/>
                  </a:lnTo>
                  <a:lnTo>
                    <a:pt x="2241" y="4612"/>
                  </a:lnTo>
                  <a:lnTo>
                    <a:pt x="2363" y="4526"/>
                  </a:lnTo>
                  <a:lnTo>
                    <a:pt x="2373" y="4519"/>
                  </a:lnTo>
                  <a:lnTo>
                    <a:pt x="2384" y="4530"/>
                  </a:lnTo>
                  <a:lnTo>
                    <a:pt x="2488" y="4622"/>
                  </a:lnTo>
                  <a:lnTo>
                    <a:pt x="2588" y="4697"/>
                  </a:lnTo>
                  <a:lnTo>
                    <a:pt x="2691" y="4758"/>
                  </a:lnTo>
                  <a:lnTo>
                    <a:pt x="2795" y="4801"/>
                  </a:lnTo>
                  <a:lnTo>
                    <a:pt x="2895" y="4830"/>
                  </a:lnTo>
                  <a:lnTo>
                    <a:pt x="2994" y="4837"/>
                  </a:lnTo>
                  <a:lnTo>
                    <a:pt x="3055" y="4833"/>
                  </a:lnTo>
                  <a:lnTo>
                    <a:pt x="3119" y="4822"/>
                  </a:lnTo>
                  <a:lnTo>
                    <a:pt x="3212" y="4787"/>
                  </a:lnTo>
                  <a:lnTo>
                    <a:pt x="3298" y="4733"/>
                  </a:lnTo>
                  <a:lnTo>
                    <a:pt x="3376" y="4662"/>
                  </a:lnTo>
                  <a:lnTo>
                    <a:pt x="3448" y="4573"/>
                  </a:lnTo>
                  <a:lnTo>
                    <a:pt x="3512" y="4465"/>
                  </a:lnTo>
                  <a:lnTo>
                    <a:pt x="3569" y="4344"/>
                  </a:lnTo>
                  <a:lnTo>
                    <a:pt x="3615" y="4208"/>
                  </a:lnTo>
                  <a:lnTo>
                    <a:pt x="3619" y="4194"/>
                  </a:lnTo>
                  <a:lnTo>
                    <a:pt x="3633" y="4194"/>
                  </a:lnTo>
                  <a:lnTo>
                    <a:pt x="3748" y="4208"/>
                  </a:lnTo>
                  <a:lnTo>
                    <a:pt x="3851" y="4212"/>
                  </a:lnTo>
                  <a:lnTo>
                    <a:pt x="3969" y="4205"/>
                  </a:lnTo>
                  <a:lnTo>
                    <a:pt x="4076" y="4191"/>
                  </a:lnTo>
                  <a:lnTo>
                    <a:pt x="4176" y="4162"/>
                  </a:lnTo>
                  <a:lnTo>
                    <a:pt x="4261" y="4119"/>
                  </a:lnTo>
                  <a:lnTo>
                    <a:pt x="4340" y="4066"/>
                  </a:lnTo>
                  <a:lnTo>
                    <a:pt x="4404" y="4001"/>
                  </a:lnTo>
                  <a:lnTo>
                    <a:pt x="4454" y="3923"/>
                  </a:lnTo>
                  <a:lnTo>
                    <a:pt x="4493" y="3830"/>
                  </a:lnTo>
                  <a:lnTo>
                    <a:pt x="4515" y="3730"/>
                  </a:lnTo>
                  <a:lnTo>
                    <a:pt x="4522" y="3623"/>
                  </a:lnTo>
                  <a:lnTo>
                    <a:pt x="4515" y="3494"/>
                  </a:lnTo>
                  <a:lnTo>
                    <a:pt x="4486" y="3355"/>
                  </a:lnTo>
                  <a:lnTo>
                    <a:pt x="4444" y="3209"/>
                  </a:lnTo>
                  <a:lnTo>
                    <a:pt x="4440" y="3195"/>
                  </a:lnTo>
                  <a:lnTo>
                    <a:pt x="4451" y="3191"/>
                  </a:lnTo>
                  <a:lnTo>
                    <a:pt x="4576" y="3120"/>
                  </a:lnTo>
                  <a:lnTo>
                    <a:pt x="4686" y="3041"/>
                  </a:lnTo>
                  <a:lnTo>
                    <a:pt x="4775" y="2955"/>
                  </a:lnTo>
                  <a:lnTo>
                    <a:pt x="4850" y="2870"/>
                  </a:lnTo>
                  <a:lnTo>
                    <a:pt x="4908" y="2777"/>
                  </a:lnTo>
                  <a:lnTo>
                    <a:pt x="4943" y="2681"/>
                  </a:lnTo>
                  <a:lnTo>
                    <a:pt x="4957" y="2581"/>
                  </a:lnTo>
                  <a:lnTo>
                    <a:pt x="4961" y="2570"/>
                  </a:lnTo>
                  <a:lnTo>
                    <a:pt x="4961" y="2552"/>
                  </a:lnTo>
                  <a:lnTo>
                    <a:pt x="4947" y="2441"/>
                  </a:lnTo>
                  <a:lnTo>
                    <a:pt x="4911" y="2331"/>
                  </a:lnTo>
                  <a:lnTo>
                    <a:pt x="4847" y="2220"/>
                  </a:lnTo>
                  <a:lnTo>
                    <a:pt x="4765" y="2116"/>
                  </a:lnTo>
                  <a:lnTo>
                    <a:pt x="4658" y="2013"/>
                  </a:lnTo>
                  <a:lnTo>
                    <a:pt x="4529" y="1917"/>
                  </a:lnTo>
                  <a:lnTo>
                    <a:pt x="4515" y="1909"/>
                  </a:lnTo>
                  <a:lnTo>
                    <a:pt x="4522" y="1895"/>
                  </a:lnTo>
                  <a:lnTo>
                    <a:pt x="4579" y="1763"/>
                  </a:lnTo>
                  <a:lnTo>
                    <a:pt x="4622" y="1638"/>
                  </a:lnTo>
                  <a:lnTo>
                    <a:pt x="4647" y="1517"/>
                  </a:lnTo>
                  <a:lnTo>
                    <a:pt x="4654" y="1403"/>
                  </a:lnTo>
                  <a:lnTo>
                    <a:pt x="4651" y="1320"/>
                  </a:lnTo>
                  <a:lnTo>
                    <a:pt x="4636" y="1245"/>
                  </a:lnTo>
                  <a:lnTo>
                    <a:pt x="4611" y="1174"/>
                  </a:lnTo>
                  <a:lnTo>
                    <a:pt x="4576" y="1106"/>
                  </a:lnTo>
                  <a:lnTo>
                    <a:pt x="4515" y="1031"/>
                  </a:lnTo>
                  <a:lnTo>
                    <a:pt x="4440" y="967"/>
                  </a:lnTo>
                  <a:lnTo>
                    <a:pt x="4354" y="913"/>
                  </a:lnTo>
                  <a:lnTo>
                    <a:pt x="4251" y="871"/>
                  </a:lnTo>
                  <a:lnTo>
                    <a:pt x="4137" y="842"/>
                  </a:lnTo>
                  <a:lnTo>
                    <a:pt x="4012" y="828"/>
                  </a:lnTo>
                  <a:lnTo>
                    <a:pt x="3876" y="821"/>
                  </a:lnTo>
                  <a:lnTo>
                    <a:pt x="3822" y="821"/>
                  </a:lnTo>
                  <a:lnTo>
                    <a:pt x="3819" y="806"/>
                  </a:lnTo>
                  <a:lnTo>
                    <a:pt x="3787" y="667"/>
                  </a:lnTo>
                  <a:lnTo>
                    <a:pt x="3748" y="539"/>
                  </a:lnTo>
                  <a:lnTo>
                    <a:pt x="3698" y="428"/>
                  </a:lnTo>
                  <a:lnTo>
                    <a:pt x="3637" y="328"/>
                  </a:lnTo>
                  <a:lnTo>
                    <a:pt x="3566" y="249"/>
                  </a:lnTo>
                  <a:lnTo>
                    <a:pt x="3487" y="185"/>
                  </a:lnTo>
                  <a:lnTo>
                    <a:pt x="3398" y="139"/>
                  </a:lnTo>
                  <a:lnTo>
                    <a:pt x="3305" y="110"/>
                  </a:lnTo>
                  <a:lnTo>
                    <a:pt x="3212" y="103"/>
                  </a:lnTo>
                  <a:lnTo>
                    <a:pt x="3102" y="114"/>
                  </a:lnTo>
                  <a:lnTo>
                    <a:pt x="2987" y="142"/>
                  </a:lnTo>
                  <a:lnTo>
                    <a:pt x="2873" y="192"/>
                  </a:lnTo>
                  <a:lnTo>
                    <a:pt x="2752" y="260"/>
                  </a:lnTo>
                  <a:lnTo>
                    <a:pt x="2630" y="342"/>
                  </a:lnTo>
                  <a:lnTo>
                    <a:pt x="2620" y="349"/>
                  </a:lnTo>
                  <a:lnTo>
                    <a:pt x="2609" y="342"/>
                  </a:lnTo>
                  <a:lnTo>
                    <a:pt x="2506" y="249"/>
                  </a:lnTo>
                  <a:lnTo>
                    <a:pt x="2402" y="174"/>
                  </a:lnTo>
                  <a:lnTo>
                    <a:pt x="2298" y="110"/>
                  </a:lnTo>
                  <a:lnTo>
                    <a:pt x="2199" y="67"/>
                  </a:lnTo>
                  <a:lnTo>
                    <a:pt x="2095" y="42"/>
                  </a:lnTo>
                  <a:lnTo>
                    <a:pt x="1999" y="32"/>
                  </a:lnTo>
                  <a:close/>
                  <a:moveTo>
                    <a:pt x="1999" y="0"/>
                  </a:moveTo>
                  <a:lnTo>
                    <a:pt x="2102" y="10"/>
                  </a:lnTo>
                  <a:lnTo>
                    <a:pt x="2206" y="35"/>
                  </a:lnTo>
                  <a:lnTo>
                    <a:pt x="2309" y="78"/>
                  </a:lnTo>
                  <a:lnTo>
                    <a:pt x="2416" y="139"/>
                  </a:lnTo>
                  <a:lnTo>
                    <a:pt x="2520" y="217"/>
                  </a:lnTo>
                  <a:lnTo>
                    <a:pt x="2623" y="307"/>
                  </a:lnTo>
                  <a:lnTo>
                    <a:pt x="2745" y="224"/>
                  </a:lnTo>
                  <a:lnTo>
                    <a:pt x="2866" y="160"/>
                  </a:lnTo>
                  <a:lnTo>
                    <a:pt x="2984" y="110"/>
                  </a:lnTo>
                  <a:lnTo>
                    <a:pt x="3098" y="82"/>
                  </a:lnTo>
                  <a:lnTo>
                    <a:pt x="3212" y="71"/>
                  </a:lnTo>
                  <a:lnTo>
                    <a:pt x="3280" y="75"/>
                  </a:lnTo>
                  <a:lnTo>
                    <a:pt x="3344" y="85"/>
                  </a:lnTo>
                  <a:lnTo>
                    <a:pt x="3408" y="107"/>
                  </a:lnTo>
                  <a:lnTo>
                    <a:pt x="3491" y="150"/>
                  </a:lnTo>
                  <a:lnTo>
                    <a:pt x="3566" y="203"/>
                  </a:lnTo>
                  <a:lnTo>
                    <a:pt x="3633" y="274"/>
                  </a:lnTo>
                  <a:lnTo>
                    <a:pt x="3690" y="353"/>
                  </a:lnTo>
                  <a:lnTo>
                    <a:pt x="3744" y="446"/>
                  </a:lnTo>
                  <a:lnTo>
                    <a:pt x="3787" y="549"/>
                  </a:lnTo>
                  <a:lnTo>
                    <a:pt x="3819" y="664"/>
                  </a:lnTo>
                  <a:lnTo>
                    <a:pt x="3847" y="788"/>
                  </a:lnTo>
                  <a:lnTo>
                    <a:pt x="3876" y="788"/>
                  </a:lnTo>
                  <a:lnTo>
                    <a:pt x="3997" y="792"/>
                  </a:lnTo>
                  <a:lnTo>
                    <a:pt x="4112" y="806"/>
                  </a:lnTo>
                  <a:lnTo>
                    <a:pt x="4219" y="831"/>
                  </a:lnTo>
                  <a:lnTo>
                    <a:pt x="4315" y="863"/>
                  </a:lnTo>
                  <a:lnTo>
                    <a:pt x="4404" y="903"/>
                  </a:lnTo>
                  <a:lnTo>
                    <a:pt x="4483" y="956"/>
                  </a:lnTo>
                  <a:lnTo>
                    <a:pt x="4547" y="1017"/>
                  </a:lnTo>
                  <a:lnTo>
                    <a:pt x="4604" y="1088"/>
                  </a:lnTo>
                  <a:lnTo>
                    <a:pt x="4640" y="1160"/>
                  </a:lnTo>
                  <a:lnTo>
                    <a:pt x="4668" y="1235"/>
                  </a:lnTo>
                  <a:lnTo>
                    <a:pt x="4683" y="1317"/>
                  </a:lnTo>
                  <a:lnTo>
                    <a:pt x="4690" y="1403"/>
                  </a:lnTo>
                  <a:lnTo>
                    <a:pt x="4683" y="1517"/>
                  </a:lnTo>
                  <a:lnTo>
                    <a:pt x="4654" y="1638"/>
                  </a:lnTo>
                  <a:lnTo>
                    <a:pt x="4615" y="1767"/>
                  </a:lnTo>
                  <a:lnTo>
                    <a:pt x="4558" y="1899"/>
                  </a:lnTo>
                  <a:lnTo>
                    <a:pt x="4668" y="1981"/>
                  </a:lnTo>
                  <a:lnTo>
                    <a:pt x="4761" y="2070"/>
                  </a:lnTo>
                  <a:lnTo>
                    <a:pt x="4843" y="2159"/>
                  </a:lnTo>
                  <a:lnTo>
                    <a:pt x="4908" y="2256"/>
                  </a:lnTo>
                  <a:lnTo>
                    <a:pt x="4954" y="2352"/>
                  </a:lnTo>
                  <a:lnTo>
                    <a:pt x="4982" y="2452"/>
                  </a:lnTo>
                  <a:lnTo>
                    <a:pt x="4993" y="2552"/>
                  </a:lnTo>
                  <a:lnTo>
                    <a:pt x="4993" y="2584"/>
                  </a:lnTo>
                  <a:lnTo>
                    <a:pt x="4975" y="2688"/>
                  </a:lnTo>
                  <a:lnTo>
                    <a:pt x="4936" y="2788"/>
                  </a:lnTo>
                  <a:lnTo>
                    <a:pt x="4879" y="2884"/>
                  </a:lnTo>
                  <a:lnTo>
                    <a:pt x="4804" y="2973"/>
                  </a:lnTo>
                  <a:lnTo>
                    <a:pt x="4711" y="3059"/>
                  </a:lnTo>
                  <a:lnTo>
                    <a:pt x="4604" y="3137"/>
                  </a:lnTo>
                  <a:lnTo>
                    <a:pt x="4479" y="3212"/>
                  </a:lnTo>
                  <a:lnTo>
                    <a:pt x="4511" y="3319"/>
                  </a:lnTo>
                  <a:lnTo>
                    <a:pt x="4536" y="3427"/>
                  </a:lnTo>
                  <a:lnTo>
                    <a:pt x="4554" y="3527"/>
                  </a:lnTo>
                  <a:lnTo>
                    <a:pt x="4558" y="3623"/>
                  </a:lnTo>
                  <a:lnTo>
                    <a:pt x="4551" y="3737"/>
                  </a:lnTo>
                  <a:lnTo>
                    <a:pt x="4526" y="3841"/>
                  </a:lnTo>
                  <a:lnTo>
                    <a:pt x="4486" y="3937"/>
                  </a:lnTo>
                  <a:lnTo>
                    <a:pt x="4429" y="4023"/>
                  </a:lnTo>
                  <a:lnTo>
                    <a:pt x="4361" y="4091"/>
                  </a:lnTo>
                  <a:lnTo>
                    <a:pt x="4279" y="4148"/>
                  </a:lnTo>
                  <a:lnTo>
                    <a:pt x="4187" y="4191"/>
                  </a:lnTo>
                  <a:lnTo>
                    <a:pt x="4083" y="4219"/>
                  </a:lnTo>
                  <a:lnTo>
                    <a:pt x="3972" y="4237"/>
                  </a:lnTo>
                  <a:lnTo>
                    <a:pt x="3851" y="4244"/>
                  </a:lnTo>
                  <a:lnTo>
                    <a:pt x="3751" y="4241"/>
                  </a:lnTo>
                  <a:lnTo>
                    <a:pt x="3644" y="4230"/>
                  </a:lnTo>
                  <a:lnTo>
                    <a:pt x="3594" y="4365"/>
                  </a:lnTo>
                  <a:lnTo>
                    <a:pt x="3537" y="4487"/>
                  </a:lnTo>
                  <a:lnTo>
                    <a:pt x="3473" y="4594"/>
                  </a:lnTo>
                  <a:lnTo>
                    <a:pt x="3398" y="4687"/>
                  </a:lnTo>
                  <a:lnTo>
                    <a:pt x="3316" y="4762"/>
                  </a:lnTo>
                  <a:lnTo>
                    <a:pt x="3226" y="4819"/>
                  </a:lnTo>
                  <a:lnTo>
                    <a:pt x="3127" y="4855"/>
                  </a:lnTo>
                  <a:lnTo>
                    <a:pt x="3059" y="4869"/>
                  </a:lnTo>
                  <a:lnTo>
                    <a:pt x="2994" y="4872"/>
                  </a:lnTo>
                  <a:lnTo>
                    <a:pt x="2891" y="4862"/>
                  </a:lnTo>
                  <a:lnTo>
                    <a:pt x="2787" y="4837"/>
                  </a:lnTo>
                  <a:lnTo>
                    <a:pt x="2684" y="4790"/>
                  </a:lnTo>
                  <a:lnTo>
                    <a:pt x="2577" y="4730"/>
                  </a:lnTo>
                  <a:lnTo>
                    <a:pt x="2473" y="4655"/>
                  </a:lnTo>
                  <a:lnTo>
                    <a:pt x="2370" y="4562"/>
                  </a:lnTo>
                  <a:lnTo>
                    <a:pt x="2249" y="4644"/>
                  </a:lnTo>
                  <a:lnTo>
                    <a:pt x="2127" y="4708"/>
                  </a:lnTo>
                  <a:lnTo>
                    <a:pt x="2009" y="4758"/>
                  </a:lnTo>
                  <a:lnTo>
                    <a:pt x="1895" y="4787"/>
                  </a:lnTo>
                  <a:lnTo>
                    <a:pt x="1781" y="4797"/>
                  </a:lnTo>
                  <a:lnTo>
                    <a:pt x="1713" y="4794"/>
                  </a:lnTo>
                  <a:lnTo>
                    <a:pt x="1649" y="4783"/>
                  </a:lnTo>
                  <a:lnTo>
                    <a:pt x="1585" y="4762"/>
                  </a:lnTo>
                  <a:lnTo>
                    <a:pt x="1503" y="4722"/>
                  </a:lnTo>
                  <a:lnTo>
                    <a:pt x="1428" y="4665"/>
                  </a:lnTo>
                  <a:lnTo>
                    <a:pt x="1360" y="4597"/>
                  </a:lnTo>
                  <a:lnTo>
                    <a:pt x="1299" y="4515"/>
                  </a:lnTo>
                  <a:lnTo>
                    <a:pt x="1249" y="4423"/>
                  </a:lnTo>
                  <a:lnTo>
                    <a:pt x="1206" y="4319"/>
                  </a:lnTo>
                  <a:lnTo>
                    <a:pt x="1171" y="4205"/>
                  </a:lnTo>
                  <a:lnTo>
                    <a:pt x="1146" y="4080"/>
                  </a:lnTo>
                  <a:lnTo>
                    <a:pt x="1117" y="4080"/>
                  </a:lnTo>
                  <a:lnTo>
                    <a:pt x="996" y="4076"/>
                  </a:lnTo>
                  <a:lnTo>
                    <a:pt x="882" y="4062"/>
                  </a:lnTo>
                  <a:lnTo>
                    <a:pt x="774" y="4041"/>
                  </a:lnTo>
                  <a:lnTo>
                    <a:pt x="678" y="4008"/>
                  </a:lnTo>
                  <a:lnTo>
                    <a:pt x="589" y="3966"/>
                  </a:lnTo>
                  <a:lnTo>
                    <a:pt x="510" y="3916"/>
                  </a:lnTo>
                  <a:lnTo>
                    <a:pt x="446" y="3855"/>
                  </a:lnTo>
                  <a:lnTo>
                    <a:pt x="389" y="3784"/>
                  </a:lnTo>
                  <a:lnTo>
                    <a:pt x="350" y="3712"/>
                  </a:lnTo>
                  <a:lnTo>
                    <a:pt x="325" y="3634"/>
                  </a:lnTo>
                  <a:lnTo>
                    <a:pt x="307" y="3552"/>
                  </a:lnTo>
                  <a:lnTo>
                    <a:pt x="303" y="3466"/>
                  </a:lnTo>
                  <a:lnTo>
                    <a:pt x="311" y="3352"/>
                  </a:lnTo>
                  <a:lnTo>
                    <a:pt x="335" y="3230"/>
                  </a:lnTo>
                  <a:lnTo>
                    <a:pt x="378" y="3102"/>
                  </a:lnTo>
                  <a:lnTo>
                    <a:pt x="435" y="2973"/>
                  </a:lnTo>
                  <a:lnTo>
                    <a:pt x="325" y="2888"/>
                  </a:lnTo>
                  <a:lnTo>
                    <a:pt x="232" y="2802"/>
                  </a:lnTo>
                  <a:lnTo>
                    <a:pt x="150" y="2709"/>
                  </a:lnTo>
                  <a:lnTo>
                    <a:pt x="86" y="2616"/>
                  </a:lnTo>
                  <a:lnTo>
                    <a:pt x="39" y="2516"/>
                  </a:lnTo>
                  <a:lnTo>
                    <a:pt x="11" y="2416"/>
                  </a:lnTo>
                  <a:lnTo>
                    <a:pt x="0" y="2316"/>
                  </a:lnTo>
                  <a:lnTo>
                    <a:pt x="0" y="2288"/>
                  </a:lnTo>
                  <a:lnTo>
                    <a:pt x="18" y="2184"/>
                  </a:lnTo>
                  <a:lnTo>
                    <a:pt x="54" y="2084"/>
                  </a:lnTo>
                  <a:lnTo>
                    <a:pt x="111" y="1988"/>
                  </a:lnTo>
                  <a:lnTo>
                    <a:pt x="186" y="1895"/>
                  </a:lnTo>
                  <a:lnTo>
                    <a:pt x="282" y="1809"/>
                  </a:lnTo>
                  <a:lnTo>
                    <a:pt x="389" y="1731"/>
                  </a:lnTo>
                  <a:lnTo>
                    <a:pt x="514" y="1656"/>
                  </a:lnTo>
                  <a:lnTo>
                    <a:pt x="482" y="1549"/>
                  </a:lnTo>
                  <a:lnTo>
                    <a:pt x="457" y="1442"/>
                  </a:lnTo>
                  <a:lnTo>
                    <a:pt x="439" y="1342"/>
                  </a:lnTo>
                  <a:lnTo>
                    <a:pt x="435" y="1245"/>
                  </a:lnTo>
                  <a:lnTo>
                    <a:pt x="439" y="1156"/>
                  </a:lnTo>
                  <a:lnTo>
                    <a:pt x="457" y="1071"/>
                  </a:lnTo>
                  <a:lnTo>
                    <a:pt x="482" y="988"/>
                  </a:lnTo>
                  <a:lnTo>
                    <a:pt x="518" y="917"/>
                  </a:lnTo>
                  <a:lnTo>
                    <a:pt x="564" y="849"/>
                  </a:lnTo>
                  <a:lnTo>
                    <a:pt x="632" y="778"/>
                  </a:lnTo>
                  <a:lnTo>
                    <a:pt x="714" y="724"/>
                  </a:lnTo>
                  <a:lnTo>
                    <a:pt x="807" y="678"/>
                  </a:lnTo>
                  <a:lnTo>
                    <a:pt x="910" y="649"/>
                  </a:lnTo>
                  <a:lnTo>
                    <a:pt x="1021" y="631"/>
                  </a:lnTo>
                  <a:lnTo>
                    <a:pt x="1142" y="624"/>
                  </a:lnTo>
                  <a:lnTo>
                    <a:pt x="1242" y="628"/>
                  </a:lnTo>
                  <a:lnTo>
                    <a:pt x="1349" y="639"/>
                  </a:lnTo>
                  <a:lnTo>
                    <a:pt x="1392" y="521"/>
                  </a:lnTo>
                  <a:lnTo>
                    <a:pt x="1438" y="410"/>
                  </a:lnTo>
                  <a:lnTo>
                    <a:pt x="1495" y="314"/>
                  </a:lnTo>
                  <a:lnTo>
                    <a:pt x="1556" y="224"/>
                  </a:lnTo>
                  <a:lnTo>
                    <a:pt x="1624" y="153"/>
                  </a:lnTo>
                  <a:lnTo>
                    <a:pt x="1699" y="92"/>
                  </a:lnTo>
                  <a:lnTo>
                    <a:pt x="1777" y="46"/>
                  </a:lnTo>
                  <a:lnTo>
                    <a:pt x="1867" y="14"/>
                  </a:lnTo>
                  <a:lnTo>
                    <a:pt x="1931" y="3"/>
                  </a:lnTo>
                  <a:lnTo>
                    <a:pt x="1999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solidFill>
                <a:schemeClr val="accent4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 rot="943525">
              <a:off x="984991" y="4733721"/>
              <a:ext cx="1538787" cy="1501677"/>
            </a:xfrm>
            <a:custGeom>
              <a:avLst/>
              <a:gdLst/>
              <a:ahLst/>
              <a:cxnLst>
                <a:cxn ang="0">
                  <a:pos x="1942" y="25"/>
                </a:cxn>
                <a:cxn ang="0">
                  <a:pos x="2235" y="193"/>
                </a:cxn>
                <a:cxn ang="0">
                  <a:pos x="2542" y="146"/>
                </a:cxn>
                <a:cxn ang="0">
                  <a:pos x="2845" y="61"/>
                </a:cxn>
                <a:cxn ang="0">
                  <a:pos x="3113" y="136"/>
                </a:cxn>
                <a:cxn ang="0">
                  <a:pos x="3305" y="360"/>
                </a:cxn>
                <a:cxn ang="0">
                  <a:pos x="3416" y="707"/>
                </a:cxn>
                <a:cxn ang="0">
                  <a:pos x="3776" y="750"/>
                </a:cxn>
                <a:cxn ang="0">
                  <a:pos x="4033" y="892"/>
                </a:cxn>
                <a:cxn ang="0">
                  <a:pos x="4158" y="1142"/>
                </a:cxn>
                <a:cxn ang="0">
                  <a:pos x="4133" y="1453"/>
                </a:cxn>
                <a:cxn ang="0">
                  <a:pos x="4166" y="1781"/>
                </a:cxn>
                <a:cxn ang="0">
                  <a:pos x="4398" y="2081"/>
                </a:cxn>
                <a:cxn ang="0">
                  <a:pos x="4422" y="2388"/>
                </a:cxn>
                <a:cxn ang="0">
                  <a:pos x="4269" y="2642"/>
                </a:cxn>
                <a:cxn ang="0">
                  <a:pos x="3976" y="2852"/>
                </a:cxn>
                <a:cxn ang="0">
                  <a:pos x="4048" y="3209"/>
                </a:cxn>
                <a:cxn ang="0">
                  <a:pos x="3987" y="3495"/>
                </a:cxn>
                <a:cxn ang="0">
                  <a:pos x="3791" y="3691"/>
                </a:cxn>
                <a:cxn ang="0">
                  <a:pos x="3487" y="3770"/>
                </a:cxn>
                <a:cxn ang="0">
                  <a:pos x="3191" y="3877"/>
                </a:cxn>
                <a:cxn ang="0">
                  <a:pos x="3020" y="4166"/>
                </a:cxn>
                <a:cxn ang="0">
                  <a:pos x="2777" y="4316"/>
                </a:cxn>
                <a:cxn ang="0">
                  <a:pos x="2495" y="4302"/>
                </a:cxn>
                <a:cxn ang="0">
                  <a:pos x="2203" y="4134"/>
                </a:cxn>
                <a:cxn ang="0">
                  <a:pos x="1896" y="4180"/>
                </a:cxn>
                <a:cxn ang="0">
                  <a:pos x="1592" y="4266"/>
                </a:cxn>
                <a:cxn ang="0">
                  <a:pos x="1325" y="4191"/>
                </a:cxn>
                <a:cxn ang="0">
                  <a:pos x="1132" y="3970"/>
                </a:cxn>
                <a:cxn ang="0">
                  <a:pos x="1021" y="3623"/>
                </a:cxn>
                <a:cxn ang="0">
                  <a:pos x="661" y="3580"/>
                </a:cxn>
                <a:cxn ang="0">
                  <a:pos x="404" y="3434"/>
                </a:cxn>
                <a:cxn ang="0">
                  <a:pos x="279" y="3188"/>
                </a:cxn>
                <a:cxn ang="0">
                  <a:pos x="304" y="2874"/>
                </a:cxn>
                <a:cxn ang="0">
                  <a:pos x="272" y="2545"/>
                </a:cxn>
                <a:cxn ang="0">
                  <a:pos x="40" y="2245"/>
                </a:cxn>
                <a:cxn ang="0">
                  <a:pos x="15" y="1938"/>
                </a:cxn>
                <a:cxn ang="0">
                  <a:pos x="168" y="1685"/>
                </a:cxn>
                <a:cxn ang="0">
                  <a:pos x="461" y="1474"/>
                </a:cxn>
                <a:cxn ang="0">
                  <a:pos x="389" y="1117"/>
                </a:cxn>
                <a:cxn ang="0">
                  <a:pos x="450" y="832"/>
                </a:cxn>
                <a:cxn ang="0">
                  <a:pos x="646" y="635"/>
                </a:cxn>
                <a:cxn ang="0">
                  <a:pos x="950" y="560"/>
                </a:cxn>
                <a:cxn ang="0">
                  <a:pos x="1246" y="450"/>
                </a:cxn>
                <a:cxn ang="0">
                  <a:pos x="1417" y="161"/>
                </a:cxn>
                <a:cxn ang="0">
                  <a:pos x="1656" y="14"/>
                </a:cxn>
              </a:cxnLst>
              <a:rect l="0" t="0" r="r" b="b"/>
              <a:pathLst>
                <a:path w="4437" h="4330">
                  <a:moveTo>
                    <a:pt x="1749" y="0"/>
                  </a:moveTo>
                  <a:lnTo>
                    <a:pt x="1846" y="3"/>
                  </a:lnTo>
                  <a:lnTo>
                    <a:pt x="1942" y="25"/>
                  </a:lnTo>
                  <a:lnTo>
                    <a:pt x="2038" y="64"/>
                  </a:lnTo>
                  <a:lnTo>
                    <a:pt x="2135" y="121"/>
                  </a:lnTo>
                  <a:lnTo>
                    <a:pt x="2235" y="193"/>
                  </a:lnTo>
                  <a:lnTo>
                    <a:pt x="2331" y="278"/>
                  </a:lnTo>
                  <a:lnTo>
                    <a:pt x="2438" y="203"/>
                  </a:lnTo>
                  <a:lnTo>
                    <a:pt x="2542" y="146"/>
                  </a:lnTo>
                  <a:lnTo>
                    <a:pt x="2649" y="100"/>
                  </a:lnTo>
                  <a:lnTo>
                    <a:pt x="2749" y="75"/>
                  </a:lnTo>
                  <a:lnTo>
                    <a:pt x="2845" y="61"/>
                  </a:lnTo>
                  <a:lnTo>
                    <a:pt x="2941" y="68"/>
                  </a:lnTo>
                  <a:lnTo>
                    <a:pt x="3031" y="93"/>
                  </a:lnTo>
                  <a:lnTo>
                    <a:pt x="3113" y="136"/>
                  </a:lnTo>
                  <a:lnTo>
                    <a:pt x="3188" y="196"/>
                  </a:lnTo>
                  <a:lnTo>
                    <a:pt x="3252" y="271"/>
                  </a:lnTo>
                  <a:lnTo>
                    <a:pt x="3305" y="360"/>
                  </a:lnTo>
                  <a:lnTo>
                    <a:pt x="3352" y="464"/>
                  </a:lnTo>
                  <a:lnTo>
                    <a:pt x="3387" y="578"/>
                  </a:lnTo>
                  <a:lnTo>
                    <a:pt x="3416" y="707"/>
                  </a:lnTo>
                  <a:lnTo>
                    <a:pt x="3544" y="710"/>
                  </a:lnTo>
                  <a:lnTo>
                    <a:pt x="3666" y="725"/>
                  </a:lnTo>
                  <a:lnTo>
                    <a:pt x="3776" y="750"/>
                  </a:lnTo>
                  <a:lnTo>
                    <a:pt x="3873" y="785"/>
                  </a:lnTo>
                  <a:lnTo>
                    <a:pt x="3959" y="832"/>
                  </a:lnTo>
                  <a:lnTo>
                    <a:pt x="4033" y="892"/>
                  </a:lnTo>
                  <a:lnTo>
                    <a:pt x="4091" y="967"/>
                  </a:lnTo>
                  <a:lnTo>
                    <a:pt x="4133" y="1049"/>
                  </a:lnTo>
                  <a:lnTo>
                    <a:pt x="4158" y="1142"/>
                  </a:lnTo>
                  <a:lnTo>
                    <a:pt x="4166" y="1239"/>
                  </a:lnTo>
                  <a:lnTo>
                    <a:pt x="4158" y="1342"/>
                  </a:lnTo>
                  <a:lnTo>
                    <a:pt x="4133" y="1453"/>
                  </a:lnTo>
                  <a:lnTo>
                    <a:pt x="4098" y="1571"/>
                  </a:lnTo>
                  <a:lnTo>
                    <a:pt x="4044" y="1688"/>
                  </a:lnTo>
                  <a:lnTo>
                    <a:pt x="4166" y="1781"/>
                  </a:lnTo>
                  <a:lnTo>
                    <a:pt x="4265" y="1878"/>
                  </a:lnTo>
                  <a:lnTo>
                    <a:pt x="4344" y="1978"/>
                  </a:lnTo>
                  <a:lnTo>
                    <a:pt x="4398" y="2081"/>
                  </a:lnTo>
                  <a:lnTo>
                    <a:pt x="4430" y="2188"/>
                  </a:lnTo>
                  <a:lnTo>
                    <a:pt x="4437" y="2295"/>
                  </a:lnTo>
                  <a:lnTo>
                    <a:pt x="4422" y="2388"/>
                  </a:lnTo>
                  <a:lnTo>
                    <a:pt x="4387" y="2474"/>
                  </a:lnTo>
                  <a:lnTo>
                    <a:pt x="4337" y="2559"/>
                  </a:lnTo>
                  <a:lnTo>
                    <a:pt x="4269" y="2642"/>
                  </a:lnTo>
                  <a:lnTo>
                    <a:pt x="4187" y="2717"/>
                  </a:lnTo>
                  <a:lnTo>
                    <a:pt x="4087" y="2788"/>
                  </a:lnTo>
                  <a:lnTo>
                    <a:pt x="3976" y="2852"/>
                  </a:lnTo>
                  <a:lnTo>
                    <a:pt x="4016" y="2977"/>
                  </a:lnTo>
                  <a:lnTo>
                    <a:pt x="4037" y="3095"/>
                  </a:lnTo>
                  <a:lnTo>
                    <a:pt x="4048" y="3209"/>
                  </a:lnTo>
                  <a:lnTo>
                    <a:pt x="4041" y="3313"/>
                  </a:lnTo>
                  <a:lnTo>
                    <a:pt x="4023" y="3409"/>
                  </a:lnTo>
                  <a:lnTo>
                    <a:pt x="3987" y="3495"/>
                  </a:lnTo>
                  <a:lnTo>
                    <a:pt x="3937" y="3573"/>
                  </a:lnTo>
                  <a:lnTo>
                    <a:pt x="3869" y="3641"/>
                  </a:lnTo>
                  <a:lnTo>
                    <a:pt x="3791" y="3691"/>
                  </a:lnTo>
                  <a:lnTo>
                    <a:pt x="3702" y="3730"/>
                  </a:lnTo>
                  <a:lnTo>
                    <a:pt x="3598" y="3755"/>
                  </a:lnTo>
                  <a:lnTo>
                    <a:pt x="3487" y="3770"/>
                  </a:lnTo>
                  <a:lnTo>
                    <a:pt x="3366" y="3766"/>
                  </a:lnTo>
                  <a:lnTo>
                    <a:pt x="3234" y="3755"/>
                  </a:lnTo>
                  <a:lnTo>
                    <a:pt x="3191" y="3877"/>
                  </a:lnTo>
                  <a:lnTo>
                    <a:pt x="3141" y="3987"/>
                  </a:lnTo>
                  <a:lnTo>
                    <a:pt x="3084" y="4084"/>
                  </a:lnTo>
                  <a:lnTo>
                    <a:pt x="3020" y="4166"/>
                  </a:lnTo>
                  <a:lnTo>
                    <a:pt x="2945" y="4234"/>
                  </a:lnTo>
                  <a:lnTo>
                    <a:pt x="2866" y="4284"/>
                  </a:lnTo>
                  <a:lnTo>
                    <a:pt x="2777" y="4316"/>
                  </a:lnTo>
                  <a:lnTo>
                    <a:pt x="2684" y="4330"/>
                  </a:lnTo>
                  <a:lnTo>
                    <a:pt x="2592" y="4323"/>
                  </a:lnTo>
                  <a:lnTo>
                    <a:pt x="2495" y="4302"/>
                  </a:lnTo>
                  <a:lnTo>
                    <a:pt x="2399" y="4262"/>
                  </a:lnTo>
                  <a:lnTo>
                    <a:pt x="2302" y="4205"/>
                  </a:lnTo>
                  <a:lnTo>
                    <a:pt x="2203" y="4134"/>
                  </a:lnTo>
                  <a:lnTo>
                    <a:pt x="2106" y="4048"/>
                  </a:lnTo>
                  <a:lnTo>
                    <a:pt x="1999" y="4123"/>
                  </a:lnTo>
                  <a:lnTo>
                    <a:pt x="1896" y="4180"/>
                  </a:lnTo>
                  <a:lnTo>
                    <a:pt x="1789" y="4227"/>
                  </a:lnTo>
                  <a:lnTo>
                    <a:pt x="1689" y="4252"/>
                  </a:lnTo>
                  <a:lnTo>
                    <a:pt x="1592" y="4266"/>
                  </a:lnTo>
                  <a:lnTo>
                    <a:pt x="1496" y="4259"/>
                  </a:lnTo>
                  <a:lnTo>
                    <a:pt x="1407" y="4234"/>
                  </a:lnTo>
                  <a:lnTo>
                    <a:pt x="1325" y="4191"/>
                  </a:lnTo>
                  <a:lnTo>
                    <a:pt x="1250" y="4134"/>
                  </a:lnTo>
                  <a:lnTo>
                    <a:pt x="1185" y="4059"/>
                  </a:lnTo>
                  <a:lnTo>
                    <a:pt x="1132" y="3970"/>
                  </a:lnTo>
                  <a:lnTo>
                    <a:pt x="1085" y="3866"/>
                  </a:lnTo>
                  <a:lnTo>
                    <a:pt x="1050" y="3752"/>
                  </a:lnTo>
                  <a:lnTo>
                    <a:pt x="1021" y="3623"/>
                  </a:lnTo>
                  <a:lnTo>
                    <a:pt x="893" y="3620"/>
                  </a:lnTo>
                  <a:lnTo>
                    <a:pt x="771" y="3605"/>
                  </a:lnTo>
                  <a:lnTo>
                    <a:pt x="661" y="3580"/>
                  </a:lnTo>
                  <a:lnTo>
                    <a:pt x="564" y="3545"/>
                  </a:lnTo>
                  <a:lnTo>
                    <a:pt x="479" y="3495"/>
                  </a:lnTo>
                  <a:lnTo>
                    <a:pt x="404" y="3434"/>
                  </a:lnTo>
                  <a:lnTo>
                    <a:pt x="347" y="3363"/>
                  </a:lnTo>
                  <a:lnTo>
                    <a:pt x="304" y="3281"/>
                  </a:lnTo>
                  <a:lnTo>
                    <a:pt x="279" y="3188"/>
                  </a:lnTo>
                  <a:lnTo>
                    <a:pt x="272" y="3088"/>
                  </a:lnTo>
                  <a:lnTo>
                    <a:pt x="279" y="2984"/>
                  </a:lnTo>
                  <a:lnTo>
                    <a:pt x="304" y="2874"/>
                  </a:lnTo>
                  <a:lnTo>
                    <a:pt x="339" y="2759"/>
                  </a:lnTo>
                  <a:lnTo>
                    <a:pt x="393" y="2638"/>
                  </a:lnTo>
                  <a:lnTo>
                    <a:pt x="272" y="2545"/>
                  </a:lnTo>
                  <a:lnTo>
                    <a:pt x="172" y="2449"/>
                  </a:lnTo>
                  <a:lnTo>
                    <a:pt x="93" y="2349"/>
                  </a:lnTo>
                  <a:lnTo>
                    <a:pt x="40" y="2245"/>
                  </a:lnTo>
                  <a:lnTo>
                    <a:pt x="8" y="2138"/>
                  </a:lnTo>
                  <a:lnTo>
                    <a:pt x="0" y="2031"/>
                  </a:lnTo>
                  <a:lnTo>
                    <a:pt x="15" y="1938"/>
                  </a:lnTo>
                  <a:lnTo>
                    <a:pt x="50" y="1853"/>
                  </a:lnTo>
                  <a:lnTo>
                    <a:pt x="100" y="1767"/>
                  </a:lnTo>
                  <a:lnTo>
                    <a:pt x="168" y="1685"/>
                  </a:lnTo>
                  <a:lnTo>
                    <a:pt x="250" y="1610"/>
                  </a:lnTo>
                  <a:lnTo>
                    <a:pt x="350" y="1538"/>
                  </a:lnTo>
                  <a:lnTo>
                    <a:pt x="461" y="1474"/>
                  </a:lnTo>
                  <a:lnTo>
                    <a:pt x="422" y="1349"/>
                  </a:lnTo>
                  <a:lnTo>
                    <a:pt x="400" y="1231"/>
                  </a:lnTo>
                  <a:lnTo>
                    <a:pt x="389" y="1117"/>
                  </a:lnTo>
                  <a:lnTo>
                    <a:pt x="397" y="1014"/>
                  </a:lnTo>
                  <a:lnTo>
                    <a:pt x="414" y="917"/>
                  </a:lnTo>
                  <a:lnTo>
                    <a:pt x="450" y="832"/>
                  </a:lnTo>
                  <a:lnTo>
                    <a:pt x="500" y="753"/>
                  </a:lnTo>
                  <a:lnTo>
                    <a:pt x="568" y="689"/>
                  </a:lnTo>
                  <a:lnTo>
                    <a:pt x="646" y="635"/>
                  </a:lnTo>
                  <a:lnTo>
                    <a:pt x="736" y="596"/>
                  </a:lnTo>
                  <a:lnTo>
                    <a:pt x="839" y="571"/>
                  </a:lnTo>
                  <a:lnTo>
                    <a:pt x="950" y="560"/>
                  </a:lnTo>
                  <a:lnTo>
                    <a:pt x="1071" y="560"/>
                  </a:lnTo>
                  <a:lnTo>
                    <a:pt x="1203" y="575"/>
                  </a:lnTo>
                  <a:lnTo>
                    <a:pt x="1246" y="450"/>
                  </a:lnTo>
                  <a:lnTo>
                    <a:pt x="1296" y="339"/>
                  </a:lnTo>
                  <a:lnTo>
                    <a:pt x="1353" y="243"/>
                  </a:lnTo>
                  <a:lnTo>
                    <a:pt x="1417" y="161"/>
                  </a:lnTo>
                  <a:lnTo>
                    <a:pt x="1489" y="96"/>
                  </a:lnTo>
                  <a:lnTo>
                    <a:pt x="1571" y="46"/>
                  </a:lnTo>
                  <a:lnTo>
                    <a:pt x="1656" y="14"/>
                  </a:lnTo>
                  <a:lnTo>
                    <a:pt x="1749" y="0"/>
                  </a:lnTo>
                  <a:close/>
                </a:path>
              </a:pathLst>
            </a:custGeom>
            <a:ln>
              <a:solidFill>
                <a:schemeClr val="accent4">
                  <a:lumMod val="40000"/>
                  <a:lumOff val="60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8" name="Straight Connector 16"/>
          <p:cNvCxnSpPr/>
          <p:nvPr/>
        </p:nvCxnSpPr>
        <p:spPr>
          <a:xfrm flipV="1">
            <a:off x="4429764" y="1357812"/>
            <a:ext cx="1112731" cy="6431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6"/>
          <p:cNvCxnSpPr/>
          <p:nvPr/>
        </p:nvCxnSpPr>
        <p:spPr>
          <a:xfrm>
            <a:off x="4429764" y="1662384"/>
            <a:ext cx="1145973" cy="641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6"/>
          <p:cNvCxnSpPr/>
          <p:nvPr/>
        </p:nvCxnSpPr>
        <p:spPr>
          <a:xfrm flipV="1">
            <a:off x="4412746" y="2015736"/>
            <a:ext cx="1212245" cy="1042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16"/>
          <p:cNvCxnSpPr/>
          <p:nvPr/>
        </p:nvCxnSpPr>
        <p:spPr>
          <a:xfrm>
            <a:off x="1499939" y="2015736"/>
            <a:ext cx="1387024" cy="2085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6"/>
          <p:cNvCxnSpPr/>
          <p:nvPr/>
        </p:nvCxnSpPr>
        <p:spPr>
          <a:xfrm>
            <a:off x="1490329" y="2449173"/>
            <a:ext cx="1387024" cy="2085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16"/>
          <p:cNvCxnSpPr/>
          <p:nvPr/>
        </p:nvCxnSpPr>
        <p:spPr>
          <a:xfrm>
            <a:off x="1461945" y="2845515"/>
            <a:ext cx="1387024" cy="2085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6"/>
          <p:cNvCxnSpPr/>
          <p:nvPr/>
        </p:nvCxnSpPr>
        <p:spPr>
          <a:xfrm>
            <a:off x="7069563" y="2264672"/>
            <a:ext cx="1387024" cy="2085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16"/>
          <p:cNvCxnSpPr/>
          <p:nvPr/>
        </p:nvCxnSpPr>
        <p:spPr>
          <a:xfrm>
            <a:off x="7060012" y="2678467"/>
            <a:ext cx="1387024" cy="2085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16"/>
          <p:cNvCxnSpPr/>
          <p:nvPr/>
        </p:nvCxnSpPr>
        <p:spPr>
          <a:xfrm>
            <a:off x="7079695" y="3078347"/>
            <a:ext cx="1387024" cy="2085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104351" y="1507630"/>
            <a:ext cx="452047" cy="1696618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Доходы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02075" y="1871108"/>
            <a:ext cx="418641" cy="1912307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Расходы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69084" y="691704"/>
            <a:ext cx="418641" cy="2031054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Профицит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57566" y="1744162"/>
            <a:ext cx="9300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591364,8</a:t>
            </a:r>
            <a:endParaRPr lang="ru-RU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661509" y="2162255"/>
            <a:ext cx="1164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536121,6</a:t>
            </a:r>
            <a:endParaRPr lang="ru-RU" b="1" dirty="0"/>
          </a:p>
        </p:txBody>
      </p:sp>
      <p:sp>
        <p:nvSpPr>
          <p:cNvPr id="160" name="TextBox 159"/>
          <p:cNvSpPr txBox="1"/>
          <p:nvPr/>
        </p:nvSpPr>
        <p:spPr>
          <a:xfrm>
            <a:off x="1657566" y="2548167"/>
            <a:ext cx="9300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553084,6</a:t>
            </a:r>
            <a:endParaRPr lang="ru-RU" b="1" dirty="0"/>
          </a:p>
        </p:txBody>
      </p:sp>
      <p:sp>
        <p:nvSpPr>
          <p:cNvPr id="36" name="Oval 90"/>
          <p:cNvSpPr>
            <a:spLocks noChangeArrowheads="1"/>
          </p:cNvSpPr>
          <p:nvPr/>
        </p:nvSpPr>
        <p:spPr bwMode="gray">
          <a:xfrm>
            <a:off x="2519439" y="1682637"/>
            <a:ext cx="539893" cy="36036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r>
              <a:rPr lang="ru-RU" sz="1100" b="1" dirty="0" smtClean="0">
                <a:solidFill>
                  <a:srgbClr val="000000"/>
                </a:solidFill>
              </a:rPr>
              <a:t>2024</a:t>
            </a:r>
            <a:endParaRPr lang="en-US" sz="1100" b="1" dirty="0">
              <a:solidFill>
                <a:srgbClr val="000000"/>
              </a:solidFill>
            </a:endParaRPr>
          </a:p>
        </p:txBody>
      </p:sp>
      <p:sp>
        <p:nvSpPr>
          <p:cNvPr id="37" name="Oval 90"/>
          <p:cNvSpPr>
            <a:spLocks noChangeArrowheads="1"/>
          </p:cNvSpPr>
          <p:nvPr/>
        </p:nvSpPr>
        <p:spPr bwMode="gray">
          <a:xfrm>
            <a:off x="2508114" y="2073412"/>
            <a:ext cx="579193" cy="36036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r>
              <a:rPr lang="ru-RU" sz="1100" b="1" dirty="0" smtClean="0">
                <a:solidFill>
                  <a:srgbClr val="000000"/>
                </a:solidFill>
              </a:rPr>
              <a:t>2025</a:t>
            </a:r>
            <a:endParaRPr lang="en-US" sz="1100" b="1" dirty="0">
              <a:solidFill>
                <a:srgbClr val="000000"/>
              </a:solidFill>
            </a:endParaRPr>
          </a:p>
        </p:txBody>
      </p:sp>
      <p:sp>
        <p:nvSpPr>
          <p:cNvPr id="38" name="Oval 90"/>
          <p:cNvSpPr>
            <a:spLocks noChangeArrowheads="1"/>
          </p:cNvSpPr>
          <p:nvPr/>
        </p:nvSpPr>
        <p:spPr bwMode="gray">
          <a:xfrm>
            <a:off x="2526299" y="2482468"/>
            <a:ext cx="564810" cy="36036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r>
              <a:rPr lang="ru-RU" sz="1100" b="1" dirty="0" smtClean="0">
                <a:solidFill>
                  <a:srgbClr val="000000"/>
                </a:solidFill>
              </a:rPr>
              <a:t>2026</a:t>
            </a:r>
            <a:endParaRPr lang="en-US" sz="1100" b="1" dirty="0">
              <a:solidFill>
                <a:srgbClr val="00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112212" y="1994349"/>
            <a:ext cx="9300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591364,8</a:t>
            </a:r>
            <a:endParaRPr lang="ru-RU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7112212" y="2414642"/>
            <a:ext cx="1164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536121,6</a:t>
            </a:r>
            <a:endParaRPr lang="ru-RU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7134103" y="2808779"/>
            <a:ext cx="9300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553084,6</a:t>
            </a:r>
            <a:endParaRPr lang="ru-RU" b="1" dirty="0"/>
          </a:p>
        </p:txBody>
      </p:sp>
      <p:sp>
        <p:nvSpPr>
          <p:cNvPr id="42" name="Oval 90"/>
          <p:cNvSpPr>
            <a:spLocks noChangeArrowheads="1"/>
          </p:cNvSpPr>
          <p:nvPr/>
        </p:nvSpPr>
        <p:spPr bwMode="gray">
          <a:xfrm>
            <a:off x="7942705" y="2703314"/>
            <a:ext cx="564810" cy="360363"/>
          </a:xfrm>
          <a:prstGeom prst="ellipse">
            <a:avLst/>
          </a:prstGeom>
          <a:solidFill>
            <a:srgbClr val="F3FEBC"/>
          </a:solidFill>
          <a:ln>
            <a:noFill/>
          </a:ln>
          <a:effectLst/>
          <a:extLst/>
        </p:spPr>
        <p:txBody>
          <a:bodyPr wrap="none" anchor="ctr"/>
          <a:lstStyle/>
          <a:p>
            <a:r>
              <a:rPr lang="ru-RU" sz="1100" b="1" dirty="0" smtClean="0">
                <a:solidFill>
                  <a:srgbClr val="000000"/>
                </a:solidFill>
              </a:rPr>
              <a:t>2026</a:t>
            </a:r>
            <a:endParaRPr lang="en-US" sz="1100" b="1" dirty="0">
              <a:solidFill>
                <a:srgbClr val="000000"/>
              </a:solidFill>
            </a:endParaRPr>
          </a:p>
        </p:txBody>
      </p:sp>
      <p:sp>
        <p:nvSpPr>
          <p:cNvPr id="43" name="Oval 90"/>
          <p:cNvSpPr>
            <a:spLocks noChangeArrowheads="1"/>
          </p:cNvSpPr>
          <p:nvPr/>
        </p:nvSpPr>
        <p:spPr bwMode="gray">
          <a:xfrm>
            <a:off x="7967663" y="2300160"/>
            <a:ext cx="564810" cy="360363"/>
          </a:xfrm>
          <a:prstGeom prst="ellipse">
            <a:avLst/>
          </a:prstGeom>
          <a:solidFill>
            <a:srgbClr val="F3FEBC"/>
          </a:solidFill>
          <a:ln>
            <a:noFill/>
          </a:ln>
          <a:effectLst/>
          <a:extLst/>
        </p:spPr>
        <p:txBody>
          <a:bodyPr wrap="none" anchor="ctr"/>
          <a:lstStyle/>
          <a:p>
            <a:r>
              <a:rPr lang="ru-RU" sz="1100" b="1" dirty="0" smtClean="0">
                <a:solidFill>
                  <a:srgbClr val="000000"/>
                </a:solidFill>
              </a:rPr>
              <a:t>2025</a:t>
            </a:r>
            <a:endParaRPr lang="en-US" sz="1100" b="1" dirty="0">
              <a:solidFill>
                <a:srgbClr val="000000"/>
              </a:solidFill>
            </a:endParaRPr>
          </a:p>
        </p:txBody>
      </p:sp>
      <p:sp>
        <p:nvSpPr>
          <p:cNvPr id="44" name="Oval 90"/>
          <p:cNvSpPr>
            <a:spLocks noChangeArrowheads="1"/>
          </p:cNvSpPr>
          <p:nvPr/>
        </p:nvSpPr>
        <p:spPr bwMode="gray">
          <a:xfrm>
            <a:off x="7946987" y="1917813"/>
            <a:ext cx="564810" cy="360363"/>
          </a:xfrm>
          <a:prstGeom prst="ellipse">
            <a:avLst/>
          </a:prstGeom>
          <a:solidFill>
            <a:srgbClr val="F3FEBC"/>
          </a:solidFill>
          <a:ln>
            <a:noFill/>
          </a:ln>
          <a:effectLst/>
          <a:extLst/>
        </p:spPr>
        <p:txBody>
          <a:bodyPr wrap="none" anchor="ctr"/>
          <a:lstStyle/>
          <a:p>
            <a:r>
              <a:rPr lang="ru-RU" sz="1100" b="1" dirty="0" smtClean="0">
                <a:solidFill>
                  <a:srgbClr val="000000"/>
                </a:solidFill>
              </a:rPr>
              <a:t>2024</a:t>
            </a:r>
            <a:endParaRPr lang="en-US" sz="1100" b="1" dirty="0">
              <a:solidFill>
                <a:srgbClr val="000000"/>
              </a:solidFill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4847858" y="1076296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0</a:t>
            </a:r>
            <a:endParaRPr lang="ru-RU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4861731" y="1396567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0</a:t>
            </a:r>
            <a:endParaRPr lang="ru-RU" b="1" dirty="0"/>
          </a:p>
        </p:txBody>
      </p:sp>
      <p:sp>
        <p:nvSpPr>
          <p:cNvPr id="52" name="TextBox 51"/>
          <p:cNvSpPr txBox="1"/>
          <p:nvPr/>
        </p:nvSpPr>
        <p:spPr>
          <a:xfrm flipV="1">
            <a:off x="4861731" y="1752917"/>
            <a:ext cx="2770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0</a:t>
            </a:r>
            <a:endParaRPr lang="ru-RU" b="1" dirty="0"/>
          </a:p>
        </p:txBody>
      </p:sp>
      <p:sp>
        <p:nvSpPr>
          <p:cNvPr id="53" name="Oval 90"/>
          <p:cNvSpPr>
            <a:spLocks noChangeArrowheads="1"/>
          </p:cNvSpPr>
          <p:nvPr/>
        </p:nvSpPr>
        <p:spPr bwMode="gray">
          <a:xfrm>
            <a:off x="5082304" y="1065868"/>
            <a:ext cx="564810" cy="26765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r>
              <a:rPr lang="ru-RU" sz="1100" b="1" dirty="0" smtClean="0">
                <a:solidFill>
                  <a:srgbClr val="000000"/>
                </a:solidFill>
              </a:rPr>
              <a:t>2024</a:t>
            </a:r>
            <a:endParaRPr lang="en-US" sz="1100" b="1" dirty="0">
              <a:solidFill>
                <a:srgbClr val="000000"/>
              </a:solidFill>
            </a:endParaRPr>
          </a:p>
        </p:txBody>
      </p:sp>
      <p:sp>
        <p:nvSpPr>
          <p:cNvPr id="54" name="Oval 90"/>
          <p:cNvSpPr>
            <a:spLocks noChangeArrowheads="1"/>
          </p:cNvSpPr>
          <p:nvPr/>
        </p:nvSpPr>
        <p:spPr bwMode="gray">
          <a:xfrm>
            <a:off x="5060181" y="1399760"/>
            <a:ext cx="609057" cy="23459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r>
              <a:rPr lang="ru-RU" sz="1100" b="1" dirty="0" smtClean="0">
                <a:solidFill>
                  <a:srgbClr val="000000"/>
                </a:solidFill>
              </a:rPr>
              <a:t>2025</a:t>
            </a:r>
            <a:endParaRPr lang="en-US" sz="1100" b="1" dirty="0">
              <a:solidFill>
                <a:srgbClr val="000000"/>
              </a:solidFill>
            </a:endParaRPr>
          </a:p>
        </p:txBody>
      </p:sp>
      <p:sp>
        <p:nvSpPr>
          <p:cNvPr id="55" name="Oval 90"/>
          <p:cNvSpPr>
            <a:spLocks noChangeArrowheads="1"/>
          </p:cNvSpPr>
          <p:nvPr/>
        </p:nvSpPr>
        <p:spPr bwMode="gray">
          <a:xfrm>
            <a:off x="5060181" y="1763545"/>
            <a:ext cx="564810" cy="22416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r>
              <a:rPr lang="ru-RU" sz="1100" b="1" dirty="0" smtClean="0">
                <a:solidFill>
                  <a:srgbClr val="000000"/>
                </a:solidFill>
              </a:rPr>
              <a:t>2026</a:t>
            </a:r>
            <a:endParaRPr lang="en-US" sz="1100" b="1" dirty="0">
              <a:solidFill>
                <a:srgbClr val="000000"/>
              </a:solidFill>
            </a:endParaRPr>
          </a:p>
        </p:txBody>
      </p:sp>
      <p:sp>
        <p:nvSpPr>
          <p:cNvPr id="56" name="Freeform 26"/>
          <p:cNvSpPr>
            <a:spLocks/>
          </p:cNvSpPr>
          <p:nvPr/>
        </p:nvSpPr>
        <p:spPr bwMode="gray">
          <a:xfrm rot="11514571">
            <a:off x="5874456" y="1015043"/>
            <a:ext cx="1958727" cy="769938"/>
          </a:xfrm>
          <a:custGeom>
            <a:avLst/>
            <a:gdLst>
              <a:gd name="T0" fmla="*/ 1405 w 1717"/>
              <a:gd name="T1" fmla="*/ 102 h 484"/>
              <a:gd name="T2" fmla="*/ 1540 w 1717"/>
              <a:gd name="T3" fmla="*/ 395 h 484"/>
              <a:gd name="T4" fmla="*/ 1472 w 1717"/>
              <a:gd name="T5" fmla="*/ 369 h 484"/>
              <a:gd name="T6" fmla="*/ 1373 w 1717"/>
              <a:gd name="T7" fmla="*/ 403 h 484"/>
              <a:gd name="T8" fmla="*/ 1274 w 1717"/>
              <a:gd name="T9" fmla="*/ 433 h 484"/>
              <a:gd name="T10" fmla="*/ 1160 w 1717"/>
              <a:gd name="T11" fmla="*/ 458 h 484"/>
              <a:gd name="T12" fmla="*/ 1062 w 1717"/>
              <a:gd name="T13" fmla="*/ 472 h 484"/>
              <a:gd name="T14" fmla="*/ 968 w 1717"/>
              <a:gd name="T15" fmla="*/ 479 h 484"/>
              <a:gd name="T16" fmla="*/ 872 w 1717"/>
              <a:gd name="T17" fmla="*/ 479 h 484"/>
              <a:gd name="T18" fmla="*/ 766 w 1717"/>
              <a:gd name="T19" fmla="*/ 468 h 484"/>
              <a:gd name="T20" fmla="*/ 634 w 1717"/>
              <a:gd name="T21" fmla="*/ 439 h 484"/>
              <a:gd name="T22" fmla="*/ 524 w 1717"/>
              <a:gd name="T23" fmla="*/ 407 h 484"/>
              <a:gd name="T24" fmla="*/ 435 w 1717"/>
              <a:gd name="T25" fmla="*/ 373 h 484"/>
              <a:gd name="T26" fmla="*/ 344 w 1717"/>
              <a:gd name="T27" fmla="*/ 326 h 484"/>
              <a:gd name="T28" fmla="*/ 242 w 1717"/>
              <a:gd name="T29" fmla="*/ 256 h 484"/>
              <a:gd name="T30" fmla="*/ 157 w 1717"/>
              <a:gd name="T31" fmla="*/ 186 h 484"/>
              <a:gd name="T32" fmla="*/ 102 w 1717"/>
              <a:gd name="T33" fmla="*/ 132 h 484"/>
              <a:gd name="T34" fmla="*/ 0 w 1717"/>
              <a:gd name="T35" fmla="*/ 0 h 484"/>
              <a:gd name="T36" fmla="*/ 135 w 1717"/>
              <a:gd name="T37" fmla="*/ 124 h 484"/>
              <a:gd name="T38" fmla="*/ 219 w 1717"/>
              <a:gd name="T39" fmla="*/ 186 h 484"/>
              <a:gd name="T40" fmla="*/ 307 w 1717"/>
              <a:gd name="T41" fmla="*/ 231 h 484"/>
              <a:gd name="T42" fmla="*/ 395 w 1717"/>
              <a:gd name="T43" fmla="*/ 267 h 484"/>
              <a:gd name="T44" fmla="*/ 487 w 1717"/>
              <a:gd name="T45" fmla="*/ 293 h 484"/>
              <a:gd name="T46" fmla="*/ 571 w 1717"/>
              <a:gd name="T47" fmla="*/ 309 h 484"/>
              <a:gd name="T48" fmla="*/ 673 w 1717"/>
              <a:gd name="T49" fmla="*/ 318 h 484"/>
              <a:gd name="T50" fmla="*/ 766 w 1717"/>
              <a:gd name="T51" fmla="*/ 318 h 484"/>
              <a:gd name="T52" fmla="*/ 890 w 1717"/>
              <a:gd name="T53" fmla="*/ 311 h 484"/>
              <a:gd name="T54" fmla="*/ 1000 w 1717"/>
              <a:gd name="T55" fmla="*/ 296 h 484"/>
              <a:gd name="T56" fmla="*/ 1106 w 1717"/>
              <a:gd name="T57" fmla="*/ 274 h 484"/>
              <a:gd name="T58" fmla="*/ 1212 w 1717"/>
              <a:gd name="T59" fmla="*/ 245 h 484"/>
              <a:gd name="T60" fmla="*/ 1318 w 1717"/>
              <a:gd name="T61" fmla="*/ 209 h 484"/>
              <a:gd name="T62" fmla="*/ 1427 w 1717"/>
              <a:gd name="T63" fmla="*/ 15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endParaRPr lang="en-US"/>
          </a:p>
        </p:txBody>
      </p:sp>
      <p:sp>
        <p:nvSpPr>
          <p:cNvPr id="57" name="Freeform 22"/>
          <p:cNvSpPr>
            <a:spLocks/>
          </p:cNvSpPr>
          <p:nvPr/>
        </p:nvSpPr>
        <p:spPr bwMode="gray">
          <a:xfrm rot="20119037">
            <a:off x="2382078" y="2507100"/>
            <a:ext cx="1986468" cy="771525"/>
          </a:xfrm>
          <a:custGeom>
            <a:avLst/>
            <a:gdLst>
              <a:gd name="T0" fmla="*/ 1405 w 1717"/>
              <a:gd name="T1" fmla="*/ 102 h 484"/>
              <a:gd name="T2" fmla="*/ 1540 w 1717"/>
              <a:gd name="T3" fmla="*/ 395 h 484"/>
              <a:gd name="T4" fmla="*/ 1472 w 1717"/>
              <a:gd name="T5" fmla="*/ 369 h 484"/>
              <a:gd name="T6" fmla="*/ 1373 w 1717"/>
              <a:gd name="T7" fmla="*/ 403 h 484"/>
              <a:gd name="T8" fmla="*/ 1274 w 1717"/>
              <a:gd name="T9" fmla="*/ 433 h 484"/>
              <a:gd name="T10" fmla="*/ 1160 w 1717"/>
              <a:gd name="T11" fmla="*/ 458 h 484"/>
              <a:gd name="T12" fmla="*/ 1062 w 1717"/>
              <a:gd name="T13" fmla="*/ 472 h 484"/>
              <a:gd name="T14" fmla="*/ 968 w 1717"/>
              <a:gd name="T15" fmla="*/ 479 h 484"/>
              <a:gd name="T16" fmla="*/ 872 w 1717"/>
              <a:gd name="T17" fmla="*/ 479 h 484"/>
              <a:gd name="T18" fmla="*/ 766 w 1717"/>
              <a:gd name="T19" fmla="*/ 468 h 484"/>
              <a:gd name="T20" fmla="*/ 634 w 1717"/>
              <a:gd name="T21" fmla="*/ 439 h 484"/>
              <a:gd name="T22" fmla="*/ 524 w 1717"/>
              <a:gd name="T23" fmla="*/ 407 h 484"/>
              <a:gd name="T24" fmla="*/ 435 w 1717"/>
              <a:gd name="T25" fmla="*/ 373 h 484"/>
              <a:gd name="T26" fmla="*/ 344 w 1717"/>
              <a:gd name="T27" fmla="*/ 326 h 484"/>
              <a:gd name="T28" fmla="*/ 242 w 1717"/>
              <a:gd name="T29" fmla="*/ 256 h 484"/>
              <a:gd name="T30" fmla="*/ 157 w 1717"/>
              <a:gd name="T31" fmla="*/ 186 h 484"/>
              <a:gd name="T32" fmla="*/ 102 w 1717"/>
              <a:gd name="T33" fmla="*/ 132 h 484"/>
              <a:gd name="T34" fmla="*/ 0 w 1717"/>
              <a:gd name="T35" fmla="*/ 0 h 484"/>
              <a:gd name="T36" fmla="*/ 135 w 1717"/>
              <a:gd name="T37" fmla="*/ 124 h 484"/>
              <a:gd name="T38" fmla="*/ 219 w 1717"/>
              <a:gd name="T39" fmla="*/ 186 h 484"/>
              <a:gd name="T40" fmla="*/ 307 w 1717"/>
              <a:gd name="T41" fmla="*/ 231 h 484"/>
              <a:gd name="T42" fmla="*/ 395 w 1717"/>
              <a:gd name="T43" fmla="*/ 267 h 484"/>
              <a:gd name="T44" fmla="*/ 487 w 1717"/>
              <a:gd name="T45" fmla="*/ 293 h 484"/>
              <a:gd name="T46" fmla="*/ 571 w 1717"/>
              <a:gd name="T47" fmla="*/ 309 h 484"/>
              <a:gd name="T48" fmla="*/ 673 w 1717"/>
              <a:gd name="T49" fmla="*/ 318 h 484"/>
              <a:gd name="T50" fmla="*/ 766 w 1717"/>
              <a:gd name="T51" fmla="*/ 318 h 484"/>
              <a:gd name="T52" fmla="*/ 890 w 1717"/>
              <a:gd name="T53" fmla="*/ 311 h 484"/>
              <a:gd name="T54" fmla="*/ 1000 w 1717"/>
              <a:gd name="T55" fmla="*/ 296 h 484"/>
              <a:gd name="T56" fmla="*/ 1106 w 1717"/>
              <a:gd name="T57" fmla="*/ 274 h 484"/>
              <a:gd name="T58" fmla="*/ 1212 w 1717"/>
              <a:gd name="T59" fmla="*/ 245 h 484"/>
              <a:gd name="T60" fmla="*/ 1318 w 1717"/>
              <a:gd name="T61" fmla="*/ 209 h 484"/>
              <a:gd name="T62" fmla="*/ 1427 w 1717"/>
              <a:gd name="T63" fmla="*/ 15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/>
          <a:lstStyle/>
          <a:p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4344763" y="855208"/>
            <a:ext cx="418641" cy="1823259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Дефицит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76" name="Рисунок 17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2818" y="2941504"/>
            <a:ext cx="919278" cy="905643"/>
          </a:xfrm>
          <a:prstGeom prst="rect">
            <a:avLst/>
          </a:prstGeom>
        </p:spPr>
      </p:pic>
      <p:pic>
        <p:nvPicPr>
          <p:cNvPr id="175" name="Рисунок 1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0200" y="4431884"/>
            <a:ext cx="807242" cy="712272"/>
          </a:xfrm>
          <a:prstGeom prst="rect">
            <a:avLst/>
          </a:prstGeom>
        </p:spPr>
      </p:pic>
      <p:sp>
        <p:nvSpPr>
          <p:cNvPr id="177" name="Прямоугольник 176"/>
          <p:cNvSpPr/>
          <p:nvPr/>
        </p:nvSpPr>
        <p:spPr>
          <a:xfrm>
            <a:off x="1810199" y="3910879"/>
            <a:ext cx="6466081" cy="523608"/>
          </a:xfrm>
          <a:prstGeom prst="rect">
            <a:avLst/>
          </a:prstGeom>
        </p:spPr>
        <p:txBody>
          <a:bodyPr wrap="square">
            <a:prstTxWarp prst="textChevron">
              <a:avLst/>
            </a:prstTxWarp>
            <a:spAutoFit/>
          </a:bodyPr>
          <a:lstStyle/>
          <a:p>
            <a:r>
              <a:rPr lang="ru-RU" sz="1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Сбалансированность бюджета по доходам и расходам-основополагающее требование, предъявляемое к органам, составляющим </a:t>
            </a:r>
            <a:r>
              <a:rPr lang="ru-RU" sz="1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утверждающим </a:t>
            </a:r>
            <a:r>
              <a:rPr lang="ru-RU" sz="1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бюджет! </a:t>
            </a:r>
            <a:r>
              <a:rPr lang="ru-RU" sz="1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endParaRPr lang="ru-RU" sz="1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" name="Рисунок 7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6" name="Picture 4" descr="https://i.gifer.com/H0bB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TextBox 57"/>
          <p:cNvSpPr txBox="1"/>
          <p:nvPr/>
        </p:nvSpPr>
        <p:spPr>
          <a:xfrm>
            <a:off x="7850003" y="407021"/>
            <a:ext cx="9412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>
                <a:solidFill>
                  <a:schemeClr val="accent3">
                    <a:lumMod val="75000"/>
                  </a:schemeClr>
                </a:solidFill>
              </a:rPr>
              <a:t>т</a:t>
            </a:r>
            <a:r>
              <a:rPr lang="ru-RU" sz="1200" b="1" i="1" dirty="0" smtClean="0">
                <a:solidFill>
                  <a:schemeClr val="accent3">
                    <a:lumMod val="75000"/>
                  </a:schemeClr>
                </a:solidFill>
              </a:rPr>
              <a:t>ыс. руб.</a:t>
            </a:r>
            <a:endParaRPr lang="ru-RU" sz="12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6500"/>
                            </p:stCondLst>
                            <p:childTnLst>
                              <p:par>
                                <p:cTn id="18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7500"/>
                            </p:stCondLst>
                            <p:childTnLst>
                              <p:par>
                                <p:cTn id="1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8500"/>
                            </p:stCondLst>
                            <p:childTnLst>
                              <p:par>
                                <p:cTn id="20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5" dur="500"/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9" grpId="0"/>
      <p:bldP spid="25" grpId="0"/>
      <p:bldP spid="30" grpId="0"/>
      <p:bldP spid="31" grpId="0"/>
      <p:bldP spid="160" grpId="0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 animBg="1"/>
      <p:bldP spid="43" grpId="0" animBg="1"/>
      <p:bldP spid="44" grpId="0" animBg="1"/>
      <p:bldP spid="166" grpId="0"/>
      <p:bldP spid="51" grpId="0"/>
      <p:bldP spid="52" grpId="0"/>
      <p:bldP spid="53" grpId="0" animBg="1"/>
      <p:bldP spid="54" grpId="0" animBg="1"/>
      <p:bldP spid="55" grpId="0" animBg="1"/>
      <p:bldP spid="56" grpId="0" animBg="1"/>
      <p:bldP spid="57" grpId="0" animBg="1"/>
      <p:bldP spid="60" grpId="0"/>
      <p:bldP spid="177" grpId="0" build="p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21A655-2D41-4286-B2E4-BA93F358B094}"/>
              </a:ext>
            </a:extLst>
          </p:cNvPr>
          <p:cNvSpPr txBox="1">
            <a:spLocks/>
          </p:cNvSpPr>
          <p:nvPr/>
        </p:nvSpPr>
        <p:spPr>
          <a:xfrm>
            <a:off x="991400" y="111185"/>
            <a:ext cx="7776865" cy="648072"/>
          </a:xfrm>
          <a:prstGeom prst="rect">
            <a:avLst/>
          </a:prstGeom>
        </p:spPr>
        <p:txBody>
          <a:bodyPr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000" b="1" u="none" strike="noStrike" kern="0" cap="none" spc="-35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Доходная </a:t>
            </a:r>
            <a:r>
              <a:rPr kumimoji="0" lang="ru-RU" sz="2000" b="1" u="none" strike="noStrike" kern="0" cap="none" spc="-5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часть </a:t>
            </a:r>
            <a:r>
              <a:rPr kumimoji="0" lang="ru-RU" sz="2000" b="1" u="none" strike="noStrike" kern="0" cap="none" spc="-3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бюджета Грачевского района</a:t>
            </a:r>
            <a:endParaRPr kumimoji="0" lang="ru-RU" sz="2000" b="1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3" name="组 3"/>
          <p:cNvGrpSpPr/>
          <p:nvPr/>
        </p:nvGrpSpPr>
        <p:grpSpPr>
          <a:xfrm>
            <a:off x="777960" y="539263"/>
            <a:ext cx="7822176" cy="4414142"/>
            <a:chOff x="-116123" y="1928641"/>
            <a:chExt cx="4198410" cy="2621000"/>
          </a:xfrm>
        </p:grpSpPr>
        <p:sp>
          <p:nvSpPr>
            <p:cNvPr id="19" name="任意多边形 28"/>
            <p:cNvSpPr/>
            <p:nvPr/>
          </p:nvSpPr>
          <p:spPr>
            <a:xfrm>
              <a:off x="1633814" y="2845696"/>
              <a:ext cx="1108716" cy="949925"/>
            </a:xfrm>
            <a:custGeom>
              <a:avLst/>
              <a:gdLst>
                <a:gd name="connsiteX0" fmla="*/ 384175 w 1063625"/>
                <a:gd name="connsiteY0" fmla="*/ 1076325 h 1092200"/>
                <a:gd name="connsiteX1" fmla="*/ 409575 w 1063625"/>
                <a:gd name="connsiteY1" fmla="*/ 276225 h 1092200"/>
                <a:gd name="connsiteX2" fmla="*/ 0 w 1063625"/>
                <a:gd name="connsiteY2" fmla="*/ 127000 h 1092200"/>
                <a:gd name="connsiteX3" fmla="*/ 390525 w 1063625"/>
                <a:gd name="connsiteY3" fmla="*/ 231775 h 1092200"/>
                <a:gd name="connsiteX4" fmla="*/ 317500 w 1063625"/>
                <a:gd name="connsiteY4" fmla="*/ 0 h 1092200"/>
                <a:gd name="connsiteX5" fmla="*/ 527050 w 1063625"/>
                <a:gd name="connsiteY5" fmla="*/ 571500 h 1092200"/>
                <a:gd name="connsiteX6" fmla="*/ 1063625 w 1063625"/>
                <a:gd name="connsiteY6" fmla="*/ 114300 h 1092200"/>
                <a:gd name="connsiteX7" fmla="*/ 536575 w 1063625"/>
                <a:gd name="connsiteY7" fmla="*/ 631825 h 1092200"/>
                <a:gd name="connsiteX8" fmla="*/ 476250 w 1063625"/>
                <a:gd name="connsiteY8" fmla="*/ 1092200 h 1092200"/>
                <a:gd name="connsiteX9" fmla="*/ 384175 w 1063625"/>
                <a:gd name="connsiteY9" fmla="*/ 1076325 h 1092200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3625" h="1647825">
                  <a:moveTo>
                    <a:pt x="384175" y="1631950"/>
                  </a:moveTo>
                  <a:cubicBezTo>
                    <a:pt x="602192" y="1296194"/>
                    <a:pt x="453495" y="1046163"/>
                    <a:pt x="409575" y="831850"/>
                  </a:cubicBezTo>
                  <a:cubicBezTo>
                    <a:pt x="184150" y="823383"/>
                    <a:pt x="111125" y="767292"/>
                    <a:pt x="0" y="682625"/>
                  </a:cubicBezTo>
                  <a:cubicBezTo>
                    <a:pt x="174625" y="774700"/>
                    <a:pt x="273050" y="797718"/>
                    <a:pt x="390525" y="794543"/>
                  </a:cubicBezTo>
                  <a:cubicBezTo>
                    <a:pt x="300567" y="601926"/>
                    <a:pt x="159808" y="350573"/>
                    <a:pt x="292100" y="0"/>
                  </a:cubicBezTo>
                  <a:cubicBezTo>
                    <a:pt x="148167" y="509058"/>
                    <a:pt x="470958" y="732367"/>
                    <a:pt x="527050" y="1127125"/>
                  </a:cubicBezTo>
                  <a:cubicBezTo>
                    <a:pt x="734483" y="903288"/>
                    <a:pt x="932393" y="969962"/>
                    <a:pt x="1063625" y="669925"/>
                  </a:cubicBezTo>
                  <a:cubicBezTo>
                    <a:pt x="1011767" y="932920"/>
                    <a:pt x="624153" y="1012560"/>
                    <a:pt x="536575" y="1187450"/>
                  </a:cubicBezTo>
                  <a:cubicBezTo>
                    <a:pt x="580761" y="1359958"/>
                    <a:pt x="513027" y="1515798"/>
                    <a:pt x="476250" y="1647825"/>
                  </a:cubicBezTo>
                  <a:lnTo>
                    <a:pt x="384175" y="163195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Arial"/>
                <a:sym typeface="Arial"/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-116123" y="2143113"/>
              <a:ext cx="1784783" cy="1294969"/>
            </a:xfrm>
            <a:custGeom>
              <a:avLst/>
              <a:gdLst>
                <a:gd name="T0" fmla="*/ 9 w 55"/>
                <a:gd name="T1" fmla="*/ 0 h 39"/>
                <a:gd name="T2" fmla="*/ 33 w 55"/>
                <a:gd name="T3" fmla="*/ 13 h 39"/>
                <a:gd name="T4" fmla="*/ 54 w 55"/>
                <a:gd name="T5" fmla="*/ 33 h 39"/>
                <a:gd name="T6" fmla="*/ 36 w 55"/>
                <a:gd name="T7" fmla="*/ 39 h 39"/>
                <a:gd name="T8" fmla="*/ 9 w 5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9">
                  <a:moveTo>
                    <a:pt x="9" y="0"/>
                  </a:moveTo>
                  <a:cubicBezTo>
                    <a:pt x="9" y="12"/>
                    <a:pt x="24" y="11"/>
                    <a:pt x="33" y="13"/>
                  </a:cubicBezTo>
                  <a:cubicBezTo>
                    <a:pt x="55" y="18"/>
                    <a:pt x="54" y="33"/>
                    <a:pt x="54" y="33"/>
                  </a:cubicBezTo>
                  <a:cubicBezTo>
                    <a:pt x="54" y="33"/>
                    <a:pt x="47" y="39"/>
                    <a:pt x="36" y="39"/>
                  </a:cubicBezTo>
                  <a:cubicBezTo>
                    <a:pt x="23" y="39"/>
                    <a:pt x="0" y="23"/>
                    <a:pt x="9" y="0"/>
                  </a:cubicBezTo>
                  <a:close/>
                </a:path>
              </a:pathLst>
            </a:custGeom>
            <a:solidFill>
              <a:srgbClr val="30B9EC"/>
            </a:solidFill>
            <a:ln>
              <a:noFill/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Arial"/>
                <a:sym typeface="Arial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2541544" y="2001686"/>
              <a:ext cx="1540743" cy="1340796"/>
            </a:xfrm>
            <a:custGeom>
              <a:avLst/>
              <a:gdLst>
                <a:gd name="T0" fmla="*/ 42 w 52"/>
                <a:gd name="T1" fmla="*/ 0 h 48"/>
                <a:gd name="T2" fmla="*/ 45 w 52"/>
                <a:gd name="T3" fmla="*/ 31 h 48"/>
                <a:gd name="T4" fmla="*/ 6 w 52"/>
                <a:gd name="T5" fmla="*/ 45 h 48"/>
                <a:gd name="T6" fmla="*/ 5 w 52"/>
                <a:gd name="T7" fmla="*/ 26 h 48"/>
                <a:gd name="T8" fmla="*/ 42 w 52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8">
                  <a:moveTo>
                    <a:pt x="42" y="0"/>
                  </a:moveTo>
                  <a:cubicBezTo>
                    <a:pt x="42" y="0"/>
                    <a:pt x="52" y="20"/>
                    <a:pt x="45" y="31"/>
                  </a:cubicBezTo>
                  <a:cubicBezTo>
                    <a:pt x="34" y="48"/>
                    <a:pt x="23" y="41"/>
                    <a:pt x="6" y="45"/>
                  </a:cubicBezTo>
                  <a:cubicBezTo>
                    <a:pt x="6" y="45"/>
                    <a:pt x="0" y="35"/>
                    <a:pt x="5" y="26"/>
                  </a:cubicBezTo>
                  <a:cubicBezTo>
                    <a:pt x="14" y="10"/>
                    <a:pt x="39" y="15"/>
                    <a:pt x="42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Arial"/>
                <a:sym typeface="Arial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272448" y="1928641"/>
              <a:ext cx="1421268" cy="1168498"/>
            </a:xfrm>
            <a:custGeom>
              <a:avLst/>
              <a:gdLst>
                <a:gd name="T0" fmla="*/ 14 w 31"/>
                <a:gd name="T1" fmla="*/ 42 h 42"/>
                <a:gd name="T2" fmla="*/ 29 w 31"/>
                <a:gd name="T3" fmla="*/ 22 h 42"/>
                <a:gd name="T4" fmla="*/ 30 w 31"/>
                <a:gd name="T5" fmla="*/ 0 h 42"/>
                <a:gd name="T6" fmla="*/ 10 w 31"/>
                <a:gd name="T7" fmla="*/ 13 h 42"/>
                <a:gd name="T8" fmla="*/ 14 w 31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2">
                  <a:moveTo>
                    <a:pt x="14" y="42"/>
                  </a:moveTo>
                  <a:cubicBezTo>
                    <a:pt x="26" y="42"/>
                    <a:pt x="31" y="33"/>
                    <a:pt x="29" y="22"/>
                  </a:cubicBezTo>
                  <a:cubicBezTo>
                    <a:pt x="28" y="13"/>
                    <a:pt x="25" y="8"/>
                    <a:pt x="30" y="0"/>
                  </a:cubicBezTo>
                  <a:cubicBezTo>
                    <a:pt x="30" y="0"/>
                    <a:pt x="16" y="2"/>
                    <a:pt x="10" y="13"/>
                  </a:cubicBezTo>
                  <a:cubicBezTo>
                    <a:pt x="0" y="31"/>
                    <a:pt x="14" y="42"/>
                    <a:pt x="14" y="42"/>
                  </a:cubicBezTo>
                  <a:close/>
                </a:path>
              </a:pathLst>
            </a:custGeom>
            <a:solidFill>
              <a:srgbClr val="8EC83E"/>
            </a:solidFill>
            <a:ln>
              <a:noFill/>
            </a:ln>
            <a:effectLst>
              <a:glow rad="101600">
                <a:srgbClr val="92D050">
                  <a:alpha val="60000"/>
                </a:srgbClr>
              </a:glo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Arial"/>
                <a:sym typeface="Arial"/>
              </a:endParaRPr>
            </a:p>
          </p:txBody>
        </p:sp>
        <p:sp>
          <p:nvSpPr>
            <p:cNvPr id="7" name="Oval 14"/>
            <p:cNvSpPr>
              <a:spLocks noChangeArrowheads="1"/>
            </p:cNvSpPr>
            <p:nvPr/>
          </p:nvSpPr>
          <p:spPr bwMode="auto">
            <a:xfrm>
              <a:off x="2380138" y="3791736"/>
              <a:ext cx="234789" cy="234789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Arial"/>
                <a:sym typeface="Arial"/>
              </a:endParaRPr>
            </a:p>
          </p:txBody>
        </p:sp>
        <p:sp>
          <p:nvSpPr>
            <p:cNvPr id="8" name="Oval 16"/>
            <p:cNvSpPr>
              <a:spLocks noChangeArrowheads="1"/>
            </p:cNvSpPr>
            <p:nvPr/>
          </p:nvSpPr>
          <p:spPr bwMode="auto">
            <a:xfrm>
              <a:off x="2027954" y="3772595"/>
              <a:ext cx="322835" cy="321560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Arial"/>
                <a:sym typeface="Arial"/>
              </a:endParaRPr>
            </a:p>
          </p:txBody>
        </p:sp>
        <p:sp>
          <p:nvSpPr>
            <p:cNvPr id="9" name="Oval 17"/>
            <p:cNvSpPr>
              <a:spLocks noChangeArrowheads="1"/>
            </p:cNvSpPr>
            <p:nvPr/>
          </p:nvSpPr>
          <p:spPr bwMode="auto">
            <a:xfrm>
              <a:off x="2233395" y="3743247"/>
              <a:ext cx="195232" cy="185025"/>
            </a:xfrm>
            <a:prstGeom prst="ellipse">
              <a:avLst/>
            </a:prstGeom>
            <a:solidFill>
              <a:srgbClr val="000000">
                <a:lumMod val="75000"/>
                <a:lumOff val="2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Arial"/>
                <a:sym typeface="Arial"/>
              </a:endParaRPr>
            </a:p>
          </p:txBody>
        </p:sp>
        <p:sp>
          <p:nvSpPr>
            <p:cNvPr id="10" name="Oval 18"/>
            <p:cNvSpPr>
              <a:spLocks noChangeArrowheads="1"/>
            </p:cNvSpPr>
            <p:nvPr/>
          </p:nvSpPr>
          <p:spPr bwMode="auto">
            <a:xfrm>
              <a:off x="2243603" y="3782803"/>
              <a:ext cx="185024" cy="185025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Arial"/>
                <a:sym typeface="Arial"/>
              </a:endParaRPr>
            </a:p>
          </p:txBody>
        </p:sp>
        <p:sp>
          <p:nvSpPr>
            <p:cNvPr id="11" name="Oval 19"/>
            <p:cNvSpPr>
              <a:spLocks noChangeArrowheads="1"/>
            </p:cNvSpPr>
            <p:nvPr/>
          </p:nvSpPr>
          <p:spPr bwMode="auto">
            <a:xfrm>
              <a:off x="2243603" y="3879782"/>
              <a:ext cx="195232" cy="195233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Arial"/>
                <a:sym typeface="Arial"/>
              </a:endParaRPr>
            </a:p>
          </p:txBody>
        </p:sp>
        <p:sp>
          <p:nvSpPr>
            <p:cNvPr id="12" name="Oval 20"/>
            <p:cNvSpPr>
              <a:spLocks noChangeArrowheads="1"/>
            </p:cNvSpPr>
            <p:nvPr/>
          </p:nvSpPr>
          <p:spPr bwMode="auto">
            <a:xfrm>
              <a:off x="1960325" y="3889990"/>
              <a:ext cx="185024" cy="195233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Arial"/>
                <a:sym typeface="Arial"/>
              </a:endParaRPr>
            </a:p>
          </p:txBody>
        </p:sp>
        <p:sp>
          <p:nvSpPr>
            <p:cNvPr id="13" name="Oval 21"/>
            <p:cNvSpPr>
              <a:spLocks noChangeArrowheads="1"/>
            </p:cNvSpPr>
            <p:nvPr/>
          </p:nvSpPr>
          <p:spPr bwMode="auto">
            <a:xfrm>
              <a:off x="1832722" y="3821084"/>
              <a:ext cx="224581" cy="224581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Arial"/>
                <a:sym typeface="Arial"/>
              </a:endParaRPr>
            </a:p>
          </p:txBody>
        </p:sp>
        <p:sp>
          <p:nvSpPr>
            <p:cNvPr id="14" name="Oval 22"/>
            <p:cNvSpPr>
              <a:spLocks noChangeArrowheads="1"/>
            </p:cNvSpPr>
            <p:nvPr/>
          </p:nvSpPr>
          <p:spPr bwMode="auto">
            <a:xfrm>
              <a:off x="1960325" y="3733039"/>
              <a:ext cx="185024" cy="176092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Arial"/>
                <a:sym typeface="Arial"/>
              </a:endParaRPr>
            </a:p>
          </p:txBody>
        </p:sp>
        <p:sp>
          <p:nvSpPr>
            <p:cNvPr id="15" name="Oval 23"/>
            <p:cNvSpPr>
              <a:spLocks noChangeArrowheads="1"/>
            </p:cNvSpPr>
            <p:nvPr/>
          </p:nvSpPr>
          <p:spPr bwMode="auto">
            <a:xfrm>
              <a:off x="1744675" y="3919339"/>
              <a:ext cx="176092" cy="174816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Arial"/>
                <a:sym typeface="Arial"/>
              </a:endParaRPr>
            </a:p>
          </p:txBody>
        </p:sp>
        <p:sp>
          <p:nvSpPr>
            <p:cNvPr id="16" name="Freeform 24"/>
            <p:cNvSpPr>
              <a:spLocks/>
            </p:cNvSpPr>
            <p:nvPr/>
          </p:nvSpPr>
          <p:spPr bwMode="auto">
            <a:xfrm>
              <a:off x="1051791" y="3703690"/>
              <a:ext cx="2138626" cy="585698"/>
            </a:xfrm>
            <a:custGeom>
              <a:avLst/>
              <a:gdLst>
                <a:gd name="T0" fmla="*/ 14 w 219"/>
                <a:gd name="T1" fmla="*/ 60 h 60"/>
                <a:gd name="T2" fmla="*/ 129 w 219"/>
                <a:gd name="T3" fmla="*/ 60 h 60"/>
                <a:gd name="T4" fmla="*/ 209 w 219"/>
                <a:gd name="T5" fmla="*/ 27 h 60"/>
                <a:gd name="T6" fmla="*/ 216 w 219"/>
                <a:gd name="T7" fmla="*/ 10 h 60"/>
                <a:gd name="T8" fmla="*/ 198 w 219"/>
                <a:gd name="T9" fmla="*/ 3 h 60"/>
                <a:gd name="T10" fmla="*/ 124 w 219"/>
                <a:gd name="T11" fmla="*/ 34 h 60"/>
                <a:gd name="T12" fmla="*/ 14 w 219"/>
                <a:gd name="T13" fmla="*/ 34 h 60"/>
                <a:gd name="T14" fmla="*/ 0 w 219"/>
                <a:gd name="T15" fmla="*/ 47 h 60"/>
                <a:gd name="T16" fmla="*/ 14 w 219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60">
                  <a:moveTo>
                    <a:pt x="14" y="60"/>
                  </a:moveTo>
                  <a:cubicBezTo>
                    <a:pt x="129" y="60"/>
                    <a:pt x="129" y="60"/>
                    <a:pt x="129" y="60"/>
                  </a:cubicBezTo>
                  <a:cubicBezTo>
                    <a:pt x="209" y="27"/>
                    <a:pt x="209" y="27"/>
                    <a:pt x="209" y="27"/>
                  </a:cubicBezTo>
                  <a:cubicBezTo>
                    <a:pt x="215" y="25"/>
                    <a:pt x="219" y="17"/>
                    <a:pt x="216" y="10"/>
                  </a:cubicBezTo>
                  <a:cubicBezTo>
                    <a:pt x="213" y="3"/>
                    <a:pt x="205" y="0"/>
                    <a:pt x="198" y="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6" y="34"/>
                    <a:pt x="0" y="40"/>
                    <a:pt x="0" y="47"/>
                  </a:cubicBezTo>
                  <a:cubicBezTo>
                    <a:pt x="0" y="54"/>
                    <a:pt x="6" y="60"/>
                    <a:pt x="14" y="60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Arial"/>
                <a:sym typeface="Arial"/>
              </a:endParaRPr>
            </a:p>
          </p:txBody>
        </p:sp>
        <p:sp>
          <p:nvSpPr>
            <p:cNvPr id="17" name="Freeform 25"/>
            <p:cNvSpPr>
              <a:spLocks/>
            </p:cNvSpPr>
            <p:nvPr/>
          </p:nvSpPr>
          <p:spPr bwMode="auto">
            <a:xfrm>
              <a:off x="1060723" y="3674341"/>
              <a:ext cx="948090" cy="586974"/>
            </a:xfrm>
            <a:custGeom>
              <a:avLst/>
              <a:gdLst>
                <a:gd name="T0" fmla="*/ 15 w 97"/>
                <a:gd name="T1" fmla="*/ 60 h 60"/>
                <a:gd name="T2" fmla="*/ 20 w 97"/>
                <a:gd name="T3" fmla="*/ 59 h 60"/>
                <a:gd name="T4" fmla="*/ 88 w 97"/>
                <a:gd name="T5" fmla="*/ 27 h 60"/>
                <a:gd name="T6" fmla="*/ 94 w 97"/>
                <a:gd name="T7" fmla="*/ 9 h 60"/>
                <a:gd name="T8" fmla="*/ 76 w 97"/>
                <a:gd name="T9" fmla="*/ 3 h 60"/>
                <a:gd name="T10" fmla="*/ 10 w 97"/>
                <a:gd name="T11" fmla="*/ 35 h 60"/>
                <a:gd name="T12" fmla="*/ 3 w 97"/>
                <a:gd name="T13" fmla="*/ 52 h 60"/>
                <a:gd name="T14" fmla="*/ 15 w 97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60">
                  <a:moveTo>
                    <a:pt x="15" y="60"/>
                  </a:moveTo>
                  <a:cubicBezTo>
                    <a:pt x="17" y="60"/>
                    <a:pt x="19" y="60"/>
                    <a:pt x="20" y="59"/>
                  </a:cubicBezTo>
                  <a:cubicBezTo>
                    <a:pt x="46" y="49"/>
                    <a:pt x="87" y="28"/>
                    <a:pt x="88" y="27"/>
                  </a:cubicBezTo>
                  <a:cubicBezTo>
                    <a:pt x="95" y="24"/>
                    <a:pt x="97" y="16"/>
                    <a:pt x="94" y="9"/>
                  </a:cubicBezTo>
                  <a:cubicBezTo>
                    <a:pt x="91" y="2"/>
                    <a:pt x="83" y="0"/>
                    <a:pt x="76" y="3"/>
                  </a:cubicBezTo>
                  <a:cubicBezTo>
                    <a:pt x="76" y="3"/>
                    <a:pt x="34" y="25"/>
                    <a:pt x="10" y="35"/>
                  </a:cubicBezTo>
                  <a:cubicBezTo>
                    <a:pt x="3" y="38"/>
                    <a:pt x="0" y="45"/>
                    <a:pt x="3" y="52"/>
                  </a:cubicBezTo>
                  <a:cubicBezTo>
                    <a:pt x="5" y="57"/>
                    <a:pt x="10" y="60"/>
                    <a:pt x="15" y="60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Arial"/>
                <a:sym typeface="Arial"/>
              </a:endParaRPr>
            </a:p>
          </p:txBody>
        </p:sp>
        <p:sp>
          <p:nvSpPr>
            <p:cNvPr id="18" name="Freeform 26"/>
            <p:cNvSpPr>
              <a:spLocks/>
            </p:cNvSpPr>
            <p:nvPr/>
          </p:nvSpPr>
          <p:spPr bwMode="auto">
            <a:xfrm>
              <a:off x="836142" y="3948687"/>
              <a:ext cx="987647" cy="600954"/>
            </a:xfrm>
            <a:custGeom>
              <a:avLst/>
              <a:gdLst>
                <a:gd name="T0" fmla="*/ 48 w 101"/>
                <a:gd name="T1" fmla="*/ 3 h 76"/>
                <a:gd name="T2" fmla="*/ 22 w 101"/>
                <a:gd name="T3" fmla="*/ 18 h 76"/>
                <a:gd name="T4" fmla="*/ 0 w 101"/>
                <a:gd name="T5" fmla="*/ 50 h 76"/>
                <a:gd name="T6" fmla="*/ 49 w 101"/>
                <a:gd name="T7" fmla="*/ 76 h 76"/>
                <a:gd name="T8" fmla="*/ 75 w 101"/>
                <a:gd name="T9" fmla="*/ 32 h 76"/>
                <a:gd name="T10" fmla="*/ 84 w 101"/>
                <a:gd name="T11" fmla="*/ 20 h 76"/>
                <a:gd name="T12" fmla="*/ 65 w 101"/>
                <a:gd name="T13" fmla="*/ 22 h 76"/>
                <a:gd name="T14" fmla="*/ 48 w 101"/>
                <a:gd name="T15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76">
                  <a:moveTo>
                    <a:pt x="48" y="3"/>
                  </a:moveTo>
                  <a:cubicBezTo>
                    <a:pt x="48" y="3"/>
                    <a:pt x="36" y="0"/>
                    <a:pt x="22" y="18"/>
                  </a:cubicBezTo>
                  <a:cubicBezTo>
                    <a:pt x="15" y="26"/>
                    <a:pt x="7" y="38"/>
                    <a:pt x="0" y="50"/>
                  </a:cubicBezTo>
                  <a:cubicBezTo>
                    <a:pt x="18" y="66"/>
                    <a:pt x="49" y="76"/>
                    <a:pt x="49" y="76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2"/>
                    <a:pt x="101" y="20"/>
                    <a:pt x="84" y="20"/>
                  </a:cubicBezTo>
                  <a:cubicBezTo>
                    <a:pt x="77" y="20"/>
                    <a:pt x="59" y="22"/>
                    <a:pt x="65" y="22"/>
                  </a:cubicBezTo>
                  <a:cubicBezTo>
                    <a:pt x="75" y="22"/>
                    <a:pt x="72" y="3"/>
                    <a:pt x="48" y="3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Arial"/>
                <a:sym typeface="Arial"/>
              </a:endParaRPr>
            </a:p>
          </p:txBody>
        </p:sp>
      </p:grpSp>
      <p:sp>
        <p:nvSpPr>
          <p:cNvPr id="34" name="Прямоугольник 33"/>
          <p:cNvSpPr/>
          <p:nvPr/>
        </p:nvSpPr>
        <p:spPr>
          <a:xfrm>
            <a:off x="5463224" y="1607530"/>
            <a:ext cx="35300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Безвозмездные поступления</a:t>
            </a:r>
            <a:endParaRPr kumimoji="0" lang="ru-RU" sz="1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                        2024 – 379591,8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2025 – 322654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2026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–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320108,6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287928" y="1660175"/>
            <a:ext cx="21289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 Налоговые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доходы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2024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–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180977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2025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–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181694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2026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–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201203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978692" y="1254772"/>
            <a:ext cx="18970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Неналоговые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доходы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2024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–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30796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2025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–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31773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2026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–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31773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4" descr="https://i.gifer.com/H0bB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7850003" y="407021"/>
            <a:ext cx="9412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>
                <a:solidFill>
                  <a:schemeClr val="accent3">
                    <a:lumMod val="75000"/>
                  </a:schemeClr>
                </a:solidFill>
              </a:rPr>
              <a:t>т</a:t>
            </a:r>
            <a:r>
              <a:rPr lang="ru-RU" sz="1200" b="1" i="1" dirty="0" smtClean="0">
                <a:solidFill>
                  <a:schemeClr val="accent3">
                    <a:lumMod val="75000"/>
                  </a:schemeClr>
                </a:solidFill>
              </a:rPr>
              <a:t>ыс. руб.</a:t>
            </a:r>
            <a:endParaRPr lang="ru-RU" sz="12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754121" y="3171445"/>
            <a:ext cx="210659" cy="1720056"/>
          </a:xfrm>
          <a:prstGeom prst="rect">
            <a:avLst/>
          </a:prstGeom>
        </p:spPr>
      </p:pic>
      <p:sp>
        <p:nvSpPr>
          <p:cNvPr id="28" name="Freeform 56"/>
          <p:cNvSpPr>
            <a:spLocks/>
          </p:cNvSpPr>
          <p:nvPr/>
        </p:nvSpPr>
        <p:spPr bwMode="auto">
          <a:xfrm>
            <a:off x="7850002" y="3171445"/>
            <a:ext cx="1124444" cy="317290"/>
          </a:xfrm>
          <a:custGeom>
            <a:avLst/>
            <a:gdLst>
              <a:gd name="T0" fmla="*/ 2353 w 2385"/>
              <a:gd name="T1" fmla="*/ 0 h 425"/>
              <a:gd name="T2" fmla="*/ 0 w 2385"/>
              <a:gd name="T3" fmla="*/ 0 h 425"/>
              <a:gd name="T4" fmla="*/ 0 w 2385"/>
              <a:gd name="T5" fmla="*/ 425 h 425"/>
              <a:gd name="T6" fmla="*/ 2353 w 2385"/>
              <a:gd name="T7" fmla="*/ 425 h 425"/>
              <a:gd name="T8" fmla="*/ 2385 w 2385"/>
              <a:gd name="T9" fmla="*/ 393 h 425"/>
              <a:gd name="T10" fmla="*/ 2385 w 2385"/>
              <a:gd name="T11" fmla="*/ 32 h 425"/>
              <a:gd name="T12" fmla="*/ 2353 w 2385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85" h="425">
                <a:moveTo>
                  <a:pt x="235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25"/>
                  <a:pt x="0" y="425"/>
                  <a:pt x="0" y="425"/>
                </a:cubicBezTo>
                <a:cubicBezTo>
                  <a:pt x="2353" y="425"/>
                  <a:pt x="2353" y="425"/>
                  <a:pt x="2353" y="425"/>
                </a:cubicBezTo>
                <a:cubicBezTo>
                  <a:pt x="2370" y="425"/>
                  <a:pt x="2385" y="411"/>
                  <a:pt x="2385" y="393"/>
                </a:cubicBezTo>
                <a:cubicBezTo>
                  <a:pt x="2385" y="32"/>
                  <a:pt x="2385" y="32"/>
                  <a:pt x="2385" y="32"/>
                </a:cubicBezTo>
                <a:cubicBezTo>
                  <a:pt x="2385" y="15"/>
                  <a:pt x="2370" y="0"/>
                  <a:pt x="2353" y="0"/>
                </a:cubicBezTo>
                <a:close/>
              </a:path>
            </a:pathLst>
          </a:custGeom>
          <a:solidFill>
            <a:srgbClr val="FF9999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altLang="zh-CN" b="1" dirty="0" smtClean="0"/>
              <a:t>591364,8</a:t>
            </a:r>
            <a:endParaRPr lang="zh-CN" altLang="en-US" b="1" dirty="0"/>
          </a:p>
        </p:txBody>
      </p:sp>
      <p:sp>
        <p:nvSpPr>
          <p:cNvPr id="29" name="Freeform 65"/>
          <p:cNvSpPr>
            <a:spLocks/>
          </p:cNvSpPr>
          <p:nvPr/>
        </p:nvSpPr>
        <p:spPr bwMode="auto">
          <a:xfrm>
            <a:off x="6918427" y="3644747"/>
            <a:ext cx="949249" cy="331103"/>
          </a:xfrm>
          <a:custGeom>
            <a:avLst/>
            <a:gdLst>
              <a:gd name="T0" fmla="*/ 32 w 2385"/>
              <a:gd name="T1" fmla="*/ 0 h 425"/>
              <a:gd name="T2" fmla="*/ 2385 w 2385"/>
              <a:gd name="T3" fmla="*/ 0 h 425"/>
              <a:gd name="T4" fmla="*/ 2385 w 2385"/>
              <a:gd name="T5" fmla="*/ 425 h 425"/>
              <a:gd name="T6" fmla="*/ 32 w 2385"/>
              <a:gd name="T7" fmla="*/ 425 h 425"/>
              <a:gd name="T8" fmla="*/ 0 w 2385"/>
              <a:gd name="T9" fmla="*/ 393 h 425"/>
              <a:gd name="T10" fmla="*/ 0 w 2385"/>
              <a:gd name="T11" fmla="*/ 32 h 425"/>
              <a:gd name="T12" fmla="*/ 32 w 2385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85" h="425">
                <a:moveTo>
                  <a:pt x="32" y="0"/>
                </a:moveTo>
                <a:cubicBezTo>
                  <a:pt x="2385" y="0"/>
                  <a:pt x="2385" y="0"/>
                  <a:pt x="2385" y="0"/>
                </a:cubicBezTo>
                <a:cubicBezTo>
                  <a:pt x="2385" y="425"/>
                  <a:pt x="2385" y="425"/>
                  <a:pt x="2385" y="425"/>
                </a:cubicBezTo>
                <a:cubicBezTo>
                  <a:pt x="32" y="425"/>
                  <a:pt x="32" y="425"/>
                  <a:pt x="32" y="425"/>
                </a:cubicBezTo>
                <a:cubicBezTo>
                  <a:pt x="15" y="425"/>
                  <a:pt x="0" y="410"/>
                  <a:pt x="0" y="393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5" y="0"/>
                  <a:pt x="32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9"/>
          <p:cNvSpPr>
            <a:spLocks/>
          </p:cNvSpPr>
          <p:nvPr/>
        </p:nvSpPr>
        <p:spPr bwMode="auto">
          <a:xfrm>
            <a:off x="7859452" y="4104636"/>
            <a:ext cx="1181310" cy="329689"/>
          </a:xfrm>
          <a:custGeom>
            <a:avLst/>
            <a:gdLst>
              <a:gd name="T0" fmla="*/ 2353 w 2385"/>
              <a:gd name="T1" fmla="*/ 0 h 425"/>
              <a:gd name="T2" fmla="*/ 0 w 2385"/>
              <a:gd name="T3" fmla="*/ 0 h 425"/>
              <a:gd name="T4" fmla="*/ 0 w 2385"/>
              <a:gd name="T5" fmla="*/ 425 h 425"/>
              <a:gd name="T6" fmla="*/ 2353 w 2385"/>
              <a:gd name="T7" fmla="*/ 425 h 425"/>
              <a:gd name="T8" fmla="*/ 2385 w 2385"/>
              <a:gd name="T9" fmla="*/ 393 h 425"/>
              <a:gd name="T10" fmla="*/ 2385 w 2385"/>
              <a:gd name="T11" fmla="*/ 32 h 425"/>
              <a:gd name="T12" fmla="*/ 2353 w 2385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85" h="425">
                <a:moveTo>
                  <a:pt x="235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25"/>
                  <a:pt x="0" y="425"/>
                  <a:pt x="0" y="425"/>
                </a:cubicBezTo>
                <a:cubicBezTo>
                  <a:pt x="2353" y="425"/>
                  <a:pt x="2353" y="425"/>
                  <a:pt x="2353" y="425"/>
                </a:cubicBezTo>
                <a:cubicBezTo>
                  <a:pt x="2371" y="425"/>
                  <a:pt x="2385" y="411"/>
                  <a:pt x="2385" y="393"/>
                </a:cubicBezTo>
                <a:cubicBezTo>
                  <a:pt x="2385" y="32"/>
                  <a:pt x="2385" y="32"/>
                  <a:pt x="2385" y="32"/>
                </a:cubicBezTo>
                <a:cubicBezTo>
                  <a:pt x="2385" y="15"/>
                  <a:pt x="2371" y="0"/>
                  <a:pt x="2353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2630" y="3361803"/>
            <a:ext cx="262151" cy="262151"/>
          </a:xfrm>
          <a:prstGeom prst="rect">
            <a:avLst/>
          </a:prstGeom>
          <a:solidFill>
            <a:srgbClr val="FF9999"/>
          </a:solidFill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8487" y="3825266"/>
            <a:ext cx="262151" cy="26215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6600" y="4270371"/>
            <a:ext cx="262151" cy="2621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25" name="TextBox 24"/>
          <p:cNvSpPr txBox="1"/>
          <p:nvPr/>
        </p:nvSpPr>
        <p:spPr>
          <a:xfrm>
            <a:off x="6962815" y="3633535"/>
            <a:ext cx="930063" cy="30777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none" rtlCol="0">
            <a:spAutoFit/>
          </a:bodyPr>
          <a:lstStyle/>
          <a:p>
            <a:r>
              <a:rPr lang="ru-RU" b="1" dirty="0" smtClean="0"/>
              <a:t>536121,6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947192" y="4134840"/>
            <a:ext cx="9300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553084,6</a:t>
            </a:r>
            <a:endParaRPr lang="ru-RU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7647102" y="4301690"/>
            <a:ext cx="4411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b="1" dirty="0" smtClean="0"/>
              <a:t>2026</a:t>
            </a:r>
            <a:endParaRPr lang="ru-RU" sz="9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7611738" y="3382900"/>
            <a:ext cx="4411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b="1" dirty="0" smtClean="0"/>
              <a:t>2024</a:t>
            </a:r>
            <a:endParaRPr lang="ru-RU" sz="9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7228273" y="2837810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Доходы всего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29429" y="3842458"/>
            <a:ext cx="4411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b="1" dirty="0" smtClean="0"/>
              <a:t>2025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414806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25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75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  <p:bldP spid="36" grpId="0"/>
      <p:bldP spid="20" grpId="0"/>
      <p:bldP spid="28" grpId="0" animBg="1"/>
      <p:bldP spid="29" grpId="0" animBg="1"/>
      <p:bldP spid="30" grpId="0" animBg="1"/>
      <p:bldP spid="25" grpId="0" animBg="1"/>
      <p:bldP spid="27" grpId="0"/>
      <p:bldP spid="31" grpId="0"/>
      <p:bldP spid="38" grpId="0"/>
      <p:bldP spid="39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21A655-2D41-4286-B2E4-BA93F358B094}"/>
              </a:ext>
            </a:extLst>
          </p:cNvPr>
          <p:cNvSpPr txBox="1">
            <a:spLocks/>
          </p:cNvSpPr>
          <p:nvPr/>
        </p:nvSpPr>
        <p:spPr>
          <a:xfrm>
            <a:off x="960936" y="71573"/>
            <a:ext cx="7776865" cy="648072"/>
          </a:xfrm>
          <a:prstGeom prst="rect">
            <a:avLst/>
          </a:prstGeom>
        </p:spPr>
        <p:txBody>
          <a:bodyPr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000" b="1" u="none" strike="noStrike" kern="0" cap="none" spc="-35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Налоговые доходы</a:t>
            </a:r>
            <a:r>
              <a:rPr kumimoji="0" lang="ru-RU" sz="2000" b="1" u="none" strike="noStrike" kern="0" cap="none" spc="-3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бюджета Грачевского района</a:t>
            </a:r>
            <a:endParaRPr kumimoji="0" lang="ru-RU" sz="2000" b="1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4" y="89111"/>
            <a:ext cx="539805" cy="6991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4" descr="https://i.gifer.com/H0bB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" y="-59634"/>
            <a:ext cx="655515" cy="6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7987163" y="416823"/>
            <a:ext cx="9412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>
                <a:solidFill>
                  <a:schemeClr val="accent3">
                    <a:lumMod val="75000"/>
                  </a:schemeClr>
                </a:solidFill>
              </a:rPr>
              <a:t>т</a:t>
            </a:r>
            <a:r>
              <a:rPr lang="ru-RU" sz="1200" b="1" i="1" dirty="0" smtClean="0">
                <a:solidFill>
                  <a:schemeClr val="accent3">
                    <a:lumMod val="75000"/>
                  </a:schemeClr>
                </a:solidFill>
              </a:rPr>
              <a:t>ыс. руб.</a:t>
            </a:r>
            <a:endParaRPr lang="ru-RU" sz="12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pSp>
        <p:nvGrpSpPr>
          <p:cNvPr id="26" name="组合 13"/>
          <p:cNvGrpSpPr/>
          <p:nvPr/>
        </p:nvGrpSpPr>
        <p:grpSpPr>
          <a:xfrm>
            <a:off x="6068962" y="870155"/>
            <a:ext cx="2752816" cy="2520166"/>
            <a:chOff x="4707189" y="688171"/>
            <a:chExt cx="1936513" cy="1809442"/>
          </a:xfrm>
        </p:grpSpPr>
        <p:sp>
          <p:nvSpPr>
            <p:cNvPr id="27" name="圆角矩形 86"/>
            <p:cNvSpPr/>
            <p:nvPr/>
          </p:nvSpPr>
          <p:spPr>
            <a:xfrm rot="19972245">
              <a:off x="4722835" y="2071342"/>
              <a:ext cx="698525" cy="304102"/>
            </a:xfrm>
            <a:prstGeom prst="roundRect">
              <a:avLst/>
            </a:prstGeom>
            <a:gradFill flip="none" rotWithShape="1">
              <a:gsLst>
                <a:gs pos="16000">
                  <a:schemeClr val="bg1"/>
                </a:gs>
                <a:gs pos="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3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38100" dist="50800" dir="5940000" sx="103000" sy="103000" algn="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 rot="19908406">
              <a:off x="4707189" y="2059032"/>
              <a:ext cx="503984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0A323C"/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rPr>
                <a:t>02</a:t>
              </a:r>
              <a:endParaRPr lang="zh-CN" altLang="en-US" sz="3200" dirty="0">
                <a:solidFill>
                  <a:srgbClr val="0A323C"/>
                </a:solidFill>
                <a:latin typeface="Algerian" pitchFamily="82" charset="0"/>
                <a:ea typeface="方正粗圆简体" pitchFamily="65" charset="-122"/>
                <a:cs typeface="Aharoni" pitchFamily="2" charset="-79"/>
              </a:endParaRPr>
            </a:p>
          </p:txBody>
        </p:sp>
        <p:sp>
          <p:nvSpPr>
            <p:cNvPr id="29" name="流程图: 延期 94"/>
            <p:cNvSpPr/>
            <p:nvPr/>
          </p:nvSpPr>
          <p:spPr>
            <a:xfrm rot="5400000">
              <a:off x="5531691" y="1247268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5">
                    <a:lumMod val="50000"/>
                    <a:shade val="30000"/>
                    <a:satMod val="115000"/>
                  </a:schemeClr>
                </a:gs>
                <a:gs pos="50000">
                  <a:schemeClr val="accent5">
                    <a:lumMod val="50000"/>
                    <a:shade val="67500"/>
                    <a:satMod val="115000"/>
                  </a:schemeClr>
                </a:gs>
                <a:gs pos="100000">
                  <a:schemeClr val="accent5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15900" dist="101600" dir="5400000" sx="91000" sy="91000" algn="t" rotWithShape="0">
                <a:schemeClr val="bg2">
                  <a:lumMod val="1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流程图: 延期 95"/>
            <p:cNvSpPr/>
            <p:nvPr/>
          </p:nvSpPr>
          <p:spPr>
            <a:xfrm rot="5400000">
              <a:off x="5531691" y="1073542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流程图: 延期 99"/>
            <p:cNvSpPr/>
            <p:nvPr/>
          </p:nvSpPr>
          <p:spPr>
            <a:xfrm rot="5400000">
              <a:off x="5531691" y="895869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5">
                    <a:lumMod val="50000"/>
                    <a:shade val="30000"/>
                    <a:satMod val="115000"/>
                  </a:schemeClr>
                </a:gs>
                <a:gs pos="50000">
                  <a:schemeClr val="accent5">
                    <a:lumMod val="50000"/>
                    <a:shade val="67500"/>
                    <a:satMod val="115000"/>
                  </a:schemeClr>
                </a:gs>
                <a:gs pos="100000">
                  <a:schemeClr val="accent5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流程图: 延期 102"/>
            <p:cNvSpPr/>
            <p:nvPr/>
          </p:nvSpPr>
          <p:spPr>
            <a:xfrm rot="5400000">
              <a:off x="5531691" y="718195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流程图: 延期 105"/>
            <p:cNvSpPr/>
            <p:nvPr/>
          </p:nvSpPr>
          <p:spPr>
            <a:xfrm rot="5400000">
              <a:off x="5567410" y="576240"/>
              <a:ext cx="580980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5">
                    <a:lumMod val="50000"/>
                    <a:shade val="30000"/>
                    <a:satMod val="115000"/>
                  </a:schemeClr>
                </a:gs>
                <a:gs pos="50000">
                  <a:schemeClr val="accent5">
                    <a:lumMod val="50000"/>
                    <a:shade val="67500"/>
                    <a:satMod val="115000"/>
                  </a:schemeClr>
                </a:gs>
                <a:gs pos="100000">
                  <a:schemeClr val="accent5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90"/>
            <p:cNvSpPr>
              <a:spLocks noChangeAspect="1"/>
            </p:cNvSpPr>
            <p:nvPr/>
          </p:nvSpPr>
          <p:spPr>
            <a:xfrm>
              <a:off x="5072097" y="688171"/>
              <a:ext cx="1571605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227479" y="778283"/>
              <a:ext cx="126084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zh-CN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Налоги на совокупный доход</a:t>
              </a:r>
              <a:endParaRPr lang="en-US" altLang="zh-CN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42" name="组合 12"/>
          <p:cNvGrpSpPr/>
          <p:nvPr/>
        </p:nvGrpSpPr>
        <p:grpSpPr>
          <a:xfrm>
            <a:off x="3088565" y="2592333"/>
            <a:ext cx="2740620" cy="2473430"/>
            <a:chOff x="2069385" y="2686054"/>
            <a:chExt cx="1931111" cy="1809442"/>
          </a:xfrm>
        </p:grpSpPr>
        <p:sp>
          <p:nvSpPr>
            <p:cNvPr id="43" name="圆角矩形 107"/>
            <p:cNvSpPr/>
            <p:nvPr/>
          </p:nvSpPr>
          <p:spPr>
            <a:xfrm rot="19972245">
              <a:off x="2079629" y="4071606"/>
              <a:ext cx="698525" cy="304102"/>
            </a:xfrm>
            <a:prstGeom prst="roundRect">
              <a:avLst/>
            </a:prstGeom>
            <a:gradFill flip="none" rotWithShape="1">
              <a:gsLst>
                <a:gs pos="16000">
                  <a:schemeClr val="bg1"/>
                </a:gs>
                <a:gs pos="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3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38100" dist="50800" dir="5940000" sx="103000" sy="103000" algn="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43"/>
            <p:cNvSpPr txBox="1"/>
            <p:nvPr/>
          </p:nvSpPr>
          <p:spPr>
            <a:xfrm rot="19981978">
              <a:off x="2069385" y="4056915"/>
              <a:ext cx="503984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6">
                      <a:lumMod val="75000"/>
                    </a:schemeClr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rPr>
                <a:t>03</a:t>
              </a:r>
              <a:endParaRPr lang="zh-CN" altLang="en-US" sz="3200" dirty="0">
                <a:solidFill>
                  <a:schemeClr val="accent6">
                    <a:lumMod val="75000"/>
                  </a:schemeClr>
                </a:solidFill>
                <a:latin typeface="Algerian" pitchFamily="82" charset="0"/>
                <a:ea typeface="方正粗圆简体" pitchFamily="65" charset="-122"/>
                <a:cs typeface="Aharoni" pitchFamily="2" charset="-79"/>
              </a:endParaRPr>
            </a:p>
          </p:txBody>
        </p:sp>
        <p:sp>
          <p:nvSpPr>
            <p:cNvPr id="45" name="流程图: 延期 114"/>
            <p:cNvSpPr/>
            <p:nvPr/>
          </p:nvSpPr>
          <p:spPr>
            <a:xfrm rot="5400000">
              <a:off x="2888485" y="3247532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15900" dist="101600" dir="5400000" sx="91000" sy="91000" algn="t" rotWithShape="0">
                <a:schemeClr val="bg2">
                  <a:lumMod val="1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流程图: 延期 115"/>
            <p:cNvSpPr/>
            <p:nvPr/>
          </p:nvSpPr>
          <p:spPr>
            <a:xfrm rot="5400000">
              <a:off x="2888485" y="3073806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流程图: 延期 116"/>
            <p:cNvSpPr/>
            <p:nvPr/>
          </p:nvSpPr>
          <p:spPr>
            <a:xfrm rot="5400000">
              <a:off x="2888485" y="2896133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流程图: 延期 117"/>
            <p:cNvSpPr/>
            <p:nvPr/>
          </p:nvSpPr>
          <p:spPr>
            <a:xfrm rot="5400000">
              <a:off x="2888485" y="2718459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流程图: 延期 118"/>
            <p:cNvSpPr/>
            <p:nvPr/>
          </p:nvSpPr>
          <p:spPr>
            <a:xfrm rot="5400000">
              <a:off x="2924204" y="2576504"/>
              <a:ext cx="580980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110"/>
            <p:cNvSpPr>
              <a:spLocks noChangeAspect="1"/>
            </p:cNvSpPr>
            <p:nvPr/>
          </p:nvSpPr>
          <p:spPr>
            <a:xfrm>
              <a:off x="2428892" y="2686054"/>
              <a:ext cx="1571604" cy="785818"/>
            </a:xfrm>
            <a:prstGeom prst="ellipse">
              <a:avLst/>
            </a:prstGeom>
            <a:solidFill>
              <a:srgbClr val="F5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zh-CN" sz="1200" b="1" dirty="0" smtClean="0"/>
                <a:t>Государственная пошлина</a:t>
              </a:r>
              <a:endParaRPr lang="zh-CN" altLang="en-US" sz="1200" b="1" dirty="0"/>
            </a:p>
          </p:txBody>
        </p:sp>
      </p:grpSp>
      <p:grpSp>
        <p:nvGrpSpPr>
          <p:cNvPr id="52" name="组合 11"/>
          <p:cNvGrpSpPr/>
          <p:nvPr/>
        </p:nvGrpSpPr>
        <p:grpSpPr>
          <a:xfrm>
            <a:off x="472452" y="737814"/>
            <a:ext cx="2575670" cy="2406240"/>
            <a:chOff x="6032213" y="2631789"/>
            <a:chExt cx="1931752" cy="1804680"/>
          </a:xfrm>
        </p:grpSpPr>
        <p:sp>
          <p:nvSpPr>
            <p:cNvPr id="53" name="圆角矩形 120"/>
            <p:cNvSpPr/>
            <p:nvPr/>
          </p:nvSpPr>
          <p:spPr>
            <a:xfrm rot="19972245">
              <a:off x="6043098" y="4014960"/>
              <a:ext cx="698525" cy="304102"/>
            </a:xfrm>
            <a:prstGeom prst="roundRect">
              <a:avLst/>
            </a:prstGeom>
            <a:gradFill flip="none" rotWithShape="1">
              <a:gsLst>
                <a:gs pos="16000">
                  <a:schemeClr val="bg1"/>
                </a:gs>
                <a:gs pos="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3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38100" dist="50800" dir="5940000" sx="103000" sy="103000" algn="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 rot="19937558">
              <a:off x="6032213" y="3997888"/>
              <a:ext cx="503984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412939"/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rPr>
                <a:t>0</a:t>
              </a:r>
              <a:r>
                <a:rPr lang="ru-RU" altLang="zh-CN" sz="3200" dirty="0" smtClean="0">
                  <a:solidFill>
                    <a:srgbClr val="412939"/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rPr>
                <a:t>1</a:t>
              </a:r>
              <a:endParaRPr lang="zh-CN" altLang="en-US" sz="3200" dirty="0">
                <a:solidFill>
                  <a:srgbClr val="412939"/>
                </a:solidFill>
                <a:latin typeface="Algerian" pitchFamily="82" charset="0"/>
                <a:ea typeface="方正粗圆简体" pitchFamily="65" charset="-122"/>
                <a:cs typeface="Aharoni" pitchFamily="2" charset="-79"/>
              </a:endParaRPr>
            </a:p>
          </p:txBody>
        </p:sp>
        <p:sp>
          <p:nvSpPr>
            <p:cNvPr id="55" name="流程图: 延期 127"/>
            <p:cNvSpPr/>
            <p:nvPr/>
          </p:nvSpPr>
          <p:spPr>
            <a:xfrm rot="5400000">
              <a:off x="6851954" y="3190886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rgbClr val="412939">
                    <a:shade val="30000"/>
                    <a:satMod val="115000"/>
                  </a:srgbClr>
                </a:gs>
                <a:gs pos="50000">
                  <a:srgbClr val="412939">
                    <a:shade val="67500"/>
                    <a:satMod val="115000"/>
                  </a:srgbClr>
                </a:gs>
                <a:gs pos="100000">
                  <a:srgbClr val="412939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>
              <a:outerShdw blurRad="215900" dist="101600" dir="5400000" sx="91000" sy="91000" algn="t" rotWithShape="0">
                <a:schemeClr val="bg2">
                  <a:lumMod val="1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流程图: 延期 128"/>
            <p:cNvSpPr/>
            <p:nvPr/>
          </p:nvSpPr>
          <p:spPr>
            <a:xfrm rot="5400000">
              <a:off x="6851954" y="3017160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流程图: 延期 129"/>
            <p:cNvSpPr/>
            <p:nvPr/>
          </p:nvSpPr>
          <p:spPr>
            <a:xfrm rot="5400000">
              <a:off x="6851954" y="2839487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rgbClr val="412939">
                    <a:shade val="30000"/>
                    <a:satMod val="115000"/>
                  </a:srgbClr>
                </a:gs>
                <a:gs pos="50000">
                  <a:srgbClr val="412939">
                    <a:shade val="67500"/>
                    <a:satMod val="115000"/>
                  </a:srgbClr>
                </a:gs>
                <a:gs pos="100000">
                  <a:srgbClr val="412939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流程图: 延期 130"/>
            <p:cNvSpPr/>
            <p:nvPr/>
          </p:nvSpPr>
          <p:spPr>
            <a:xfrm rot="5400000">
              <a:off x="6851954" y="2661813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流程图: 延期 131"/>
            <p:cNvSpPr/>
            <p:nvPr/>
          </p:nvSpPr>
          <p:spPr>
            <a:xfrm rot="5400000">
              <a:off x="6887673" y="2519858"/>
              <a:ext cx="580980" cy="1571604"/>
            </a:xfrm>
            <a:prstGeom prst="flowChartDelay">
              <a:avLst/>
            </a:prstGeom>
            <a:gradFill flip="none" rotWithShape="1">
              <a:gsLst>
                <a:gs pos="0">
                  <a:srgbClr val="41292F">
                    <a:shade val="30000"/>
                    <a:satMod val="115000"/>
                  </a:srgbClr>
                </a:gs>
                <a:gs pos="50000">
                  <a:srgbClr val="41292F">
                    <a:shade val="67500"/>
                    <a:satMod val="115000"/>
                  </a:srgbClr>
                </a:gs>
                <a:gs pos="100000">
                  <a:srgbClr val="41292F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123"/>
            <p:cNvSpPr>
              <a:spLocks noChangeAspect="1"/>
            </p:cNvSpPr>
            <p:nvPr/>
          </p:nvSpPr>
          <p:spPr>
            <a:xfrm>
              <a:off x="6392361" y="2631789"/>
              <a:ext cx="1571604" cy="785818"/>
            </a:xfrm>
            <a:prstGeom prst="ellipse">
              <a:avLst/>
            </a:prstGeom>
            <a:solidFill>
              <a:srgbClr val="8D83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453260" y="2814602"/>
              <a:ext cx="1449805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zh-CN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Налог на прибыль</a:t>
              </a:r>
              <a:r>
                <a:rPr lang="ru-RU" altLang="zh-CN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, доходы  </a:t>
              </a:r>
              <a:endParaRPr lang="en-US" altLang="zh-CN" sz="8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416564" y="3616403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1272</a:t>
            </a:r>
            <a:endParaRPr lang="ru-RU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4436783" y="4129275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1272</a:t>
            </a:r>
            <a:endParaRPr lang="ru-RU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4495980" y="4612113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1272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509204" y="1931116"/>
            <a:ext cx="681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28559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15574" y="2438445"/>
            <a:ext cx="681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28160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515574" y="2929574"/>
            <a:ext cx="681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28765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09893" y="1759705"/>
            <a:ext cx="7809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151146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634006" y="2202232"/>
            <a:ext cx="780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152262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609893" y="2695379"/>
            <a:ext cx="7809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171166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graphicFrame>
        <p:nvGraphicFramePr>
          <p:cNvPr id="73" name="Диаграмма 72"/>
          <p:cNvGraphicFramePr/>
          <p:nvPr>
            <p:extLst>
              <p:ext uri="{D42A27DB-BD31-4B8C-83A1-F6EECF244321}">
                <p14:modId xmlns:p14="http://schemas.microsoft.com/office/powerpoint/2010/main" val="1852469295"/>
              </p:ext>
            </p:extLst>
          </p:nvPr>
        </p:nvGraphicFramePr>
        <p:xfrm>
          <a:off x="2665147" y="100583"/>
          <a:ext cx="4182623" cy="2537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9387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7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7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7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7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65" grpId="0"/>
      <p:bldP spid="66" grpId="0"/>
      <p:bldP spid="22" grpId="0"/>
      <p:bldP spid="25" grpId="0"/>
      <p:bldP spid="67" grpId="0"/>
      <p:bldP spid="68" grpId="0"/>
      <p:bldP spid="69" grpId="0"/>
      <p:bldP spid="70" grpId="0"/>
      <p:bldGraphic spid="73" grpId="0" uiExpand="1">
        <p:bldSub>
          <a:bldChart bld="category"/>
        </p:bldSub>
      </p:bldGraphic>
    </p:bld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Легкий дым">
    <a:dk1>
      <a:sysClr val="windowText" lastClr="000000"/>
    </a:dk1>
    <a:lt1>
      <a:sysClr val="window" lastClr="FFFFFF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Легкий дым">
    <a:maj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Легкий дым">
    <a:fillStyleLst>
      <a:solidFill>
        <a:schemeClr val="phClr"/>
      </a:solidFill>
      <a:solidFill>
        <a:schemeClr val="phClr">
          <a:tint val="70000"/>
          <a:lumMod val="104000"/>
        </a:schemeClr>
      </a:solidFill>
      <a:gradFill rotWithShape="1">
        <a:gsLst>
          <a:gs pos="0">
            <a:schemeClr val="phClr">
              <a:tint val="96000"/>
              <a:lumMod val="104000"/>
            </a:schemeClr>
          </a:gs>
          <a:gs pos="100000">
            <a:schemeClr val="phClr">
              <a:shade val="98000"/>
              <a:lumMod val="9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>
            <a:shade val="9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25000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60000"/>
            </a:srgbClr>
          </a:outerShdw>
        </a:effectLst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lin ang="5400000" scaled="0"/>
      </a:gradFill>
      <a:gradFill rotWithShape="1">
        <a:gsLst>
          <a:gs pos="0">
            <a:schemeClr val="phClr">
              <a:tint val="90000"/>
              <a:satMod val="92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path path="circle">
          <a:fillToRect l="50000" t="50000" r="100000" b="10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Легкий дым">
    <a:dk1>
      <a:sysClr val="windowText" lastClr="000000"/>
    </a:dk1>
    <a:lt1>
      <a:sysClr val="window" lastClr="FFFFFF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Легкий дым">
    <a:maj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Легкий дым">
    <a:fillStyleLst>
      <a:solidFill>
        <a:schemeClr val="phClr"/>
      </a:solidFill>
      <a:solidFill>
        <a:schemeClr val="phClr">
          <a:tint val="70000"/>
          <a:lumMod val="104000"/>
        </a:schemeClr>
      </a:solidFill>
      <a:gradFill rotWithShape="1">
        <a:gsLst>
          <a:gs pos="0">
            <a:schemeClr val="phClr">
              <a:tint val="96000"/>
              <a:lumMod val="104000"/>
            </a:schemeClr>
          </a:gs>
          <a:gs pos="100000">
            <a:schemeClr val="phClr">
              <a:shade val="98000"/>
              <a:lumMod val="9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>
            <a:shade val="9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25000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60000"/>
            </a:srgbClr>
          </a:outerShdw>
        </a:effectLst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lin ang="5400000" scaled="0"/>
      </a:gradFill>
      <a:gradFill rotWithShape="1">
        <a:gsLst>
          <a:gs pos="0">
            <a:schemeClr val="phClr">
              <a:tint val="90000"/>
              <a:satMod val="92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path path="circle">
          <a:fillToRect l="50000" t="50000" r="100000" b="10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Легкий дым">
    <a:dk1>
      <a:sysClr val="windowText" lastClr="000000"/>
    </a:dk1>
    <a:lt1>
      <a:sysClr val="window" lastClr="FFFFFF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Легкий дым">
    <a:maj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Легкий дым">
    <a:fillStyleLst>
      <a:solidFill>
        <a:schemeClr val="phClr"/>
      </a:solidFill>
      <a:solidFill>
        <a:schemeClr val="phClr">
          <a:tint val="70000"/>
          <a:lumMod val="104000"/>
        </a:schemeClr>
      </a:solidFill>
      <a:gradFill rotWithShape="1">
        <a:gsLst>
          <a:gs pos="0">
            <a:schemeClr val="phClr">
              <a:tint val="96000"/>
              <a:lumMod val="104000"/>
            </a:schemeClr>
          </a:gs>
          <a:gs pos="100000">
            <a:schemeClr val="phClr">
              <a:shade val="98000"/>
              <a:lumMod val="9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>
            <a:shade val="9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25000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60000"/>
            </a:srgbClr>
          </a:outerShdw>
        </a:effectLst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lin ang="5400000" scaled="0"/>
      </a:gradFill>
      <a:gradFill rotWithShape="1">
        <a:gsLst>
          <a:gs pos="0">
            <a:schemeClr val="phClr">
              <a:tint val="90000"/>
              <a:satMod val="92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path path="circle">
          <a:fillToRect l="50000" t="50000" r="100000" b="10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Легкий дым">
    <a:dk1>
      <a:sysClr val="windowText" lastClr="000000"/>
    </a:dk1>
    <a:lt1>
      <a:sysClr val="window" lastClr="FFFFFF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Легкий дым">
    <a:maj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Легкий дым">
    <a:fillStyleLst>
      <a:solidFill>
        <a:schemeClr val="phClr"/>
      </a:solidFill>
      <a:solidFill>
        <a:schemeClr val="phClr">
          <a:tint val="70000"/>
          <a:lumMod val="104000"/>
        </a:schemeClr>
      </a:solidFill>
      <a:gradFill rotWithShape="1">
        <a:gsLst>
          <a:gs pos="0">
            <a:schemeClr val="phClr">
              <a:tint val="96000"/>
              <a:lumMod val="104000"/>
            </a:schemeClr>
          </a:gs>
          <a:gs pos="100000">
            <a:schemeClr val="phClr">
              <a:shade val="98000"/>
              <a:lumMod val="9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>
            <a:shade val="9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25000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60000"/>
            </a:srgbClr>
          </a:outerShdw>
        </a:effectLst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lin ang="5400000" scaled="0"/>
      </a:gradFill>
      <a:gradFill rotWithShape="1">
        <a:gsLst>
          <a:gs pos="0">
            <a:schemeClr val="phClr">
              <a:tint val="90000"/>
              <a:satMod val="92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path path="circle">
          <a:fillToRect l="50000" t="50000" r="100000" b="10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Легкий дым">
    <a:dk1>
      <a:sysClr val="windowText" lastClr="000000"/>
    </a:dk1>
    <a:lt1>
      <a:sysClr val="window" lastClr="FFFFFF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Легкий дым">
    <a:maj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Легкий дым">
    <a:fillStyleLst>
      <a:solidFill>
        <a:schemeClr val="phClr"/>
      </a:solidFill>
      <a:solidFill>
        <a:schemeClr val="phClr">
          <a:tint val="70000"/>
          <a:lumMod val="104000"/>
        </a:schemeClr>
      </a:solidFill>
      <a:gradFill rotWithShape="1">
        <a:gsLst>
          <a:gs pos="0">
            <a:schemeClr val="phClr">
              <a:tint val="96000"/>
              <a:lumMod val="104000"/>
            </a:schemeClr>
          </a:gs>
          <a:gs pos="100000">
            <a:schemeClr val="phClr">
              <a:shade val="98000"/>
              <a:lumMod val="9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>
            <a:shade val="9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25000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60000"/>
            </a:srgbClr>
          </a:outerShdw>
        </a:effectLst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lin ang="5400000" scaled="0"/>
      </a:gradFill>
      <a:gradFill rotWithShape="1">
        <a:gsLst>
          <a:gs pos="0">
            <a:schemeClr val="phClr">
              <a:tint val="90000"/>
              <a:satMod val="92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path path="circle">
          <a:fillToRect l="50000" t="50000" r="100000" b="10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Легкий дым">
    <a:dk1>
      <a:sysClr val="windowText" lastClr="000000"/>
    </a:dk1>
    <a:lt1>
      <a:sysClr val="window" lastClr="FFFFFF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Легкий дым">
    <a:maj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Легкий дым">
    <a:fillStyleLst>
      <a:solidFill>
        <a:schemeClr val="phClr"/>
      </a:solidFill>
      <a:solidFill>
        <a:schemeClr val="phClr">
          <a:tint val="70000"/>
          <a:lumMod val="104000"/>
        </a:schemeClr>
      </a:solidFill>
      <a:gradFill rotWithShape="1">
        <a:gsLst>
          <a:gs pos="0">
            <a:schemeClr val="phClr">
              <a:tint val="96000"/>
              <a:lumMod val="104000"/>
            </a:schemeClr>
          </a:gs>
          <a:gs pos="100000">
            <a:schemeClr val="phClr">
              <a:shade val="98000"/>
              <a:lumMod val="9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>
            <a:shade val="9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25000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60000"/>
            </a:srgbClr>
          </a:outerShdw>
        </a:effectLst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lin ang="5400000" scaled="0"/>
      </a:gradFill>
      <a:gradFill rotWithShape="1">
        <a:gsLst>
          <a:gs pos="0">
            <a:schemeClr val="phClr">
              <a:tint val="90000"/>
              <a:satMod val="92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path path="circle">
          <a:fillToRect l="50000" t="50000" r="100000" b="10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Легкий дым">
    <a:dk1>
      <a:sysClr val="windowText" lastClr="000000"/>
    </a:dk1>
    <a:lt1>
      <a:sysClr val="window" lastClr="FFFFFF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Легкий дым">
    <a:maj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Легкий дым">
    <a:fillStyleLst>
      <a:solidFill>
        <a:schemeClr val="phClr"/>
      </a:solidFill>
      <a:solidFill>
        <a:schemeClr val="phClr">
          <a:tint val="70000"/>
          <a:lumMod val="104000"/>
        </a:schemeClr>
      </a:solidFill>
      <a:gradFill rotWithShape="1">
        <a:gsLst>
          <a:gs pos="0">
            <a:schemeClr val="phClr">
              <a:tint val="96000"/>
              <a:lumMod val="104000"/>
            </a:schemeClr>
          </a:gs>
          <a:gs pos="100000">
            <a:schemeClr val="phClr">
              <a:shade val="98000"/>
              <a:lumMod val="9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>
            <a:shade val="9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25000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60000"/>
            </a:srgbClr>
          </a:outerShdw>
        </a:effectLst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lin ang="5400000" scaled="0"/>
      </a:gradFill>
      <a:gradFill rotWithShape="1">
        <a:gsLst>
          <a:gs pos="0">
            <a:schemeClr val="phClr">
              <a:tint val="90000"/>
              <a:satMod val="92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path path="circle">
          <a:fillToRect l="50000" t="50000" r="100000" b="10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Легкий дым">
    <a:dk1>
      <a:sysClr val="windowText" lastClr="000000"/>
    </a:dk1>
    <a:lt1>
      <a:sysClr val="window" lastClr="FFFFFF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Легкий дым">
    <a:maj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Легкий дым">
    <a:fillStyleLst>
      <a:solidFill>
        <a:schemeClr val="phClr"/>
      </a:solidFill>
      <a:solidFill>
        <a:schemeClr val="phClr">
          <a:tint val="70000"/>
          <a:lumMod val="104000"/>
        </a:schemeClr>
      </a:solidFill>
      <a:gradFill rotWithShape="1">
        <a:gsLst>
          <a:gs pos="0">
            <a:schemeClr val="phClr">
              <a:tint val="96000"/>
              <a:lumMod val="104000"/>
            </a:schemeClr>
          </a:gs>
          <a:gs pos="100000">
            <a:schemeClr val="phClr">
              <a:shade val="98000"/>
              <a:lumMod val="9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>
            <a:shade val="9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25000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60000"/>
            </a:srgbClr>
          </a:outerShdw>
        </a:effectLst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lin ang="5400000" scaled="0"/>
      </a:gradFill>
      <a:gradFill rotWithShape="1">
        <a:gsLst>
          <a:gs pos="0">
            <a:schemeClr val="phClr">
              <a:tint val="90000"/>
              <a:satMod val="92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path path="circle">
          <a:fillToRect l="50000" t="50000" r="100000" b="10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8727</TotalTime>
  <Words>3834</Words>
  <Application>Microsoft Office PowerPoint</Application>
  <PresentationFormat>Экран (16:9)</PresentationFormat>
  <Paragraphs>1178</Paragraphs>
  <Slides>29</Slides>
  <Notes>13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53" baseType="lpstr">
      <vt:lpstr>Microsoft YaHei</vt:lpstr>
      <vt:lpstr>Microsoft YaHei</vt:lpstr>
      <vt:lpstr>SimSun</vt:lpstr>
      <vt:lpstr>Aharoni</vt:lpstr>
      <vt:lpstr>Algerian</vt:lpstr>
      <vt:lpstr>Arial</vt:lpstr>
      <vt:lpstr>Arial Black</vt:lpstr>
      <vt:lpstr>Arial Narrow</vt:lpstr>
      <vt:lpstr>Batang</vt:lpstr>
      <vt:lpstr>Calibri</vt:lpstr>
      <vt:lpstr>Calibri Light</vt:lpstr>
      <vt:lpstr>Century Gothic</vt:lpstr>
      <vt:lpstr>Franklin Gothic Book</vt:lpstr>
      <vt:lpstr>Gulim</vt:lpstr>
      <vt:lpstr>Impact</vt:lpstr>
      <vt:lpstr>Lato Regular</vt:lpstr>
      <vt:lpstr>Microsoft Himalaya</vt:lpstr>
      <vt:lpstr>Monotype Corsiva</vt:lpstr>
      <vt:lpstr>MS Mincho</vt:lpstr>
      <vt:lpstr>Open Sans Light</vt:lpstr>
      <vt:lpstr>Times New Roman</vt:lpstr>
      <vt:lpstr>Wingdings</vt:lpstr>
      <vt:lpstr>方正粗圆简体</vt:lpstr>
      <vt:lpstr>Simple Light</vt:lpstr>
      <vt:lpstr>Презентация PowerPoint</vt:lpstr>
      <vt:lpstr>Презентация PowerPoint</vt:lpstr>
      <vt:lpstr>Презентация PowerPoint</vt:lpstr>
      <vt:lpstr>Основы составления проекта бюджета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Компьютер</dc:creator>
  <cp:lastModifiedBy>Пользователь Windows</cp:lastModifiedBy>
  <cp:revision>145</cp:revision>
  <cp:lastPrinted>2023-12-05T07:42:14Z</cp:lastPrinted>
  <dcterms:modified xsi:type="dcterms:W3CDTF">2023-12-06T06:56:06Z</dcterms:modified>
</cp:coreProperties>
</file>